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547" r:id="rId2"/>
    <p:sldId id="335" r:id="rId3"/>
    <p:sldId id="551" r:id="rId4"/>
    <p:sldId id="553" r:id="rId5"/>
    <p:sldId id="574" r:id="rId6"/>
    <p:sldId id="554" r:id="rId7"/>
    <p:sldId id="555" r:id="rId8"/>
    <p:sldId id="556" r:id="rId9"/>
    <p:sldId id="557" r:id="rId10"/>
    <p:sldId id="558" r:id="rId11"/>
    <p:sldId id="563" r:id="rId12"/>
    <p:sldId id="559" r:id="rId13"/>
    <p:sldId id="564" r:id="rId14"/>
    <p:sldId id="565" r:id="rId15"/>
    <p:sldId id="566" r:id="rId16"/>
    <p:sldId id="560" r:id="rId17"/>
    <p:sldId id="568" r:id="rId18"/>
    <p:sldId id="569" r:id="rId19"/>
    <p:sldId id="567" r:id="rId20"/>
    <p:sldId id="570" r:id="rId21"/>
    <p:sldId id="572" r:id="rId22"/>
    <p:sldId id="573" r:id="rId23"/>
    <p:sldId id="453" r:id="rId24"/>
  </p:sldIdLst>
  <p:sldSz cx="12192000" cy="6858000"/>
  <p:notesSz cx="9929813" cy="679926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63"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1FF"/>
    <a:srgbClr val="103E73"/>
    <a:srgbClr val="DE0000"/>
    <a:srgbClr val="137F53"/>
    <a:srgbClr val="FF4F4F"/>
    <a:srgbClr val="FF8585"/>
    <a:srgbClr val="286D77"/>
    <a:srgbClr val="DC121C"/>
    <a:srgbClr val="0066CC"/>
    <a:srgbClr val="1D8D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57" autoAdjust="0"/>
    <p:restoredTop sz="88306" autoAdjust="0"/>
  </p:normalViewPr>
  <p:slideViewPr>
    <p:cSldViewPr snapToGrid="0" showGuides="1">
      <p:cViewPr varScale="1">
        <p:scale>
          <a:sx n="79" d="100"/>
          <a:sy n="79" d="100"/>
        </p:scale>
        <p:origin x="594" y="96"/>
      </p:cViewPr>
      <p:guideLst>
        <p:guide pos="3863"/>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2919" cy="34114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5624596" y="0"/>
            <a:ext cx="4302919" cy="341144"/>
          </a:xfrm>
          <a:prstGeom prst="rect">
            <a:avLst/>
          </a:prstGeom>
        </p:spPr>
        <p:txBody>
          <a:bodyPr vert="horz" lIns="91440" tIns="45720" rIns="91440" bIns="45720" rtlCol="0"/>
          <a:lstStyle>
            <a:lvl1pPr algn="r">
              <a:defRPr sz="1200"/>
            </a:lvl1pPr>
          </a:lstStyle>
          <a:p>
            <a:fld id="{29C2C7FD-AB23-4DFC-8311-535B1F90A419}" type="datetimeFigureOut">
              <a:rPr lang="zh-CN" altLang="en-US" smtClean="0"/>
              <a:t>2018/11/4</a:t>
            </a:fld>
            <a:endParaRPr lang="zh-CN" altLang="en-US"/>
          </a:p>
        </p:txBody>
      </p:sp>
      <p:sp>
        <p:nvSpPr>
          <p:cNvPr id="4" name="页脚占位符 3"/>
          <p:cNvSpPr>
            <a:spLocks noGrp="1"/>
          </p:cNvSpPr>
          <p:nvPr>
            <p:ph type="ftr" sz="quarter" idx="2"/>
          </p:nvPr>
        </p:nvSpPr>
        <p:spPr>
          <a:xfrm>
            <a:off x="0" y="6458120"/>
            <a:ext cx="4302919" cy="341143"/>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5624596" y="6458120"/>
            <a:ext cx="4302919" cy="341143"/>
          </a:xfrm>
          <a:prstGeom prst="rect">
            <a:avLst/>
          </a:prstGeom>
        </p:spPr>
        <p:txBody>
          <a:bodyPr vert="horz" lIns="91440" tIns="45720" rIns="91440" bIns="45720" rtlCol="0" anchor="b"/>
          <a:lstStyle>
            <a:lvl1pPr algn="r">
              <a:defRPr sz="1200"/>
            </a:lvl1pPr>
          </a:lstStyle>
          <a:p>
            <a:fld id="{15DF0240-4CC1-4AEE-B982-621DD80593D1}" type="slidenum">
              <a:rPr lang="zh-CN" altLang="en-US" smtClean="0"/>
              <a:t>‹#›</a:t>
            </a:fld>
            <a:endParaRPr lang="zh-CN" altLang="en-US"/>
          </a:p>
        </p:txBody>
      </p:sp>
    </p:spTree>
    <p:extLst>
      <p:ext uri="{BB962C8B-B14F-4D97-AF65-F5344CB8AC3E}">
        <p14:creationId xmlns:p14="http://schemas.microsoft.com/office/powerpoint/2010/main" val="28555768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2919" cy="34114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624596" y="0"/>
            <a:ext cx="4302919" cy="341144"/>
          </a:xfrm>
          <a:prstGeom prst="rect">
            <a:avLst/>
          </a:prstGeom>
        </p:spPr>
        <p:txBody>
          <a:bodyPr vert="horz" lIns="91440" tIns="45720" rIns="91440" bIns="45720" rtlCol="0"/>
          <a:lstStyle>
            <a:lvl1pPr algn="r">
              <a:defRPr sz="1200"/>
            </a:lvl1pPr>
          </a:lstStyle>
          <a:p>
            <a:fld id="{C86B11F5-5059-4E45-9721-EB94D5B4201D}" type="datetimeFigureOut">
              <a:rPr lang="zh-CN" altLang="en-US" smtClean="0"/>
              <a:pPr/>
              <a:t>2018/11/4</a:t>
            </a:fld>
            <a:endParaRPr lang="zh-CN" altLang="en-US"/>
          </a:p>
        </p:txBody>
      </p:sp>
      <p:sp>
        <p:nvSpPr>
          <p:cNvPr id="4" name="幻灯片图像占位符 3"/>
          <p:cNvSpPr>
            <a:spLocks noGrp="1" noRot="1" noChangeAspect="1"/>
          </p:cNvSpPr>
          <p:nvPr>
            <p:ph type="sldImg" idx="2"/>
          </p:nvPr>
        </p:nvSpPr>
        <p:spPr>
          <a:xfrm>
            <a:off x="2924175" y="849313"/>
            <a:ext cx="4081463" cy="22955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2982" y="3272145"/>
            <a:ext cx="7943850" cy="267721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6458120"/>
            <a:ext cx="4302919" cy="34114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24596" y="6458120"/>
            <a:ext cx="4302919" cy="341143"/>
          </a:xfrm>
          <a:prstGeom prst="rect">
            <a:avLst/>
          </a:prstGeom>
        </p:spPr>
        <p:txBody>
          <a:bodyPr vert="horz" lIns="91440" tIns="45720" rIns="91440" bIns="45720" rtlCol="0" anchor="b"/>
          <a:lstStyle>
            <a:lvl1pPr algn="r">
              <a:defRPr sz="1200"/>
            </a:lvl1pPr>
          </a:lstStyle>
          <a:p>
            <a:fld id="{452A2EFB-6695-429B-89A6-63679E002AAD}" type="slidenum">
              <a:rPr lang="zh-CN" altLang="en-US" smtClean="0"/>
              <a:pPr/>
              <a:t>‹#›</a:t>
            </a:fld>
            <a:endParaRPr lang="zh-CN" altLang="en-US"/>
          </a:p>
        </p:txBody>
      </p:sp>
    </p:spTree>
    <p:extLst>
      <p:ext uri="{BB962C8B-B14F-4D97-AF65-F5344CB8AC3E}">
        <p14:creationId xmlns:p14="http://schemas.microsoft.com/office/powerpoint/2010/main" val="2524148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各位来宾，大家下午好，今天我的演讲主题是介绍“华龙一号”核点技术</a:t>
            </a:r>
            <a:r>
              <a:rPr lang="en-US" altLang="zh-CN"/>
              <a:t>-</a:t>
            </a:r>
            <a:r>
              <a:rPr lang="zh-CN" altLang="en-US"/>
              <a:t>点</a:t>
            </a:r>
            <a:r>
              <a:rPr lang="zh-CN" altLang="en-US" dirty="0"/>
              <a:t>亮未来。华龙一号是中核集团利用过去</a:t>
            </a:r>
            <a:r>
              <a:rPr lang="en-US" altLang="zh-CN" dirty="0"/>
              <a:t>30</a:t>
            </a:r>
            <a:r>
              <a:rPr lang="zh-CN" altLang="en-US" dirty="0"/>
              <a:t>余年中国核电站设计、建造、运行宝贵经验基础上，融合了当今最先进的核电技术设计理念并充分汲取福岛核事故经验反馈后自主研发的第三代压水堆核电堆型。</a:t>
            </a:r>
          </a:p>
        </p:txBody>
      </p:sp>
      <p:sp>
        <p:nvSpPr>
          <p:cNvPr id="4" name="灯片编号占位符 3"/>
          <p:cNvSpPr>
            <a:spLocks noGrp="1"/>
          </p:cNvSpPr>
          <p:nvPr>
            <p:ph type="sldNum" sz="quarter" idx="5"/>
          </p:nvPr>
        </p:nvSpPr>
        <p:spPr/>
        <p:txBody>
          <a:bodyPr/>
          <a:lstStyle/>
          <a:p>
            <a:fld id="{452A2EFB-6695-429B-89A6-63679E002AAD}" type="slidenum">
              <a:rPr lang="zh-CN" altLang="en-US" smtClean="0"/>
              <a:pPr/>
              <a:t>1</a:t>
            </a:fld>
            <a:endParaRPr lang="zh-CN" altLang="en-US"/>
          </a:p>
        </p:txBody>
      </p:sp>
    </p:spTree>
    <p:extLst>
      <p:ext uri="{BB962C8B-B14F-4D97-AF65-F5344CB8AC3E}">
        <p14:creationId xmlns:p14="http://schemas.microsoft.com/office/powerpoint/2010/main" val="1879606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在福岛核事故这样的全厂断电情况下也能实现堆芯余热导出和放射性物质包容的安全目标，华龙一号在能动系统的基础上增加了非能动系统，非能动系统的优点在于在全厂断电的情况下，电站能够不依赖外部电源，而依靠自然重力、压力差、温度差等自然驱动力实现电站安全的系统功能；并且非能动系统在设计之初就提供了多样性的具体应对方案。</a:t>
            </a:r>
          </a:p>
        </p:txBody>
      </p:sp>
      <p:sp>
        <p:nvSpPr>
          <p:cNvPr id="4" name="灯片编号占位符 3"/>
          <p:cNvSpPr>
            <a:spLocks noGrp="1"/>
          </p:cNvSpPr>
          <p:nvPr>
            <p:ph type="sldNum" sz="quarter" idx="5"/>
          </p:nvPr>
        </p:nvSpPr>
        <p:spPr/>
        <p:txBody>
          <a:bodyPr/>
          <a:lstStyle/>
          <a:p>
            <a:fld id="{452A2EFB-6695-429B-89A6-63679E002AAD}" type="slidenum">
              <a:rPr lang="zh-CN" altLang="en-US" smtClean="0"/>
              <a:pPr/>
              <a:t>10</a:t>
            </a:fld>
            <a:endParaRPr lang="zh-CN" altLang="en-US"/>
          </a:p>
        </p:txBody>
      </p:sp>
    </p:spTree>
    <p:extLst>
      <p:ext uri="{BB962C8B-B14F-4D97-AF65-F5344CB8AC3E}">
        <p14:creationId xmlns:p14="http://schemas.microsoft.com/office/powerpoint/2010/main" val="2372012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下面进入第三部分，具体介绍一下华龙一号的安全性特征。</a:t>
            </a:r>
          </a:p>
        </p:txBody>
      </p:sp>
      <p:sp>
        <p:nvSpPr>
          <p:cNvPr id="4" name="灯片编号占位符 3"/>
          <p:cNvSpPr>
            <a:spLocks noGrp="1"/>
          </p:cNvSpPr>
          <p:nvPr>
            <p:ph type="sldNum" sz="quarter" idx="10"/>
          </p:nvPr>
        </p:nvSpPr>
        <p:spPr/>
        <p:txBody>
          <a:bodyPr/>
          <a:lstStyle/>
          <a:p>
            <a:fld id="{452A2EFB-6695-429B-89A6-63679E002AAD}" type="slidenum">
              <a:rPr lang="zh-CN" altLang="en-US" smtClean="0"/>
              <a:pPr/>
              <a:t>11</a:t>
            </a:fld>
            <a:endParaRPr lang="zh-CN" altLang="en-US"/>
          </a:p>
        </p:txBody>
      </p:sp>
    </p:spTree>
    <p:extLst>
      <p:ext uri="{BB962C8B-B14F-4D97-AF65-F5344CB8AC3E}">
        <p14:creationId xmlns:p14="http://schemas.microsoft.com/office/powerpoint/2010/main" val="3878462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华龙一号</a:t>
            </a:r>
            <a:r>
              <a:rPr lang="zh-CN" altLang="en-US" sz="1200" b="0" i="0" kern="1200" dirty="0">
                <a:solidFill>
                  <a:schemeClr val="tx1"/>
                </a:solidFill>
                <a:effectLst/>
                <a:latin typeface="+mn-lt"/>
                <a:ea typeface="+mn-ea"/>
                <a:cs typeface="+mn-cs"/>
              </a:rPr>
              <a:t>在应对超设计基准</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严重事故方面，采用了多样化的预防与缓解措施。比如使用了非能动氢气复合器预防压力容器内的氢气爆炸；一回路的快速泄压系统应对高压融化反应堆堆芯；非能动安全壳热量导出</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安全壳卸压过滤排放系统</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应对事故后安全壳长期超压；堆腔注水冷却系统</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安全壳地板融穿；非能动余热排出系统</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多样性的附加电源应对全厂断电。</a:t>
            </a:r>
            <a:endParaRPr lang="zh-CN" altLang="en-US" dirty="0"/>
          </a:p>
        </p:txBody>
      </p:sp>
      <p:sp>
        <p:nvSpPr>
          <p:cNvPr id="4" name="灯片编号占位符 3"/>
          <p:cNvSpPr>
            <a:spLocks noGrp="1"/>
          </p:cNvSpPr>
          <p:nvPr>
            <p:ph type="sldNum" sz="quarter" idx="5"/>
          </p:nvPr>
        </p:nvSpPr>
        <p:spPr/>
        <p:txBody>
          <a:bodyPr/>
          <a:lstStyle/>
          <a:p>
            <a:fld id="{452A2EFB-6695-429B-89A6-63679E002AAD}" type="slidenum">
              <a:rPr lang="zh-CN" altLang="en-US" smtClean="0"/>
              <a:pPr/>
              <a:t>12</a:t>
            </a:fld>
            <a:endParaRPr lang="zh-CN" altLang="en-US"/>
          </a:p>
        </p:txBody>
      </p:sp>
    </p:spTree>
    <p:extLst>
      <p:ext uri="{BB962C8B-B14F-4D97-AF65-F5344CB8AC3E}">
        <p14:creationId xmlns:p14="http://schemas.microsoft.com/office/powerpoint/2010/main" val="3398978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这是前文提到的能动与非能动相结合的设计理念，右边这幅图所示，红色部分是能动系统，绿色部分是非能动系统，</a:t>
            </a:r>
            <a:r>
              <a:rPr lang="zh-CN" altLang="en-US" sz="1200" b="0" i="0" kern="1200" dirty="0">
                <a:solidFill>
                  <a:schemeClr val="tx1"/>
                </a:solidFill>
                <a:effectLst/>
                <a:latin typeface="+mn-lt"/>
                <a:ea typeface="+mn-ea"/>
                <a:cs typeface="+mn-cs"/>
              </a:rPr>
              <a:t>这些措施确保了华龙一号即使遇到类似日本福岛这样的极端事故，仍然能够保障核电站安全，避免对环境的影响。</a:t>
            </a:r>
            <a:endParaRPr lang="zh-CN" altLang="en-US" dirty="0"/>
          </a:p>
        </p:txBody>
      </p:sp>
      <p:sp>
        <p:nvSpPr>
          <p:cNvPr id="4" name="灯片编号占位符 3"/>
          <p:cNvSpPr>
            <a:spLocks noGrp="1"/>
          </p:cNvSpPr>
          <p:nvPr>
            <p:ph type="sldNum" sz="quarter" idx="5"/>
          </p:nvPr>
        </p:nvSpPr>
        <p:spPr/>
        <p:txBody>
          <a:bodyPr/>
          <a:lstStyle/>
          <a:p>
            <a:fld id="{452A2EFB-6695-429B-89A6-63679E002AAD}" type="slidenum">
              <a:rPr lang="zh-CN" altLang="en-US" smtClean="0"/>
              <a:pPr/>
              <a:t>13</a:t>
            </a:fld>
            <a:endParaRPr lang="zh-CN" altLang="en-US"/>
          </a:p>
        </p:txBody>
      </p:sp>
    </p:spTree>
    <p:extLst>
      <p:ext uri="{BB962C8B-B14F-4D97-AF65-F5344CB8AC3E}">
        <p14:creationId xmlns:p14="http://schemas.microsoft.com/office/powerpoint/2010/main" val="1454567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此外，华龙一号在应对外部事件时具有完善的纵深防御能力，</a:t>
            </a:r>
            <a:r>
              <a:rPr lang="zh-CN" altLang="en-US" sz="1200" b="0" i="0" kern="1200" dirty="0">
                <a:solidFill>
                  <a:schemeClr val="tx1"/>
                </a:solidFill>
                <a:effectLst/>
                <a:latin typeface="+mn-lt"/>
                <a:ea typeface="+mn-ea"/>
                <a:cs typeface="+mn-cs"/>
              </a:rPr>
              <a:t>针对海啸、地震、爆炸、火灾等外部灾害，均采用了最高设计防御标准</a:t>
            </a:r>
            <a:r>
              <a:rPr lang="zh-CN" altLang="en-US" dirty="0"/>
              <a:t>。</a:t>
            </a:r>
          </a:p>
        </p:txBody>
      </p:sp>
      <p:sp>
        <p:nvSpPr>
          <p:cNvPr id="4" name="灯片编号占位符 3"/>
          <p:cNvSpPr>
            <a:spLocks noGrp="1"/>
          </p:cNvSpPr>
          <p:nvPr>
            <p:ph type="sldNum" sz="quarter" idx="5"/>
          </p:nvPr>
        </p:nvSpPr>
        <p:spPr/>
        <p:txBody>
          <a:bodyPr/>
          <a:lstStyle/>
          <a:p>
            <a:fld id="{452A2EFB-6695-429B-89A6-63679E002AAD}" type="slidenum">
              <a:rPr lang="zh-CN" altLang="en-US" smtClean="0"/>
              <a:pPr/>
              <a:t>14</a:t>
            </a:fld>
            <a:endParaRPr lang="zh-CN" altLang="en-US"/>
          </a:p>
        </p:txBody>
      </p:sp>
    </p:spTree>
    <p:extLst>
      <p:ext uri="{BB962C8B-B14F-4D97-AF65-F5344CB8AC3E}">
        <p14:creationId xmlns:p14="http://schemas.microsoft.com/office/powerpoint/2010/main" val="1248023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列举了福岛核事故后针对华龙一号的设计改进项：更加保守的地震裕量设计、事故条件下的应急补水手段、改善了乏燃料水池冷却和检测能力、延长了操作员不干预时间、改善了应急设施的可用性和可居住性、增加了多样化的移动电源。以上就是关于华龙一号安全性特点的介绍。</a:t>
            </a:r>
          </a:p>
        </p:txBody>
      </p:sp>
      <p:sp>
        <p:nvSpPr>
          <p:cNvPr id="4" name="灯片编号占位符 3"/>
          <p:cNvSpPr>
            <a:spLocks noGrp="1"/>
          </p:cNvSpPr>
          <p:nvPr>
            <p:ph type="sldNum" sz="quarter" idx="5"/>
          </p:nvPr>
        </p:nvSpPr>
        <p:spPr/>
        <p:txBody>
          <a:bodyPr/>
          <a:lstStyle/>
          <a:p>
            <a:fld id="{452A2EFB-6695-429B-89A6-63679E002AAD}" type="slidenum">
              <a:rPr lang="zh-CN" altLang="en-US" smtClean="0"/>
              <a:pPr/>
              <a:t>15</a:t>
            </a:fld>
            <a:endParaRPr lang="zh-CN" altLang="en-US"/>
          </a:p>
        </p:txBody>
      </p:sp>
    </p:spTree>
    <p:extLst>
      <p:ext uri="{BB962C8B-B14F-4D97-AF65-F5344CB8AC3E}">
        <p14:creationId xmlns:p14="http://schemas.microsoft.com/office/powerpoint/2010/main" val="1436824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下面进入第四部分，简单介绍华龙一号技术的可靠性。</a:t>
            </a:r>
          </a:p>
        </p:txBody>
      </p:sp>
      <p:sp>
        <p:nvSpPr>
          <p:cNvPr id="4" name="灯片编号占位符 3"/>
          <p:cNvSpPr>
            <a:spLocks noGrp="1"/>
          </p:cNvSpPr>
          <p:nvPr>
            <p:ph type="sldNum" sz="quarter" idx="10"/>
          </p:nvPr>
        </p:nvSpPr>
        <p:spPr/>
        <p:txBody>
          <a:bodyPr/>
          <a:lstStyle/>
          <a:p>
            <a:fld id="{452A2EFB-6695-429B-89A6-63679E002AAD}" type="slidenum">
              <a:rPr lang="zh-CN" altLang="en-US" smtClean="0"/>
              <a:pPr/>
              <a:t>16</a:t>
            </a:fld>
            <a:endParaRPr lang="zh-CN" altLang="en-US"/>
          </a:p>
        </p:txBody>
      </p:sp>
    </p:spTree>
    <p:extLst>
      <p:ext uri="{BB962C8B-B14F-4D97-AF65-F5344CB8AC3E}">
        <p14:creationId xmlns:p14="http://schemas.microsoft.com/office/powerpoint/2010/main" val="3603523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华龙一号技术设计理念成熟可靠，所有重要验证性试验已于</a:t>
            </a:r>
            <a:r>
              <a:rPr lang="en-US" altLang="zh-CN" dirty="0"/>
              <a:t>2013</a:t>
            </a:r>
            <a:r>
              <a:rPr lang="zh-CN" altLang="en-US" dirty="0"/>
              <a:t>年全部完成并通过专家评审，</a:t>
            </a:r>
            <a:r>
              <a:rPr lang="zh-CN" altLang="en-US" sz="1200" b="0" i="0" kern="1200" dirty="0">
                <a:solidFill>
                  <a:schemeClr val="tx1"/>
                </a:solidFill>
                <a:effectLst/>
                <a:latin typeface="+mn-lt"/>
                <a:ea typeface="+mn-ea"/>
                <a:cs typeface="+mn-cs"/>
              </a:rPr>
              <a:t>共获得</a:t>
            </a:r>
            <a:r>
              <a:rPr lang="en-US" altLang="zh-CN" sz="1200" b="0" i="0" kern="1200" dirty="0">
                <a:solidFill>
                  <a:schemeClr val="tx1"/>
                </a:solidFill>
                <a:effectLst/>
                <a:latin typeface="+mn-lt"/>
                <a:ea typeface="+mn-ea"/>
                <a:cs typeface="+mn-cs"/>
              </a:rPr>
              <a:t>743</a:t>
            </a:r>
            <a:r>
              <a:rPr lang="zh-CN" altLang="en-US" sz="1200" b="0" i="0" kern="1200" dirty="0">
                <a:solidFill>
                  <a:schemeClr val="tx1"/>
                </a:solidFill>
                <a:effectLst/>
                <a:latin typeface="+mn-lt"/>
                <a:ea typeface="+mn-ea"/>
                <a:cs typeface="+mn-cs"/>
              </a:rPr>
              <a:t>件专利和</a:t>
            </a:r>
            <a:r>
              <a:rPr lang="en-US" altLang="zh-CN" sz="1200" b="0" i="0" kern="1200" dirty="0">
                <a:solidFill>
                  <a:schemeClr val="tx1"/>
                </a:solidFill>
                <a:effectLst/>
                <a:latin typeface="+mn-lt"/>
                <a:ea typeface="+mn-ea"/>
                <a:cs typeface="+mn-cs"/>
              </a:rPr>
              <a:t>104</a:t>
            </a:r>
            <a:r>
              <a:rPr lang="zh-CN" altLang="en-US" sz="1200" b="0" i="0" kern="1200" dirty="0">
                <a:solidFill>
                  <a:schemeClr val="tx1"/>
                </a:solidFill>
                <a:effectLst/>
                <a:latin typeface="+mn-lt"/>
                <a:ea typeface="+mn-ea"/>
                <a:cs typeface="+mn-cs"/>
              </a:rPr>
              <a:t>项软件著作权；</a:t>
            </a:r>
            <a:r>
              <a:rPr lang="en-US" altLang="zh-CN" sz="1200" b="0" i="0" kern="1200" dirty="0">
                <a:solidFill>
                  <a:schemeClr val="tx1"/>
                </a:solidFill>
                <a:effectLst/>
                <a:latin typeface="+mn-lt"/>
                <a:ea typeface="+mn-ea"/>
                <a:cs typeface="+mn-cs"/>
              </a:rPr>
              <a:t>2014</a:t>
            </a:r>
            <a:r>
              <a:rPr lang="zh-CN" altLang="en-US" sz="1200" b="0" i="0" kern="1200" dirty="0">
                <a:solidFill>
                  <a:schemeClr val="tx1"/>
                </a:solidFill>
                <a:effectLst/>
                <a:latin typeface="+mn-lt"/>
                <a:ea typeface="+mn-ea"/>
                <a:cs typeface="+mn-cs"/>
              </a:rPr>
              <a:t>年</a:t>
            </a:r>
            <a:r>
              <a:rPr lang="en-US" altLang="zh-CN" sz="1200" b="0" i="0" kern="1200" dirty="0">
                <a:solidFill>
                  <a:schemeClr val="tx1"/>
                </a:solidFill>
                <a:effectLst/>
                <a:latin typeface="+mn-lt"/>
                <a:ea typeface="+mn-ea"/>
                <a:cs typeface="+mn-cs"/>
              </a:rPr>
              <a:t>8</a:t>
            </a:r>
            <a:r>
              <a:rPr lang="zh-CN" altLang="en-US" sz="1200" b="0" i="0" kern="1200" dirty="0">
                <a:solidFill>
                  <a:schemeClr val="tx1"/>
                </a:solidFill>
                <a:effectLst/>
                <a:latin typeface="+mn-lt"/>
                <a:ea typeface="+mn-ea"/>
                <a:cs typeface="+mn-cs"/>
              </a:rPr>
              <a:t>月，“华龙一号”总体技术方案通过中国国家能源局和国家核安全局联合组织的专家评审，</a:t>
            </a:r>
            <a:r>
              <a:rPr lang="en-US" altLang="zh-CN" sz="1200" b="0" i="0" kern="1200" dirty="0">
                <a:solidFill>
                  <a:schemeClr val="tx1"/>
                </a:solidFill>
                <a:effectLst/>
                <a:latin typeface="+mn-lt"/>
                <a:ea typeface="+mn-ea"/>
                <a:cs typeface="+mn-cs"/>
              </a:rPr>
              <a:t>2014</a:t>
            </a:r>
            <a:r>
              <a:rPr lang="zh-CN" altLang="en-US" sz="1200" b="0" i="0" kern="1200" dirty="0">
                <a:solidFill>
                  <a:schemeClr val="tx1"/>
                </a:solidFill>
                <a:effectLst/>
                <a:latin typeface="+mn-lt"/>
                <a:ea typeface="+mn-ea"/>
                <a:cs typeface="+mn-cs"/>
              </a:rPr>
              <a:t>年</a:t>
            </a:r>
            <a:r>
              <a:rPr lang="en-US" altLang="zh-CN" sz="1200" b="0" i="0" kern="1200" dirty="0">
                <a:solidFill>
                  <a:schemeClr val="tx1"/>
                </a:solidFill>
                <a:effectLst/>
                <a:latin typeface="+mn-lt"/>
                <a:ea typeface="+mn-ea"/>
                <a:cs typeface="+mn-cs"/>
              </a:rPr>
              <a:t>12</a:t>
            </a:r>
            <a:r>
              <a:rPr lang="zh-CN" altLang="en-US" sz="1200" b="0" i="0" kern="1200" dirty="0">
                <a:solidFill>
                  <a:schemeClr val="tx1"/>
                </a:solidFill>
                <a:effectLst/>
                <a:latin typeface="+mn-lt"/>
                <a:ea typeface="+mn-ea"/>
                <a:cs typeface="+mn-cs"/>
              </a:rPr>
              <a:t>月，国际原子能机构通过了对“华龙一号” 的通用反应堆安全审查。</a:t>
            </a:r>
            <a:endParaRPr lang="zh-CN" altLang="en-US" dirty="0"/>
          </a:p>
        </p:txBody>
      </p:sp>
      <p:sp>
        <p:nvSpPr>
          <p:cNvPr id="4" name="灯片编号占位符 3"/>
          <p:cNvSpPr>
            <a:spLocks noGrp="1"/>
          </p:cNvSpPr>
          <p:nvPr>
            <p:ph type="sldNum" sz="quarter" idx="10"/>
          </p:nvPr>
        </p:nvSpPr>
        <p:spPr/>
        <p:txBody>
          <a:bodyPr/>
          <a:lstStyle/>
          <a:p>
            <a:fld id="{452A2EFB-6695-429B-89A6-63679E002AAD}" type="slidenum">
              <a:rPr lang="zh-CN" altLang="en-US" smtClean="0"/>
              <a:pPr/>
              <a:t>17</a:t>
            </a:fld>
            <a:endParaRPr lang="zh-CN" altLang="en-US"/>
          </a:p>
        </p:txBody>
      </p:sp>
    </p:spTree>
    <p:extLst>
      <p:ext uri="{BB962C8B-B14F-4D97-AF65-F5344CB8AC3E}">
        <p14:creationId xmlns:p14="http://schemas.microsoft.com/office/powerpoint/2010/main" val="2857490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技术可靠的另一方面是华龙一号所有关键设备供货可以</a:t>
            </a:r>
            <a:r>
              <a:rPr lang="zh-CN" altLang="en-US" sz="1200" b="0" i="0" kern="1200" dirty="0">
                <a:solidFill>
                  <a:schemeClr val="tx1"/>
                </a:solidFill>
                <a:effectLst/>
                <a:latin typeface="+mn-lt"/>
                <a:ea typeface="+mn-ea"/>
                <a:cs typeface="+mn-cs"/>
              </a:rPr>
              <a:t>充分依托成熟的中国核电装备制造业体系和能力</a:t>
            </a:r>
            <a:r>
              <a:rPr lang="zh-CN" altLang="en-US" dirty="0"/>
              <a:t>，国产化率达到</a:t>
            </a:r>
            <a:r>
              <a:rPr lang="en-US" altLang="zh-CN" dirty="0"/>
              <a:t>85%-90%</a:t>
            </a:r>
            <a:r>
              <a:rPr lang="zh-CN" altLang="en-US" dirty="0"/>
              <a:t>，一般来说，核电站</a:t>
            </a:r>
            <a:r>
              <a:rPr lang="zh-CN" altLang="en-US" sz="1200" b="0" i="0" kern="1200" dirty="0">
                <a:solidFill>
                  <a:schemeClr val="tx1"/>
                </a:solidFill>
                <a:effectLst/>
                <a:latin typeface="+mn-lt"/>
                <a:ea typeface="+mn-ea"/>
                <a:cs typeface="+mn-cs"/>
              </a:rPr>
              <a:t>设备采购，约占核电工程总投资的</a:t>
            </a:r>
            <a:r>
              <a:rPr lang="en-US" altLang="zh-CN" sz="1200" b="0" i="0" kern="1200" dirty="0">
                <a:solidFill>
                  <a:schemeClr val="tx1"/>
                </a:solidFill>
                <a:effectLst/>
                <a:latin typeface="+mn-lt"/>
                <a:ea typeface="+mn-ea"/>
                <a:cs typeface="+mn-cs"/>
              </a:rPr>
              <a:t>50%</a:t>
            </a:r>
            <a:r>
              <a:rPr lang="zh-CN" altLang="en-US" sz="1200" b="0" i="0" kern="1200" dirty="0">
                <a:solidFill>
                  <a:schemeClr val="tx1"/>
                </a:solidFill>
                <a:effectLst/>
                <a:latin typeface="+mn-lt"/>
                <a:ea typeface="+mn-ea"/>
                <a:cs typeface="+mn-cs"/>
              </a:rPr>
              <a:t>，设备国产化越高，对降低工程造价越能产生直接的效果。</a:t>
            </a:r>
            <a:endParaRPr lang="zh-CN" altLang="en-US" dirty="0"/>
          </a:p>
        </p:txBody>
      </p:sp>
      <p:sp>
        <p:nvSpPr>
          <p:cNvPr id="4" name="灯片编号占位符 3"/>
          <p:cNvSpPr>
            <a:spLocks noGrp="1"/>
          </p:cNvSpPr>
          <p:nvPr>
            <p:ph type="sldNum" sz="quarter" idx="10"/>
          </p:nvPr>
        </p:nvSpPr>
        <p:spPr/>
        <p:txBody>
          <a:bodyPr/>
          <a:lstStyle/>
          <a:p>
            <a:fld id="{452A2EFB-6695-429B-89A6-63679E002AAD}" type="slidenum">
              <a:rPr lang="zh-CN" altLang="en-US" smtClean="0"/>
              <a:pPr/>
              <a:t>18</a:t>
            </a:fld>
            <a:endParaRPr lang="zh-CN" altLang="en-US"/>
          </a:p>
        </p:txBody>
      </p:sp>
    </p:spTree>
    <p:extLst>
      <p:ext uri="{BB962C8B-B14F-4D97-AF65-F5344CB8AC3E}">
        <p14:creationId xmlns:p14="http://schemas.microsoft.com/office/powerpoint/2010/main" val="3085125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下面是最后一部分，关于华龙一号经济性的介绍。</a:t>
            </a:r>
          </a:p>
          <a:p>
            <a:endParaRPr lang="zh-CN" altLang="en-US" dirty="0"/>
          </a:p>
        </p:txBody>
      </p:sp>
      <p:sp>
        <p:nvSpPr>
          <p:cNvPr id="4" name="灯片编号占位符 3"/>
          <p:cNvSpPr>
            <a:spLocks noGrp="1"/>
          </p:cNvSpPr>
          <p:nvPr>
            <p:ph type="sldNum" sz="quarter" idx="10"/>
          </p:nvPr>
        </p:nvSpPr>
        <p:spPr/>
        <p:txBody>
          <a:bodyPr/>
          <a:lstStyle/>
          <a:p>
            <a:fld id="{452A2EFB-6695-429B-89A6-63679E002AAD}" type="slidenum">
              <a:rPr lang="zh-CN" altLang="en-US" smtClean="0"/>
              <a:pPr/>
              <a:t>19</a:t>
            </a:fld>
            <a:endParaRPr lang="zh-CN" altLang="en-US"/>
          </a:p>
        </p:txBody>
      </p:sp>
    </p:spTree>
    <p:extLst>
      <p:ext uri="{BB962C8B-B14F-4D97-AF65-F5344CB8AC3E}">
        <p14:creationId xmlns:p14="http://schemas.microsoft.com/office/powerpoint/2010/main" val="42333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今天的内容主要有五部分，下面首先进入第一部分，华龙一号的总体介绍。</a:t>
            </a:r>
          </a:p>
        </p:txBody>
      </p:sp>
      <p:sp>
        <p:nvSpPr>
          <p:cNvPr id="4" name="灯片编号占位符 3"/>
          <p:cNvSpPr>
            <a:spLocks noGrp="1"/>
          </p:cNvSpPr>
          <p:nvPr>
            <p:ph type="sldNum" sz="quarter" idx="5"/>
          </p:nvPr>
        </p:nvSpPr>
        <p:spPr/>
        <p:txBody>
          <a:bodyPr/>
          <a:lstStyle/>
          <a:p>
            <a:fld id="{452A2EFB-6695-429B-89A6-63679E002AAD}" type="slidenum">
              <a:rPr lang="zh-CN" altLang="en-US" smtClean="0"/>
              <a:pPr/>
              <a:t>2</a:t>
            </a:fld>
            <a:endParaRPr lang="zh-CN" altLang="en-US"/>
          </a:p>
        </p:txBody>
      </p:sp>
    </p:spTree>
    <p:extLst>
      <p:ext uri="{BB962C8B-B14F-4D97-AF65-F5344CB8AC3E}">
        <p14:creationId xmlns:p14="http://schemas.microsoft.com/office/powerpoint/2010/main" val="14307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前文已经提到的一些经济性参数，比如更大的电功率，更少的固体废物排放以及标准化的设计，这里重点强调一下目前中国的核电</a:t>
            </a:r>
            <a:r>
              <a:rPr lang="zh-CN" altLang="en-US" sz="1200" b="0" i="0" kern="1200" dirty="0">
                <a:solidFill>
                  <a:schemeClr val="tx1"/>
                </a:solidFill>
                <a:effectLst/>
                <a:latin typeface="+mn-lt"/>
                <a:ea typeface="+mn-ea"/>
                <a:cs typeface="+mn-cs"/>
              </a:rPr>
              <a:t>配套产业和资源具备了支撑每年在国际国内市场新开工建设</a:t>
            </a:r>
            <a:r>
              <a:rPr lang="en-US" altLang="zh-CN" sz="1200" b="0" i="0" kern="1200" dirty="0">
                <a:solidFill>
                  <a:schemeClr val="tx1"/>
                </a:solidFill>
                <a:effectLst/>
                <a:latin typeface="+mn-lt"/>
                <a:ea typeface="+mn-ea"/>
                <a:cs typeface="+mn-cs"/>
              </a:rPr>
              <a:t>10</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12</a:t>
            </a:r>
            <a:r>
              <a:rPr lang="zh-CN" altLang="en-US" sz="1200" b="0" i="0" kern="1200" dirty="0">
                <a:solidFill>
                  <a:schemeClr val="tx1"/>
                </a:solidFill>
                <a:effectLst/>
                <a:latin typeface="+mn-lt"/>
                <a:ea typeface="+mn-ea"/>
                <a:cs typeface="+mn-cs"/>
              </a:rPr>
              <a:t>台核电机组的综合能力，这些为华龙一号技术的经济性提供了保障，降低了投资风险。</a:t>
            </a:r>
            <a:endParaRPr lang="zh-CN" altLang="en-US" dirty="0"/>
          </a:p>
        </p:txBody>
      </p:sp>
      <p:sp>
        <p:nvSpPr>
          <p:cNvPr id="4" name="灯片编号占位符 3"/>
          <p:cNvSpPr>
            <a:spLocks noGrp="1"/>
          </p:cNvSpPr>
          <p:nvPr>
            <p:ph type="sldNum" sz="quarter" idx="5"/>
          </p:nvPr>
        </p:nvSpPr>
        <p:spPr/>
        <p:txBody>
          <a:bodyPr/>
          <a:lstStyle/>
          <a:p>
            <a:fld id="{452A2EFB-6695-429B-89A6-63679E002AAD}" type="slidenum">
              <a:rPr lang="zh-CN" altLang="en-US" smtClean="0"/>
              <a:pPr/>
              <a:t>20</a:t>
            </a:fld>
            <a:endParaRPr lang="zh-CN" altLang="en-US"/>
          </a:p>
        </p:txBody>
      </p:sp>
    </p:spTree>
    <p:extLst>
      <p:ext uri="{BB962C8B-B14F-4D97-AF65-F5344CB8AC3E}">
        <p14:creationId xmlns:p14="http://schemas.microsoft.com/office/powerpoint/2010/main" val="1543682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此外我们在电站运行维护上具有独特的优势，前面的报告已经提到中国目前在运机组</a:t>
            </a:r>
            <a:r>
              <a:rPr lang="en-US" altLang="zh-CN" dirty="0"/>
              <a:t>46</a:t>
            </a:r>
            <a:r>
              <a:rPr lang="zh-CN" altLang="en-US" dirty="0"/>
              <a:t>台，在建</a:t>
            </a:r>
            <a:r>
              <a:rPr lang="en-US" altLang="zh-CN" dirty="0"/>
              <a:t>12</a:t>
            </a:r>
            <a:r>
              <a:rPr lang="zh-CN" altLang="en-US" dirty="0"/>
              <a:t>台，因此中国积累了丰富的电站运行维护经验，此外我们还设置了标准化</a:t>
            </a:r>
            <a:r>
              <a:rPr lang="zh-CN" altLang="en-US" sz="1200" b="0" i="0" kern="1200" dirty="0">
                <a:solidFill>
                  <a:schemeClr val="tx1"/>
                </a:solidFill>
                <a:effectLst/>
                <a:latin typeface="+mn-lt"/>
                <a:ea typeface="+mn-ea"/>
                <a:cs typeface="+mn-cs"/>
              </a:rPr>
              <a:t>备品备件管理系统、先进运行诊断系统等保证项目运行维护成本的不断降低。</a:t>
            </a:r>
            <a:endParaRPr lang="zh-CN" altLang="en-US" dirty="0"/>
          </a:p>
        </p:txBody>
      </p:sp>
      <p:sp>
        <p:nvSpPr>
          <p:cNvPr id="4" name="灯片编号占位符 3"/>
          <p:cNvSpPr>
            <a:spLocks noGrp="1"/>
          </p:cNvSpPr>
          <p:nvPr>
            <p:ph type="sldNum" sz="quarter" idx="5"/>
          </p:nvPr>
        </p:nvSpPr>
        <p:spPr/>
        <p:txBody>
          <a:bodyPr/>
          <a:lstStyle/>
          <a:p>
            <a:fld id="{452A2EFB-6695-429B-89A6-63679E002AAD}" type="slidenum">
              <a:rPr lang="zh-CN" altLang="en-US" smtClean="0"/>
              <a:pPr/>
              <a:t>21</a:t>
            </a:fld>
            <a:endParaRPr lang="zh-CN" altLang="en-US"/>
          </a:p>
        </p:txBody>
      </p:sp>
    </p:spTree>
    <p:extLst>
      <p:ext uri="{BB962C8B-B14F-4D97-AF65-F5344CB8AC3E}">
        <p14:creationId xmlns:p14="http://schemas.microsoft.com/office/powerpoint/2010/main" val="1204348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另外，从宏观角度上看，核电站经济性评价主要是参考对社会经济发展以及环境的影响，比如带动当地基础设施建设、改善当地环境质量、税收贡献等等，这些方面华龙一号均表现出了较强的优势。同时，随着今后碳排放权交易市场的形成，必将进一步增强核电的经济竞争力。</a:t>
            </a:r>
          </a:p>
          <a:p>
            <a:endParaRPr lang="en-US" altLang="zh-CN" dirty="0"/>
          </a:p>
          <a:p>
            <a:br>
              <a:rPr lang="zh-CN" altLang="en-US" dirty="0"/>
            </a:br>
            <a:endParaRPr lang="zh-CN" altLang="en-US" dirty="0"/>
          </a:p>
        </p:txBody>
      </p:sp>
      <p:sp>
        <p:nvSpPr>
          <p:cNvPr id="4" name="灯片编号占位符 3"/>
          <p:cNvSpPr>
            <a:spLocks noGrp="1"/>
          </p:cNvSpPr>
          <p:nvPr>
            <p:ph type="sldNum" sz="quarter" idx="5"/>
          </p:nvPr>
        </p:nvSpPr>
        <p:spPr/>
        <p:txBody>
          <a:bodyPr/>
          <a:lstStyle/>
          <a:p>
            <a:fld id="{452A2EFB-6695-429B-89A6-63679E002AAD}" type="slidenum">
              <a:rPr lang="zh-CN" altLang="en-US" smtClean="0"/>
              <a:pPr/>
              <a:t>22</a:t>
            </a:fld>
            <a:endParaRPr lang="zh-CN" altLang="en-US"/>
          </a:p>
        </p:txBody>
      </p:sp>
    </p:spTree>
    <p:extLst>
      <p:ext uri="{BB962C8B-B14F-4D97-AF65-F5344CB8AC3E}">
        <p14:creationId xmlns:p14="http://schemas.microsoft.com/office/powerpoint/2010/main" val="1562387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a:t>Since the time is limited,</a:t>
            </a:r>
            <a:r>
              <a:rPr lang="en-US" altLang="zh-CN" baseline="0" dirty="0"/>
              <a:t> I can not talk about every detail. If you have any</a:t>
            </a:r>
            <a:r>
              <a:rPr lang="zh-CN" altLang="en-US" baseline="0" dirty="0"/>
              <a:t> </a:t>
            </a:r>
            <a:r>
              <a:rPr lang="en-US" altLang="zh-CN" baseline="0" dirty="0"/>
              <a:t>question, I am pleased to have a chat in the break time. </a:t>
            </a:r>
          </a:p>
          <a:p>
            <a:r>
              <a:rPr lang="zh-CN" altLang="en-US" baseline="0" dirty="0"/>
              <a:t>以上就是我演讲的所有内容，由于时间限制，各位如有问题，</a:t>
            </a:r>
            <a:r>
              <a:rPr lang="zh-CN" altLang="en-US" baseline="0"/>
              <a:t>稍后我们可以做</a:t>
            </a:r>
            <a:r>
              <a:rPr lang="zh-CN" altLang="en-US" baseline="0" dirty="0"/>
              <a:t>进一步交流，谢谢大家。</a:t>
            </a:r>
            <a:endParaRPr lang="zh-CN" altLang="en-US" dirty="0"/>
          </a:p>
        </p:txBody>
      </p:sp>
      <p:sp>
        <p:nvSpPr>
          <p:cNvPr id="4" name="灯片编号占位符 3"/>
          <p:cNvSpPr>
            <a:spLocks noGrp="1"/>
          </p:cNvSpPr>
          <p:nvPr>
            <p:ph type="sldNum" sz="quarter" idx="10"/>
          </p:nvPr>
        </p:nvSpPr>
        <p:spPr/>
        <p:txBody>
          <a:bodyPr/>
          <a:lstStyle/>
          <a:p>
            <a:pPr>
              <a:defRPr/>
            </a:pPr>
            <a:fld id="{9B89544A-1AC3-411E-AF5A-421E362C1DEF}" type="slidenum">
              <a:rPr lang="en-US" altLang="zh-CN" smtClean="0"/>
              <a:pPr>
                <a:defRPr/>
              </a:pPr>
              <a:t>23</a:t>
            </a:fld>
            <a:endParaRPr lang="en-US" altLang="zh-CN"/>
          </a:p>
        </p:txBody>
      </p:sp>
    </p:spTree>
    <p:extLst>
      <p:ext uri="{BB962C8B-B14F-4D97-AF65-F5344CB8AC3E}">
        <p14:creationId xmlns:p14="http://schemas.microsoft.com/office/powerpoint/2010/main" val="1032342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作为中国自主研发，具有完全自主知识产权的三代核电技术，华龙一号充分吸收了最新的核电技术设计理念，按照最新的核安全法规、导则和标准设计。华龙一号在不同场合都受到了中国国家领导人的高度评价。华龙一号中国国内示范工程是福清</a:t>
            </a:r>
            <a:r>
              <a:rPr lang="en-US" altLang="zh-CN" dirty="0"/>
              <a:t>5</a:t>
            </a:r>
            <a:r>
              <a:rPr lang="zh-CN" altLang="en-US" dirty="0"/>
              <a:t>号机组，已于</a:t>
            </a:r>
            <a:r>
              <a:rPr lang="en-US" altLang="zh-CN" dirty="0"/>
              <a:t>2015</a:t>
            </a:r>
            <a:r>
              <a:rPr lang="zh-CN" altLang="en-US" dirty="0"/>
              <a:t>年</a:t>
            </a:r>
            <a:r>
              <a:rPr lang="en-US" altLang="zh-CN" dirty="0"/>
              <a:t>5</a:t>
            </a:r>
            <a:r>
              <a:rPr lang="zh-CN" altLang="en-US" dirty="0"/>
              <a:t>月</a:t>
            </a:r>
            <a:r>
              <a:rPr lang="en-US" altLang="zh-CN" dirty="0"/>
              <a:t>FCD</a:t>
            </a:r>
            <a:r>
              <a:rPr lang="zh-CN" altLang="en-US" dirty="0"/>
              <a:t>，预计</a:t>
            </a:r>
            <a:r>
              <a:rPr lang="en-US" altLang="zh-CN" dirty="0"/>
              <a:t>2020</a:t>
            </a:r>
            <a:r>
              <a:rPr lang="zh-CN" altLang="en-US" dirty="0"/>
              <a:t>年</a:t>
            </a:r>
            <a:r>
              <a:rPr lang="en-US" altLang="zh-CN" dirty="0"/>
              <a:t>2</a:t>
            </a:r>
            <a:r>
              <a:rPr lang="zh-CN" altLang="en-US" dirty="0"/>
              <a:t>月投入商业运行；此外，我们也获得了</a:t>
            </a:r>
            <a:r>
              <a:rPr lang="en-US" altLang="zh-CN" dirty="0"/>
              <a:t>IAEA</a:t>
            </a:r>
            <a:r>
              <a:rPr lang="zh-CN" altLang="en-US" dirty="0"/>
              <a:t>的技术认可，华龙一号于</a:t>
            </a:r>
            <a:r>
              <a:rPr lang="en-US" altLang="zh-CN" dirty="0"/>
              <a:t>2014</a:t>
            </a:r>
            <a:r>
              <a:rPr lang="zh-CN" altLang="en-US" dirty="0"/>
              <a:t>年</a:t>
            </a:r>
            <a:r>
              <a:rPr lang="en-US" altLang="zh-CN" dirty="0"/>
              <a:t>12</a:t>
            </a:r>
            <a:r>
              <a:rPr lang="zh-CN" altLang="en-US" dirty="0"/>
              <a:t>月通过了</a:t>
            </a:r>
            <a:r>
              <a:rPr lang="en-US" altLang="zh-CN" dirty="0"/>
              <a:t>IAEA</a:t>
            </a:r>
            <a:r>
              <a:rPr lang="zh-CN" altLang="en-US" dirty="0"/>
              <a:t>组织的反应堆通用安全审查（</a:t>
            </a:r>
            <a:r>
              <a:rPr lang="en-US" altLang="zh-CN" dirty="0"/>
              <a:t>GRSR</a:t>
            </a:r>
            <a:r>
              <a:rPr lang="zh-CN" altLang="en-US" dirty="0"/>
              <a:t>）。</a:t>
            </a:r>
          </a:p>
        </p:txBody>
      </p:sp>
      <p:sp>
        <p:nvSpPr>
          <p:cNvPr id="4" name="灯片编号占位符 3"/>
          <p:cNvSpPr>
            <a:spLocks noGrp="1"/>
          </p:cNvSpPr>
          <p:nvPr>
            <p:ph type="sldNum" sz="quarter" idx="5"/>
          </p:nvPr>
        </p:nvSpPr>
        <p:spPr/>
        <p:txBody>
          <a:bodyPr/>
          <a:lstStyle/>
          <a:p>
            <a:fld id="{452A2EFB-6695-429B-89A6-63679E002AAD}" type="slidenum">
              <a:rPr lang="zh-CN" altLang="en-US" smtClean="0"/>
              <a:pPr/>
              <a:t>3</a:t>
            </a:fld>
            <a:endParaRPr lang="zh-CN" altLang="en-US"/>
          </a:p>
        </p:txBody>
      </p:sp>
    </p:spTree>
    <p:extLst>
      <p:ext uri="{BB962C8B-B14F-4D97-AF65-F5344CB8AC3E}">
        <p14:creationId xmlns:p14="http://schemas.microsoft.com/office/powerpoint/2010/main" val="107319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下面介绍一下华龙一号的主要技术参数，电站设计电功率</a:t>
            </a:r>
            <a:r>
              <a:rPr lang="en-US" altLang="zh-CN" dirty="0"/>
              <a:t>1150MW</a:t>
            </a:r>
            <a:r>
              <a:rPr lang="zh-CN" altLang="en-US" dirty="0"/>
              <a:t>，设计寿命</a:t>
            </a:r>
            <a:r>
              <a:rPr lang="en-US" altLang="zh-CN" dirty="0"/>
              <a:t>60</a:t>
            </a:r>
            <a:r>
              <a:rPr lang="zh-CN" altLang="en-US" dirty="0"/>
              <a:t>年，换料周期</a:t>
            </a:r>
            <a:r>
              <a:rPr lang="en-US" altLang="zh-CN" dirty="0"/>
              <a:t>18</a:t>
            </a:r>
            <a:r>
              <a:rPr lang="zh-CN" altLang="en-US" dirty="0"/>
              <a:t>个月（可以延长到</a:t>
            </a:r>
            <a:r>
              <a:rPr lang="en-US" altLang="zh-CN" dirty="0"/>
              <a:t>24</a:t>
            </a:r>
            <a:r>
              <a:rPr lang="zh-CN" altLang="en-US" dirty="0"/>
              <a:t>个月），堆芯融化频率（</a:t>
            </a:r>
            <a:r>
              <a:rPr lang="en-US" altLang="zh-CN" dirty="0"/>
              <a:t>CDF</a:t>
            </a:r>
            <a:r>
              <a:rPr lang="zh-CN" altLang="en-US" dirty="0"/>
              <a:t>）、大量放射性物质释放概率（</a:t>
            </a:r>
            <a:r>
              <a:rPr lang="en-US" altLang="zh-CN" dirty="0"/>
              <a:t>LRF</a:t>
            </a:r>
            <a:r>
              <a:rPr lang="zh-CN" altLang="en-US" dirty="0"/>
              <a:t>），每台机组的放射性固定废物小于</a:t>
            </a:r>
            <a:r>
              <a:rPr lang="en-US" altLang="zh-CN" dirty="0"/>
              <a:t>50</a:t>
            </a:r>
            <a:r>
              <a:rPr lang="zh-CN" altLang="en-US" dirty="0"/>
              <a:t>立方米</a:t>
            </a:r>
            <a:r>
              <a:rPr lang="en-US" altLang="zh-CN" dirty="0"/>
              <a:t>/</a:t>
            </a:r>
            <a:r>
              <a:rPr lang="zh-CN" altLang="en-US" dirty="0"/>
              <a:t>年，职业暴露小于</a:t>
            </a:r>
            <a:r>
              <a:rPr lang="en-US" altLang="zh-CN" dirty="0"/>
              <a:t>1sv/</a:t>
            </a:r>
            <a:r>
              <a:rPr lang="zh-CN" altLang="en-US" dirty="0"/>
              <a:t>堆年。</a:t>
            </a:r>
          </a:p>
        </p:txBody>
      </p:sp>
      <p:sp>
        <p:nvSpPr>
          <p:cNvPr id="4" name="灯片编号占位符 3"/>
          <p:cNvSpPr>
            <a:spLocks noGrp="1"/>
          </p:cNvSpPr>
          <p:nvPr>
            <p:ph type="sldNum" sz="quarter" idx="10"/>
          </p:nvPr>
        </p:nvSpPr>
        <p:spPr/>
        <p:txBody>
          <a:bodyPr/>
          <a:lstStyle/>
          <a:p>
            <a:fld id="{452A2EFB-6695-429B-89A6-63679E002AAD}" type="slidenum">
              <a:rPr lang="zh-CN" altLang="en-US" smtClean="0"/>
              <a:pPr/>
              <a:t>4</a:t>
            </a:fld>
            <a:endParaRPr lang="zh-CN" altLang="en-US"/>
          </a:p>
        </p:txBody>
      </p:sp>
    </p:spTree>
    <p:extLst>
      <p:ext uri="{BB962C8B-B14F-4D97-AF65-F5344CB8AC3E}">
        <p14:creationId xmlns:p14="http://schemas.microsoft.com/office/powerpoint/2010/main" val="2698656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电站设计建设周期</a:t>
            </a:r>
            <a:r>
              <a:rPr lang="en-US" altLang="zh-CN" dirty="0"/>
              <a:t>62</a:t>
            </a:r>
            <a:r>
              <a:rPr lang="zh-CN" altLang="en-US" dirty="0"/>
              <a:t>月（从</a:t>
            </a:r>
            <a:r>
              <a:rPr lang="en-US" altLang="zh-CN" dirty="0"/>
              <a:t>FCD</a:t>
            </a:r>
            <a:r>
              <a:rPr lang="zh-CN" altLang="en-US" dirty="0"/>
              <a:t>到商运），</a:t>
            </a:r>
            <a:r>
              <a:rPr lang="en-US" altLang="zh-CN" dirty="0"/>
              <a:t>81</a:t>
            </a:r>
            <a:r>
              <a:rPr lang="zh-CN" altLang="en-US" dirty="0"/>
              <a:t>个月（投主合同生效到商运），非计划自动紧急性停堆小于</a:t>
            </a:r>
            <a:r>
              <a:rPr lang="en-US" altLang="zh-CN" dirty="0"/>
              <a:t>1</a:t>
            </a:r>
            <a:r>
              <a:rPr lang="zh-CN" altLang="en-US" dirty="0"/>
              <a:t>次</a:t>
            </a:r>
            <a:r>
              <a:rPr lang="en-US" altLang="zh-CN" dirty="0"/>
              <a:t>/</a:t>
            </a:r>
            <a:r>
              <a:rPr lang="zh-CN" altLang="en-US" dirty="0"/>
              <a:t>年，设计具备符合跟踪能力，电厂平均可利用率大于</a:t>
            </a:r>
            <a:r>
              <a:rPr lang="en-US" altLang="zh-CN" dirty="0"/>
              <a:t>90%</a:t>
            </a:r>
            <a:r>
              <a:rPr lang="zh-CN" altLang="en-US" dirty="0"/>
              <a:t>，安全停堆地震等级</a:t>
            </a:r>
            <a:r>
              <a:rPr lang="en-US" altLang="zh-CN" dirty="0"/>
              <a:t>0.3G</a:t>
            </a:r>
            <a:r>
              <a:rPr lang="zh-CN" altLang="en-US" dirty="0"/>
              <a:t>，电厂操作员不干预时间</a:t>
            </a:r>
            <a:r>
              <a:rPr lang="en-US" altLang="zh-CN" dirty="0"/>
              <a:t>30</a:t>
            </a:r>
            <a:r>
              <a:rPr lang="zh-CN" altLang="en-US" dirty="0"/>
              <a:t>分钟，厂区自治时间</a:t>
            </a:r>
            <a:r>
              <a:rPr lang="en-US" altLang="zh-CN" dirty="0"/>
              <a:t>72</a:t>
            </a:r>
            <a:r>
              <a:rPr lang="zh-CN" altLang="en-US" dirty="0"/>
              <a:t>小时。</a:t>
            </a:r>
          </a:p>
        </p:txBody>
      </p:sp>
      <p:sp>
        <p:nvSpPr>
          <p:cNvPr id="4" name="灯片编号占位符 3"/>
          <p:cNvSpPr>
            <a:spLocks noGrp="1"/>
          </p:cNvSpPr>
          <p:nvPr>
            <p:ph type="sldNum" sz="quarter" idx="10"/>
          </p:nvPr>
        </p:nvSpPr>
        <p:spPr/>
        <p:txBody>
          <a:bodyPr/>
          <a:lstStyle/>
          <a:p>
            <a:fld id="{452A2EFB-6695-429B-89A6-63679E002AAD}" type="slidenum">
              <a:rPr lang="zh-CN" altLang="en-US" smtClean="0"/>
              <a:pPr/>
              <a:t>5</a:t>
            </a:fld>
            <a:endParaRPr lang="zh-CN" altLang="en-US"/>
          </a:p>
        </p:txBody>
      </p:sp>
    </p:spTree>
    <p:extLst>
      <p:ext uri="{BB962C8B-B14F-4D97-AF65-F5344CB8AC3E}">
        <p14:creationId xmlns:p14="http://schemas.microsoft.com/office/powerpoint/2010/main" val="2861402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华龙一号的主要设计特点有：反应堆采用单堆布置，堆芯采用</a:t>
            </a:r>
            <a:r>
              <a:rPr lang="en-US" altLang="zh-CN" dirty="0"/>
              <a:t>177</a:t>
            </a:r>
            <a:r>
              <a:rPr lang="zh-CN" altLang="en-US" dirty="0"/>
              <a:t>组燃料组件，拥有双层安全壳，能动与非能动系统相结合的设计特点。</a:t>
            </a:r>
          </a:p>
        </p:txBody>
      </p:sp>
      <p:sp>
        <p:nvSpPr>
          <p:cNvPr id="4" name="灯片编号占位符 3"/>
          <p:cNvSpPr>
            <a:spLocks noGrp="1"/>
          </p:cNvSpPr>
          <p:nvPr>
            <p:ph type="sldNum" sz="quarter" idx="10"/>
          </p:nvPr>
        </p:nvSpPr>
        <p:spPr/>
        <p:txBody>
          <a:bodyPr/>
          <a:lstStyle/>
          <a:p>
            <a:fld id="{452A2EFB-6695-429B-89A6-63679E002AAD}" type="slidenum">
              <a:rPr lang="zh-CN" altLang="en-US" smtClean="0"/>
              <a:pPr/>
              <a:t>6</a:t>
            </a:fld>
            <a:endParaRPr lang="zh-CN" altLang="en-US"/>
          </a:p>
        </p:txBody>
      </p:sp>
    </p:spTree>
    <p:extLst>
      <p:ext uri="{BB962C8B-B14F-4D97-AF65-F5344CB8AC3E}">
        <p14:creationId xmlns:p14="http://schemas.microsoft.com/office/powerpoint/2010/main" val="3423723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具体介绍一下这些设计特点，华龙一号的单堆布置设计优点众多，因为机组之间物理隔离，它能够降低不同机组相互间影响；同时缩短了工程建设周期，提高了电站运行维护的能力；并且在厂址选择、电力需求及投资成本上更具有灵活性和适应性。</a:t>
            </a:r>
          </a:p>
        </p:txBody>
      </p:sp>
      <p:sp>
        <p:nvSpPr>
          <p:cNvPr id="4" name="灯片编号占位符 3"/>
          <p:cNvSpPr>
            <a:spLocks noGrp="1"/>
          </p:cNvSpPr>
          <p:nvPr>
            <p:ph type="sldNum" sz="quarter" idx="10"/>
          </p:nvPr>
        </p:nvSpPr>
        <p:spPr/>
        <p:txBody>
          <a:bodyPr/>
          <a:lstStyle/>
          <a:p>
            <a:fld id="{452A2EFB-6695-429B-89A6-63679E002AAD}" type="slidenum">
              <a:rPr lang="zh-CN" altLang="en-US" smtClean="0"/>
              <a:pPr/>
              <a:t>7</a:t>
            </a:fld>
            <a:endParaRPr lang="zh-CN" altLang="en-US"/>
          </a:p>
        </p:txBody>
      </p:sp>
    </p:spTree>
    <p:extLst>
      <p:ext uri="{BB962C8B-B14F-4D97-AF65-F5344CB8AC3E}">
        <p14:creationId xmlns:p14="http://schemas.microsoft.com/office/powerpoint/2010/main" val="2060663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采用</a:t>
            </a:r>
            <a:r>
              <a:rPr lang="en-US" altLang="zh-CN" dirty="0"/>
              <a:t>177</a:t>
            </a:r>
            <a:r>
              <a:rPr lang="zh-CN" altLang="en-US" dirty="0"/>
              <a:t>组堆芯燃料组件，将堆芯燃料组件数从</a:t>
            </a:r>
            <a:r>
              <a:rPr lang="en-US" altLang="zh-CN" dirty="0"/>
              <a:t>155</a:t>
            </a:r>
            <a:r>
              <a:rPr lang="zh-CN" altLang="en-US" dirty="0"/>
              <a:t>组提高到</a:t>
            </a:r>
            <a:r>
              <a:rPr lang="en-US" altLang="zh-CN" dirty="0"/>
              <a:t>177</a:t>
            </a:r>
            <a:r>
              <a:rPr lang="zh-CN" altLang="en-US" dirty="0"/>
              <a:t>组，这种设计相比二代机组提高了发电功率的同时也降低了堆芯功率密度，提高了电站运行的安全裕量</a:t>
            </a:r>
            <a:r>
              <a:rPr lang="en-US" altLang="zh-CN" dirty="0"/>
              <a:t>(</a:t>
            </a:r>
            <a:r>
              <a:rPr lang="zh-CN" altLang="en-US" dirty="0"/>
              <a:t>热工水利</a:t>
            </a:r>
            <a:r>
              <a:rPr lang="en-US" altLang="zh-CN" dirty="0"/>
              <a:t>)</a:t>
            </a:r>
            <a:r>
              <a:rPr lang="zh-CN" altLang="en-US" dirty="0"/>
              <a:t>，并且降低了发电成本。</a:t>
            </a:r>
          </a:p>
        </p:txBody>
      </p:sp>
      <p:sp>
        <p:nvSpPr>
          <p:cNvPr id="4" name="灯片编号占位符 3"/>
          <p:cNvSpPr>
            <a:spLocks noGrp="1"/>
          </p:cNvSpPr>
          <p:nvPr>
            <p:ph type="sldNum" sz="quarter" idx="5"/>
          </p:nvPr>
        </p:nvSpPr>
        <p:spPr/>
        <p:txBody>
          <a:bodyPr/>
          <a:lstStyle/>
          <a:p>
            <a:fld id="{452A2EFB-6695-429B-89A6-63679E002AAD}" type="slidenum">
              <a:rPr lang="zh-CN" altLang="en-US" smtClean="0"/>
              <a:pPr/>
              <a:t>8</a:t>
            </a:fld>
            <a:endParaRPr lang="zh-CN" altLang="en-US"/>
          </a:p>
        </p:txBody>
      </p:sp>
    </p:spTree>
    <p:extLst>
      <p:ext uri="{BB962C8B-B14F-4D97-AF65-F5344CB8AC3E}">
        <p14:creationId xmlns:p14="http://schemas.microsoft.com/office/powerpoint/2010/main" val="3004165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下面关于华龙一号的一大设计特点</a:t>
            </a:r>
            <a:r>
              <a:rPr lang="en-US" altLang="zh-CN" dirty="0"/>
              <a:t>-</a:t>
            </a:r>
            <a:r>
              <a:rPr lang="zh-CN" altLang="en-US" dirty="0"/>
              <a:t>双层安全壳；双层安全壳这个设计是吸取了福岛核事故的经验反馈，在将电站寿命提升至</a:t>
            </a:r>
            <a:r>
              <a:rPr lang="en-US" altLang="zh-CN" dirty="0"/>
              <a:t>60</a:t>
            </a:r>
            <a:r>
              <a:rPr lang="zh-CN" altLang="en-US" dirty="0"/>
              <a:t>年的同时，在安全性上具有抵御商用打飞机撞击的能力；以及更好的环境与人口辐射防护能力。</a:t>
            </a:r>
          </a:p>
        </p:txBody>
      </p:sp>
      <p:sp>
        <p:nvSpPr>
          <p:cNvPr id="4" name="灯片编号占位符 3"/>
          <p:cNvSpPr>
            <a:spLocks noGrp="1"/>
          </p:cNvSpPr>
          <p:nvPr>
            <p:ph type="sldNum" sz="quarter" idx="5"/>
          </p:nvPr>
        </p:nvSpPr>
        <p:spPr/>
        <p:txBody>
          <a:bodyPr/>
          <a:lstStyle/>
          <a:p>
            <a:fld id="{452A2EFB-6695-429B-89A6-63679E002AAD}" type="slidenum">
              <a:rPr lang="zh-CN" altLang="en-US" smtClean="0"/>
              <a:pPr/>
              <a:t>9</a:t>
            </a:fld>
            <a:endParaRPr lang="zh-CN" altLang="en-US"/>
          </a:p>
        </p:txBody>
      </p:sp>
    </p:spTree>
    <p:extLst>
      <p:ext uri="{BB962C8B-B14F-4D97-AF65-F5344CB8AC3E}">
        <p14:creationId xmlns:p14="http://schemas.microsoft.com/office/powerpoint/2010/main" val="10818877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6000" y="0"/>
            <a:ext cx="6096000" cy="6858000"/>
          </a:xfrm>
          <a:prstGeom prst="rect">
            <a:avLst/>
          </a:prstGeom>
          <a:ln w="28575">
            <a:noFill/>
          </a:ln>
        </p:spPr>
      </p:pic>
    </p:spTree>
    <p:extLst>
      <p:ext uri="{BB962C8B-B14F-4D97-AF65-F5344CB8AC3E}">
        <p14:creationId xmlns:p14="http://schemas.microsoft.com/office/powerpoint/2010/main" val="3873080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标题幻灯片">
    <p:bg>
      <p:bgPr>
        <a:blipFill dpi="0" rotWithShape="1">
          <a:blip r:embed="rId2" cstate="screen">
            <a:duotone>
              <a:schemeClr val="accent5">
                <a:shade val="45000"/>
                <a:satMod val="135000"/>
              </a:schemeClr>
              <a:prstClr val="white"/>
            </a:duotone>
          </a:blip>
          <a:srcRect/>
          <a:stretch>
            <a:fillRect t="-25000" b="-25000"/>
          </a:stretch>
        </a:blipFill>
        <a:effectLst/>
      </p:bgPr>
    </p:bg>
    <p:spTree>
      <p:nvGrpSpPr>
        <p:cNvPr id="1" name=""/>
        <p:cNvGrpSpPr/>
        <p:nvPr/>
      </p:nvGrpSpPr>
      <p:grpSpPr>
        <a:xfrm>
          <a:off x="0" y="0"/>
          <a:ext cx="0" cy="0"/>
          <a:chOff x="0" y="0"/>
          <a:chExt cx="0" cy="0"/>
        </a:xfrm>
      </p:grpSpPr>
      <p:grpSp>
        <p:nvGrpSpPr>
          <p:cNvPr id="15" name="组合 14"/>
          <p:cNvGrpSpPr/>
          <p:nvPr userDrawn="1"/>
        </p:nvGrpSpPr>
        <p:grpSpPr>
          <a:xfrm>
            <a:off x="-97914" y="580913"/>
            <a:ext cx="4002940" cy="453806"/>
            <a:chOff x="9666" y="405714"/>
            <a:chExt cx="5643233" cy="639763"/>
          </a:xfrm>
        </p:grpSpPr>
        <p:sp>
          <p:nvSpPr>
            <p:cNvPr id="7" name="Rectangle 5"/>
            <p:cNvSpPr>
              <a:spLocks noChangeArrowheads="1"/>
            </p:cNvSpPr>
            <p:nvPr userDrawn="1"/>
          </p:nvSpPr>
          <p:spPr bwMode="auto">
            <a:xfrm>
              <a:off x="132547" y="600977"/>
              <a:ext cx="2017075" cy="444500"/>
            </a:xfrm>
            <a:prstGeom prst="rect">
              <a:avLst/>
            </a:prstGeom>
            <a:solidFill>
              <a:schemeClr val="accent1">
                <a:lumMod val="50000"/>
                <a:alpha val="84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8" name="Rectangle 6"/>
            <p:cNvSpPr>
              <a:spLocks noChangeArrowheads="1"/>
            </p:cNvSpPr>
            <p:nvPr userDrawn="1"/>
          </p:nvSpPr>
          <p:spPr bwMode="auto">
            <a:xfrm>
              <a:off x="9666" y="600977"/>
              <a:ext cx="213995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Rectangle 7"/>
            <p:cNvSpPr>
              <a:spLocks noChangeArrowheads="1"/>
            </p:cNvSpPr>
            <p:nvPr userDrawn="1"/>
          </p:nvSpPr>
          <p:spPr bwMode="auto">
            <a:xfrm>
              <a:off x="1687695" y="405714"/>
              <a:ext cx="3965204" cy="473074"/>
            </a:xfrm>
            <a:prstGeom prst="rect">
              <a:avLst/>
            </a:prstGeom>
            <a:gradFill flip="none" rotWithShape="1">
              <a:gsLst>
                <a:gs pos="0">
                  <a:schemeClr val="accent1">
                    <a:lumMod val="50000"/>
                    <a:alpha val="63000"/>
                  </a:schemeClr>
                </a:gs>
                <a:gs pos="39999">
                  <a:srgbClr val="85C2FF"/>
                </a:gs>
                <a:gs pos="70000">
                  <a:srgbClr val="C4D6EB"/>
                </a:gs>
                <a:gs pos="100000">
                  <a:srgbClr val="FFEBFA"/>
                </a:gs>
              </a:gsLst>
              <a:path path="circle">
                <a:fillToRect t="100000" r="100000"/>
              </a:path>
              <a:tileRect l="-100000" b="-100000"/>
            </a:gra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9"/>
            <p:cNvSpPr>
              <a:spLocks/>
            </p:cNvSpPr>
            <p:nvPr userDrawn="1"/>
          </p:nvSpPr>
          <p:spPr bwMode="auto">
            <a:xfrm>
              <a:off x="1687695" y="878789"/>
              <a:ext cx="461929" cy="166688"/>
            </a:xfrm>
            <a:custGeom>
              <a:avLst/>
              <a:gdLst>
                <a:gd name="T0" fmla="*/ 294 w 294"/>
                <a:gd name="T1" fmla="*/ 0 h 105"/>
                <a:gd name="T2" fmla="*/ 0 w 294"/>
                <a:gd name="T3" fmla="*/ 0 h 105"/>
                <a:gd name="T4" fmla="*/ 294 w 294"/>
                <a:gd name="T5" fmla="*/ 105 h 105"/>
                <a:gd name="T6" fmla="*/ 294 w 294"/>
                <a:gd name="T7" fmla="*/ 0 h 105"/>
              </a:gdLst>
              <a:ahLst/>
              <a:cxnLst>
                <a:cxn ang="0">
                  <a:pos x="T0" y="T1"/>
                </a:cxn>
                <a:cxn ang="0">
                  <a:pos x="T2" y="T3"/>
                </a:cxn>
                <a:cxn ang="0">
                  <a:pos x="T4" y="T5"/>
                </a:cxn>
                <a:cxn ang="0">
                  <a:pos x="T6" y="T7"/>
                </a:cxn>
              </a:cxnLst>
              <a:rect l="0" t="0" r="r" b="b"/>
              <a:pathLst>
                <a:path w="294" h="105">
                  <a:moveTo>
                    <a:pt x="294" y="0"/>
                  </a:moveTo>
                  <a:lnTo>
                    <a:pt x="0" y="0"/>
                  </a:lnTo>
                  <a:lnTo>
                    <a:pt x="294" y="105"/>
                  </a:lnTo>
                  <a:lnTo>
                    <a:pt x="294"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0"/>
            <p:cNvSpPr>
              <a:spLocks/>
            </p:cNvSpPr>
            <p:nvPr userDrawn="1"/>
          </p:nvSpPr>
          <p:spPr bwMode="auto">
            <a:xfrm>
              <a:off x="1687695" y="878789"/>
              <a:ext cx="461929" cy="166688"/>
            </a:xfrm>
            <a:custGeom>
              <a:avLst/>
              <a:gdLst>
                <a:gd name="T0" fmla="*/ 294 w 294"/>
                <a:gd name="T1" fmla="*/ 0 h 105"/>
                <a:gd name="T2" fmla="*/ 0 w 294"/>
                <a:gd name="T3" fmla="*/ 0 h 105"/>
                <a:gd name="T4" fmla="*/ 294 w 294"/>
                <a:gd name="T5" fmla="*/ 105 h 105"/>
                <a:gd name="T6" fmla="*/ 294 w 294"/>
                <a:gd name="T7" fmla="*/ 0 h 105"/>
              </a:gdLst>
              <a:ahLst/>
              <a:cxnLst>
                <a:cxn ang="0">
                  <a:pos x="T0" y="T1"/>
                </a:cxn>
                <a:cxn ang="0">
                  <a:pos x="T2" y="T3"/>
                </a:cxn>
                <a:cxn ang="0">
                  <a:pos x="T4" y="T5"/>
                </a:cxn>
                <a:cxn ang="0">
                  <a:pos x="T6" y="T7"/>
                </a:cxn>
              </a:cxnLst>
              <a:rect l="0" t="0" r="r" b="b"/>
              <a:pathLst>
                <a:path w="294" h="105">
                  <a:moveTo>
                    <a:pt x="294" y="0"/>
                  </a:moveTo>
                  <a:lnTo>
                    <a:pt x="0" y="0"/>
                  </a:lnTo>
                  <a:lnTo>
                    <a:pt x="294" y="105"/>
                  </a:lnTo>
                  <a:lnTo>
                    <a:pt x="2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17" name="Picture 3" descr="C:\Users\Administrator\Desktop\20160627华龙一号ppt美化\logo.png"/>
          <p:cNvPicPr>
            <a:picLocks noChangeAspect="1" noChangeArrowheads="1"/>
          </p:cNvPicPr>
          <p:nvPr userDrawn="1"/>
        </p:nvPicPr>
        <p:blipFill>
          <a:blip r:embed="rId3" cstate="print"/>
          <a:srcRect/>
          <a:stretch>
            <a:fillRect/>
          </a:stretch>
        </p:blipFill>
        <p:spPr bwMode="auto">
          <a:xfrm>
            <a:off x="43033" y="6110017"/>
            <a:ext cx="2936838" cy="704951"/>
          </a:xfrm>
          <a:prstGeom prst="rect">
            <a:avLst/>
          </a:prstGeom>
          <a:noFill/>
        </p:spPr>
      </p:pic>
    </p:spTree>
    <p:extLst>
      <p:ext uri="{BB962C8B-B14F-4D97-AF65-F5344CB8AC3E}">
        <p14:creationId xmlns:p14="http://schemas.microsoft.com/office/powerpoint/2010/main" val="3452816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1" y="6245228"/>
            <a:ext cx="2844800" cy="476250"/>
          </a:xfrm>
          <a:prstGeom prst="rect">
            <a:avLst/>
          </a:prstGeom>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xfrm>
            <a:off x="4165601" y="6245228"/>
            <a:ext cx="3860800" cy="476250"/>
          </a:xfrm>
          <a:prstGeom prst="rect">
            <a:avLst/>
          </a:prstGeom>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xfrm>
            <a:off x="8737601" y="6245228"/>
            <a:ext cx="2844800" cy="476250"/>
          </a:xfrm>
          <a:prstGeom prst="rect">
            <a:avLst/>
          </a:prstGeom>
          <a:ln/>
        </p:spPr>
        <p:txBody>
          <a:bodyPr/>
          <a:lstStyle>
            <a:lvl1pPr>
              <a:defRPr/>
            </a:lvl1pPr>
          </a:lstStyle>
          <a:p>
            <a:pPr>
              <a:defRPr/>
            </a:pPr>
            <a:fld id="{FB536D06-5E7C-4348-906F-DE13726C4330}"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screen">
            <a:lum/>
          </a:blip>
          <a:srcRect/>
          <a:stretch>
            <a:fillRect t="-25000" b="-25000"/>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6" cstate="screen">
            <a:duotone>
              <a:schemeClr val="accent5">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87497191"/>
      </p:ext>
    </p:extLst>
  </p:cSld>
  <p:clrMap bg1="lt1" tx1="dk1" bg2="lt2" tx2="dk2" accent1="accent1" accent2="accent2" accent3="accent3" accent4="accent4" accent5="accent5" accent6="accent6" hlink="hlink" folHlink="folHlink"/>
  <p:sldLayoutIdLst>
    <p:sldLayoutId id="2147483650" r:id="rId1"/>
    <p:sldLayoutId id="2147483653"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g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3"/>
          <p:cNvSpPr txBox="1"/>
          <p:nvPr/>
        </p:nvSpPr>
        <p:spPr>
          <a:xfrm>
            <a:off x="6692417" y="1914896"/>
            <a:ext cx="4794651" cy="3724096"/>
          </a:xfrm>
          <a:prstGeom prst="rect">
            <a:avLst/>
          </a:prstGeom>
          <a:noFill/>
        </p:spPr>
        <p:txBody>
          <a:bodyPr wrap="square" rtlCol="0">
            <a:spAutoFit/>
          </a:bodyPr>
          <a:lstStyle/>
          <a:p>
            <a:pPr algn="ctr"/>
            <a:r>
              <a:rPr lang="en-US" altLang="zh-CN"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HPR 1000</a:t>
            </a:r>
          </a:p>
          <a:p>
            <a:pPr algn="ctr"/>
            <a:r>
              <a:rPr lang="en-US" altLang="zh-CN"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p>
          <a:p>
            <a:pPr algn="ctr"/>
            <a:r>
              <a:rPr lang="en-US" altLang="zh-CN" sz="3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a:t>
            </a: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OWERING</a:t>
            </a:r>
            <a:r>
              <a:rPr lang="en-US" altLang="zh-CN"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p>
          <a:p>
            <a:pPr algn="ctr"/>
            <a:r>
              <a:rPr lang="en-US" altLang="zh-CN" sz="3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a:t>
            </a: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HE</a:t>
            </a:r>
            <a:r>
              <a:rPr lang="en-US" altLang="zh-CN" sz="3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p>
          <a:p>
            <a:pPr algn="ctr"/>
            <a:r>
              <a:rPr lang="en-US" altLang="zh-CN" sz="3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F</a:t>
            </a: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UTURE</a:t>
            </a:r>
            <a:endParaRPr lang="en-US" altLang="zh-CN" sz="3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endParaRPr lang="en-US" altLang="zh-CN" sz="3600" b="1" dirty="0">
              <a:solidFill>
                <a:srgbClr val="183A5D"/>
              </a:solidFill>
              <a:latin typeface="微软雅黑" panose="020B0503020204020204" pitchFamily="34" charset="-122"/>
              <a:ea typeface="微软雅黑" panose="020B0503020204020204" pitchFamily="34" charset="-122"/>
            </a:endParaRPr>
          </a:p>
        </p:txBody>
      </p:sp>
      <p:sp>
        <p:nvSpPr>
          <p:cNvPr id="15" name="矩形 14"/>
          <p:cNvSpPr/>
          <p:nvPr/>
        </p:nvSpPr>
        <p:spPr>
          <a:xfrm>
            <a:off x="4600263" y="5697483"/>
            <a:ext cx="2584938" cy="954107"/>
          </a:xfrm>
          <a:prstGeom prst="rect">
            <a:avLst/>
          </a:prstGeom>
        </p:spPr>
        <p:txBody>
          <a:bodyPr wrap="none">
            <a:spAutoFit/>
          </a:bodyPr>
          <a:lstStyle/>
          <a:p>
            <a:pPr algn="ctr"/>
            <a:r>
              <a:rPr lang="en-US" altLang="zh-CN" sz="2800" b="1" dirty="0">
                <a:solidFill>
                  <a:schemeClr val="accent1">
                    <a:lumMod val="50000"/>
                  </a:schemeClr>
                </a:solidFill>
                <a:latin typeface="微软雅黑" panose="020B0503020204020204" pitchFamily="34" charset="-122"/>
                <a:ea typeface="微软雅黑" panose="020B0503020204020204" pitchFamily="34" charset="-122"/>
              </a:rPr>
              <a:t>Nov.</a:t>
            </a: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800" b="1"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6</a:t>
            </a:r>
            <a:r>
              <a:rPr lang="en-US" altLang="zh-CN" sz="2800" b="1" baseline="30000"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th</a:t>
            </a:r>
            <a:r>
              <a:rPr lang="en-US" altLang="zh-CN" sz="2800" b="1"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2018</a:t>
            </a:r>
          </a:p>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6" name="Picture 3" descr="C:\Users\Administrator\Desktop\20160627华龙一号ppt美化\logo.png"/>
          <p:cNvPicPr>
            <a:picLocks noChangeAspect="1" noChangeArrowheads="1"/>
          </p:cNvPicPr>
          <p:nvPr/>
        </p:nvPicPr>
        <p:blipFill>
          <a:blip r:embed="rId3" cstate="print"/>
          <a:srcRect/>
          <a:stretch>
            <a:fillRect/>
          </a:stretch>
        </p:blipFill>
        <p:spPr bwMode="auto">
          <a:xfrm>
            <a:off x="347833" y="2633437"/>
            <a:ext cx="5430668" cy="1303563"/>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p:cNvSpPr txBox="1"/>
          <p:nvPr/>
        </p:nvSpPr>
        <p:spPr>
          <a:xfrm>
            <a:off x="1414674" y="550138"/>
            <a:ext cx="3650619" cy="369332"/>
          </a:xfrm>
          <a:prstGeom prst="rect">
            <a:avLst/>
          </a:prstGeom>
          <a:noFill/>
        </p:spPr>
        <p:txBody>
          <a:bodyPr wrap="square" rtlCol="0">
            <a:spAutoFit/>
          </a:bodyPr>
          <a:lstStyle/>
          <a:p>
            <a:r>
              <a:rPr lang="en-US" altLang="zh-CN"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Design Features</a:t>
            </a:r>
            <a:endParaRPr lang="zh-CN" altLang="en-US"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文本框 90"/>
          <p:cNvSpPr txBox="1"/>
          <p:nvPr/>
        </p:nvSpPr>
        <p:spPr>
          <a:xfrm>
            <a:off x="-26803" y="685412"/>
            <a:ext cx="1174425" cy="369332"/>
          </a:xfrm>
          <a:prstGeom prst="rect">
            <a:avLst/>
          </a:prstGeom>
          <a:noFill/>
        </p:spPr>
        <p:txBody>
          <a:bodyPr wrap="none" rtlCol="0">
            <a:spAutoFit/>
          </a:bodyPr>
          <a:lstStyle/>
          <a:p>
            <a:pPr algn="ctr"/>
            <a:r>
              <a:rPr lang="en-US" altLang="zh-CN" dirty="0">
                <a:solidFill>
                  <a:schemeClr val="lt1"/>
                </a:solidFill>
              </a:rPr>
              <a:t>PART TWO</a:t>
            </a:r>
            <a:endParaRPr lang="zh-CN" altLang="en-US" dirty="0">
              <a:solidFill>
                <a:schemeClr val="lt1"/>
              </a:solidFill>
            </a:endParaRPr>
          </a:p>
        </p:txBody>
      </p:sp>
      <p:grpSp>
        <p:nvGrpSpPr>
          <p:cNvPr id="175" name="组合 174"/>
          <p:cNvGrpSpPr/>
          <p:nvPr/>
        </p:nvGrpSpPr>
        <p:grpSpPr>
          <a:xfrm>
            <a:off x="531397" y="2109972"/>
            <a:ext cx="2144250" cy="1712728"/>
            <a:chOff x="531397" y="2109972"/>
            <a:chExt cx="2144250" cy="1712728"/>
          </a:xfrm>
        </p:grpSpPr>
        <p:sp>
          <p:nvSpPr>
            <p:cNvPr id="5" name="同侧圆角矩形 4"/>
            <p:cNvSpPr/>
            <p:nvPr/>
          </p:nvSpPr>
          <p:spPr bwMode="auto">
            <a:xfrm>
              <a:off x="531397" y="2109972"/>
              <a:ext cx="643275" cy="578784"/>
            </a:xfrm>
            <a:prstGeom prst="round2SameRect">
              <a:avLst/>
            </a:prstGeom>
            <a:solidFill>
              <a:schemeClr val="bg1">
                <a:lumMod val="7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6" name="圆角右箭头 5"/>
            <p:cNvSpPr/>
            <p:nvPr/>
          </p:nvSpPr>
          <p:spPr bwMode="auto">
            <a:xfrm rot="10800000" flipH="1">
              <a:off x="610397" y="2676944"/>
              <a:ext cx="361137" cy="330734"/>
            </a:xfrm>
            <a:prstGeom prst="bentArrow">
              <a:avLst/>
            </a:pr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nvGrpSpPr>
            <p:cNvPr id="7" name="组合 148"/>
            <p:cNvGrpSpPr/>
            <p:nvPr/>
          </p:nvGrpSpPr>
          <p:grpSpPr>
            <a:xfrm>
              <a:off x="754137" y="2705659"/>
              <a:ext cx="1272305" cy="1076355"/>
              <a:chOff x="3028950" y="1219200"/>
              <a:chExt cx="1285875" cy="1076325"/>
            </a:xfrm>
          </p:grpSpPr>
          <p:sp>
            <p:nvSpPr>
              <p:cNvPr id="17" name="矩形 16"/>
              <p:cNvSpPr/>
              <p:nvPr/>
            </p:nvSpPr>
            <p:spPr bwMode="auto">
              <a:xfrm>
                <a:off x="3124200" y="1362075"/>
                <a:ext cx="1114425" cy="933450"/>
              </a:xfrm>
              <a:prstGeom prst="rect">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8" name="椭圆 17"/>
              <p:cNvSpPr/>
              <p:nvPr/>
            </p:nvSpPr>
            <p:spPr bwMode="auto">
              <a:xfrm>
                <a:off x="3124200" y="1219200"/>
                <a:ext cx="1114425" cy="257175"/>
              </a:xfrm>
              <a:prstGeom prst="ellipse">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9" name="圆角矩形 18"/>
              <p:cNvSpPr/>
              <p:nvPr/>
            </p:nvSpPr>
            <p:spPr bwMode="auto">
              <a:xfrm>
                <a:off x="3028950" y="1495425"/>
                <a:ext cx="1285875" cy="219075"/>
              </a:xfrm>
              <a:prstGeom prst="roundRect">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sp>
          <p:nvSpPr>
            <p:cNvPr id="8" name="Freeform 85"/>
            <p:cNvSpPr>
              <a:spLocks noEditPoints="1"/>
            </p:cNvSpPr>
            <p:nvPr/>
          </p:nvSpPr>
          <p:spPr bwMode="auto">
            <a:xfrm>
              <a:off x="1142719" y="3222105"/>
              <a:ext cx="490790" cy="561335"/>
            </a:xfrm>
            <a:custGeom>
              <a:avLst/>
              <a:gdLst>
                <a:gd name="T0" fmla="*/ 79 w 154"/>
                <a:gd name="T1" fmla="*/ 117 h 166"/>
                <a:gd name="T2" fmla="*/ 64 w 154"/>
                <a:gd name="T3" fmla="*/ 126 h 166"/>
                <a:gd name="T4" fmla="*/ 59 w 154"/>
                <a:gd name="T5" fmla="*/ 127 h 166"/>
                <a:gd name="T6" fmla="*/ 53 w 154"/>
                <a:gd name="T7" fmla="*/ 166 h 166"/>
                <a:gd name="T8" fmla="*/ 105 w 154"/>
                <a:gd name="T9" fmla="*/ 166 h 166"/>
                <a:gd name="T10" fmla="*/ 96 w 154"/>
                <a:gd name="T11" fmla="*/ 129 h 166"/>
                <a:gd name="T12" fmla="*/ 79 w 154"/>
                <a:gd name="T13" fmla="*/ 117 h 166"/>
                <a:gd name="T14" fmla="*/ 148 w 154"/>
                <a:gd name="T15" fmla="*/ 50 h 166"/>
                <a:gd name="T16" fmla="*/ 124 w 154"/>
                <a:gd name="T17" fmla="*/ 29 h 166"/>
                <a:gd name="T18" fmla="*/ 124 w 154"/>
                <a:gd name="T19" fmla="*/ 19 h 166"/>
                <a:gd name="T20" fmla="*/ 96 w 154"/>
                <a:gd name="T21" fmla="*/ 5 h 166"/>
                <a:gd name="T22" fmla="*/ 85 w 154"/>
                <a:gd name="T23" fmla="*/ 15 h 166"/>
                <a:gd name="T24" fmla="*/ 48 w 154"/>
                <a:gd name="T25" fmla="*/ 4 h 166"/>
                <a:gd name="T26" fmla="*/ 25 w 154"/>
                <a:gd name="T27" fmla="*/ 41 h 166"/>
                <a:gd name="T28" fmla="*/ 17 w 154"/>
                <a:gd name="T29" fmla="*/ 42 h 166"/>
                <a:gd name="T30" fmla="*/ 4 w 154"/>
                <a:gd name="T31" fmla="*/ 69 h 166"/>
                <a:gd name="T32" fmla="*/ 18 w 154"/>
                <a:gd name="T33" fmla="*/ 82 h 166"/>
                <a:gd name="T34" fmla="*/ 15 w 154"/>
                <a:gd name="T35" fmla="*/ 96 h 166"/>
                <a:gd name="T36" fmla="*/ 31 w 154"/>
                <a:gd name="T37" fmla="*/ 104 h 166"/>
                <a:gd name="T38" fmla="*/ 34 w 154"/>
                <a:gd name="T39" fmla="*/ 103 h 166"/>
                <a:gd name="T40" fmla="*/ 67 w 154"/>
                <a:gd name="T41" fmla="*/ 118 h 166"/>
                <a:gd name="T42" fmla="*/ 80 w 154"/>
                <a:gd name="T43" fmla="*/ 108 h 166"/>
                <a:gd name="T44" fmla="*/ 107 w 154"/>
                <a:gd name="T45" fmla="*/ 120 h 166"/>
                <a:gd name="T46" fmla="*/ 120 w 154"/>
                <a:gd name="T47" fmla="*/ 93 h 166"/>
                <a:gd name="T48" fmla="*/ 120 w 154"/>
                <a:gd name="T49" fmla="*/ 93 h 166"/>
                <a:gd name="T50" fmla="*/ 127 w 154"/>
                <a:gd name="T51" fmla="*/ 92 h 166"/>
                <a:gd name="T52" fmla="*/ 148 w 154"/>
                <a:gd name="T53" fmla="*/ 5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 h="166">
                  <a:moveTo>
                    <a:pt x="79" y="117"/>
                  </a:moveTo>
                  <a:cubicBezTo>
                    <a:pt x="76" y="122"/>
                    <a:pt x="70" y="124"/>
                    <a:pt x="64" y="126"/>
                  </a:cubicBezTo>
                  <a:cubicBezTo>
                    <a:pt x="63" y="126"/>
                    <a:pt x="61" y="127"/>
                    <a:pt x="59" y="127"/>
                  </a:cubicBezTo>
                  <a:cubicBezTo>
                    <a:pt x="53" y="166"/>
                    <a:pt x="53" y="166"/>
                    <a:pt x="53" y="166"/>
                  </a:cubicBezTo>
                  <a:cubicBezTo>
                    <a:pt x="105" y="166"/>
                    <a:pt x="105" y="166"/>
                    <a:pt x="105" y="166"/>
                  </a:cubicBezTo>
                  <a:cubicBezTo>
                    <a:pt x="96" y="129"/>
                    <a:pt x="96" y="129"/>
                    <a:pt x="96" y="129"/>
                  </a:cubicBezTo>
                  <a:cubicBezTo>
                    <a:pt x="88" y="129"/>
                    <a:pt x="82" y="125"/>
                    <a:pt x="79" y="117"/>
                  </a:cubicBezTo>
                  <a:close/>
                  <a:moveTo>
                    <a:pt x="148" y="50"/>
                  </a:moveTo>
                  <a:cubicBezTo>
                    <a:pt x="144" y="39"/>
                    <a:pt x="135" y="32"/>
                    <a:pt x="124" y="29"/>
                  </a:cubicBezTo>
                  <a:cubicBezTo>
                    <a:pt x="125" y="26"/>
                    <a:pt x="125" y="22"/>
                    <a:pt x="124" y="19"/>
                  </a:cubicBezTo>
                  <a:cubicBezTo>
                    <a:pt x="120" y="8"/>
                    <a:pt x="107" y="2"/>
                    <a:pt x="96" y="5"/>
                  </a:cubicBezTo>
                  <a:cubicBezTo>
                    <a:pt x="91" y="7"/>
                    <a:pt x="87" y="10"/>
                    <a:pt x="85" y="15"/>
                  </a:cubicBezTo>
                  <a:cubicBezTo>
                    <a:pt x="76" y="4"/>
                    <a:pt x="61" y="0"/>
                    <a:pt x="48" y="4"/>
                  </a:cubicBezTo>
                  <a:cubicBezTo>
                    <a:pt x="32" y="9"/>
                    <a:pt x="23" y="25"/>
                    <a:pt x="25" y="41"/>
                  </a:cubicBezTo>
                  <a:cubicBezTo>
                    <a:pt x="23" y="41"/>
                    <a:pt x="20" y="41"/>
                    <a:pt x="17" y="42"/>
                  </a:cubicBezTo>
                  <a:cubicBezTo>
                    <a:pt x="6" y="46"/>
                    <a:pt x="0" y="58"/>
                    <a:pt x="4" y="69"/>
                  </a:cubicBezTo>
                  <a:cubicBezTo>
                    <a:pt x="6" y="76"/>
                    <a:pt x="12" y="80"/>
                    <a:pt x="18" y="82"/>
                  </a:cubicBezTo>
                  <a:cubicBezTo>
                    <a:pt x="14" y="86"/>
                    <a:pt x="13" y="91"/>
                    <a:pt x="15" y="96"/>
                  </a:cubicBezTo>
                  <a:cubicBezTo>
                    <a:pt x="17" y="103"/>
                    <a:pt x="25" y="106"/>
                    <a:pt x="31" y="104"/>
                  </a:cubicBezTo>
                  <a:cubicBezTo>
                    <a:pt x="32" y="104"/>
                    <a:pt x="33" y="104"/>
                    <a:pt x="34" y="103"/>
                  </a:cubicBezTo>
                  <a:cubicBezTo>
                    <a:pt x="39" y="116"/>
                    <a:pt x="53" y="122"/>
                    <a:pt x="67" y="118"/>
                  </a:cubicBezTo>
                  <a:cubicBezTo>
                    <a:pt x="72" y="116"/>
                    <a:pt x="76" y="113"/>
                    <a:pt x="80" y="108"/>
                  </a:cubicBezTo>
                  <a:cubicBezTo>
                    <a:pt x="84" y="119"/>
                    <a:pt x="96" y="124"/>
                    <a:pt x="107" y="120"/>
                  </a:cubicBezTo>
                  <a:cubicBezTo>
                    <a:pt x="118" y="117"/>
                    <a:pt x="124" y="105"/>
                    <a:pt x="120" y="93"/>
                  </a:cubicBezTo>
                  <a:cubicBezTo>
                    <a:pt x="120" y="93"/>
                    <a:pt x="120" y="93"/>
                    <a:pt x="120" y="93"/>
                  </a:cubicBezTo>
                  <a:cubicBezTo>
                    <a:pt x="122" y="93"/>
                    <a:pt x="124" y="92"/>
                    <a:pt x="127" y="92"/>
                  </a:cubicBezTo>
                  <a:cubicBezTo>
                    <a:pt x="144" y="86"/>
                    <a:pt x="154" y="67"/>
                    <a:pt x="148" y="50"/>
                  </a:cubicBezTo>
                  <a:close/>
                </a:path>
              </a:pathLst>
            </a:custGeom>
            <a:solidFill>
              <a:schemeClr val="bg1"/>
            </a:solidFill>
            <a:ln>
              <a:noFill/>
            </a:ln>
            <a:extLst/>
          </p:spPr>
          <p:txBody>
            <a:bodyPr/>
            <a:lstStyle/>
            <a:p>
              <a:pPr defTabSz="685754" eaLnBrk="1" fontAlgn="auto" hangingPunct="1">
                <a:spcBef>
                  <a:spcPts val="0"/>
                </a:spcBef>
                <a:spcAft>
                  <a:spcPts val="0"/>
                </a:spcAft>
                <a:defRPr/>
              </a:pPr>
              <a:endParaRPr lang="zh-CN" altLang="en-US" sz="1350">
                <a:latin typeface="+mn-lt"/>
                <a:ea typeface="+mn-ea"/>
              </a:endParaRPr>
            </a:p>
          </p:txBody>
        </p:sp>
        <p:sp>
          <p:nvSpPr>
            <p:cNvPr id="9" name="矩形 8"/>
            <p:cNvSpPr/>
            <p:nvPr/>
          </p:nvSpPr>
          <p:spPr bwMode="auto">
            <a:xfrm>
              <a:off x="542684" y="2358021"/>
              <a:ext cx="620704" cy="318923"/>
            </a:xfrm>
            <a:prstGeom prst="rect">
              <a:avLst/>
            </a:pr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0" name="云形标注 9"/>
            <p:cNvSpPr/>
            <p:nvPr/>
          </p:nvSpPr>
          <p:spPr bwMode="auto">
            <a:xfrm>
              <a:off x="531398" y="2263527"/>
              <a:ext cx="631989" cy="236239"/>
            </a:xfrm>
            <a:prstGeom prst="cloudCallout">
              <a:avLst/>
            </a:pr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1" name="圆柱形 10"/>
            <p:cNvSpPr/>
            <p:nvPr/>
          </p:nvSpPr>
          <p:spPr bwMode="auto">
            <a:xfrm>
              <a:off x="2133942" y="3043114"/>
              <a:ext cx="541705" cy="779586"/>
            </a:xfrm>
            <a:prstGeom prst="can">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2" name="圆柱形 11"/>
            <p:cNvSpPr/>
            <p:nvPr/>
          </p:nvSpPr>
          <p:spPr bwMode="auto">
            <a:xfrm>
              <a:off x="2145228" y="3621899"/>
              <a:ext cx="530419" cy="188991"/>
            </a:xfrm>
            <a:prstGeom prst="can">
              <a:avLst/>
            </a:prstGeom>
            <a:solidFill>
              <a:srgbClr val="C00000"/>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3" name="圆柱形 12"/>
            <p:cNvSpPr/>
            <p:nvPr/>
          </p:nvSpPr>
          <p:spPr bwMode="auto">
            <a:xfrm>
              <a:off x="2303225" y="3007678"/>
              <a:ext cx="203139" cy="129931"/>
            </a:xfrm>
            <a:prstGeom prst="can">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cxnSp>
          <p:nvCxnSpPr>
            <p:cNvPr id="14" name="形状 13"/>
            <p:cNvCxnSpPr>
              <a:stCxn id="18" idx="7"/>
            </p:cNvCxnSpPr>
            <p:nvPr/>
          </p:nvCxnSpPr>
          <p:spPr>
            <a:xfrm rot="5400000" flipH="1" flipV="1">
              <a:off x="1959003" y="2353955"/>
              <a:ext cx="219932" cy="558803"/>
            </a:xfrm>
            <a:prstGeom prst="bentConnector2">
              <a:avLst/>
            </a:prstGeom>
          </p:spPr>
          <p:style>
            <a:lnRef idx="3">
              <a:schemeClr val="accent3"/>
            </a:lnRef>
            <a:fillRef idx="0">
              <a:schemeClr val="accent3"/>
            </a:fillRef>
            <a:effectRef idx="2">
              <a:schemeClr val="accent3"/>
            </a:effectRef>
            <a:fontRef idx="minor">
              <a:schemeClr val="tx1"/>
            </a:fontRef>
          </p:style>
        </p:cxnSp>
        <p:cxnSp>
          <p:nvCxnSpPr>
            <p:cNvPr id="15" name="直接连接符 14"/>
            <p:cNvCxnSpPr>
              <a:endCxn id="13" idx="0"/>
            </p:cNvCxnSpPr>
            <p:nvPr/>
          </p:nvCxnSpPr>
          <p:spPr>
            <a:xfrm>
              <a:off x="2399152" y="2623791"/>
              <a:ext cx="5642" cy="416370"/>
            </a:xfrm>
            <a:prstGeom prst="line">
              <a:avLst/>
            </a:prstGeom>
          </p:spPr>
          <p:style>
            <a:lnRef idx="3">
              <a:schemeClr val="accent3"/>
            </a:lnRef>
            <a:fillRef idx="0">
              <a:schemeClr val="accent3"/>
            </a:fillRef>
            <a:effectRef idx="2">
              <a:schemeClr val="accent3"/>
            </a:effectRef>
            <a:fontRef idx="minor">
              <a:schemeClr val="tx1"/>
            </a:fontRef>
          </p:style>
        </p:cxnSp>
        <p:sp>
          <p:nvSpPr>
            <p:cNvPr id="16" name="乘号 15"/>
            <p:cNvSpPr/>
            <p:nvPr/>
          </p:nvSpPr>
          <p:spPr bwMode="auto">
            <a:xfrm>
              <a:off x="2218584" y="2360385"/>
              <a:ext cx="330101" cy="345499"/>
            </a:xfrm>
            <a:prstGeom prst="mathMultiply">
              <a:avLst/>
            </a:prstGeom>
            <a:solidFill>
              <a:srgbClr val="C00000"/>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sp>
        <p:nvSpPr>
          <p:cNvPr id="20" name="矩形 19"/>
          <p:cNvSpPr/>
          <p:nvPr/>
        </p:nvSpPr>
        <p:spPr>
          <a:xfrm>
            <a:off x="233567" y="4084039"/>
            <a:ext cx="3240157" cy="1569660"/>
          </a:xfrm>
          <a:prstGeom prst="rect">
            <a:avLst/>
          </a:prstGeom>
          <a:noFill/>
        </p:spPr>
        <p:txBody>
          <a:bodyPr wrap="square" rtlCol="0">
            <a:spAutoFit/>
          </a:bodyPr>
          <a:lstStyle/>
          <a:p>
            <a:pPr algn="ctr"/>
            <a:r>
              <a:rPr lang="en-US" altLang="zh-CN" sz="3200" b="1" dirty="0">
                <a:solidFill>
                  <a:srgbClr val="103E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Active</a:t>
            </a:r>
            <a:r>
              <a:rPr lang="zh-CN" altLang="en-US" sz="3200" b="1" dirty="0">
                <a:solidFill>
                  <a:srgbClr val="103E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3200" b="1" dirty="0">
                <a:solidFill>
                  <a:srgbClr val="103E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&amp; Passive</a:t>
            </a:r>
          </a:p>
          <a:p>
            <a:pPr algn="ctr"/>
            <a:r>
              <a:rPr lang="en-US" altLang="zh-CN" sz="3200" b="1" dirty="0">
                <a:solidFill>
                  <a:srgbClr val="103E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Mitigation</a:t>
            </a:r>
          </a:p>
        </p:txBody>
      </p:sp>
      <p:grpSp>
        <p:nvGrpSpPr>
          <p:cNvPr id="93" name="组合 92"/>
          <p:cNvGrpSpPr/>
          <p:nvPr/>
        </p:nvGrpSpPr>
        <p:grpSpPr>
          <a:xfrm>
            <a:off x="3180224" y="558800"/>
            <a:ext cx="9168350" cy="5514757"/>
            <a:chOff x="3722626" y="-43592"/>
            <a:chExt cx="10490053" cy="6309757"/>
          </a:xfrm>
        </p:grpSpPr>
        <p:sp>
          <p:nvSpPr>
            <p:cNvPr id="96" name="文本框 110"/>
            <p:cNvSpPr txBox="1"/>
            <p:nvPr/>
          </p:nvSpPr>
          <p:spPr>
            <a:xfrm>
              <a:off x="7917176" y="-43592"/>
              <a:ext cx="655950" cy="707886"/>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01</a:t>
              </a:r>
              <a:endParaRPr lang="zh-CN" altLang="en-US" sz="4000" dirty="0">
                <a:solidFill>
                  <a:srgbClr val="605E5E"/>
                </a:solidFill>
                <a:latin typeface="Impact" panose="020B0806030902050204" pitchFamily="34" charset="0"/>
                <a:cs typeface="Aharoni" panose="02010803020104030203" pitchFamily="2" charset="-79"/>
              </a:endParaRPr>
            </a:p>
          </p:txBody>
        </p:sp>
        <p:grpSp>
          <p:nvGrpSpPr>
            <p:cNvPr id="97" name="组合 91"/>
            <p:cNvGrpSpPr/>
            <p:nvPr/>
          </p:nvGrpSpPr>
          <p:grpSpPr>
            <a:xfrm>
              <a:off x="3722626" y="288965"/>
              <a:ext cx="10490053" cy="5977200"/>
              <a:chOff x="3604411" y="288965"/>
              <a:chExt cx="11325496" cy="6453234"/>
            </a:xfrm>
          </p:grpSpPr>
          <p:sp>
            <p:nvSpPr>
              <p:cNvPr id="98" name="Freeform 5"/>
              <p:cNvSpPr>
                <a:spLocks noEditPoints="1"/>
              </p:cNvSpPr>
              <p:nvPr/>
            </p:nvSpPr>
            <p:spPr bwMode="auto">
              <a:xfrm>
                <a:off x="5665788" y="1238290"/>
                <a:ext cx="4891088" cy="5313363"/>
              </a:xfrm>
              <a:custGeom>
                <a:avLst/>
                <a:gdLst>
                  <a:gd name="T0" fmla="*/ 452 w 876"/>
                  <a:gd name="T1" fmla="*/ 801 h 952"/>
                  <a:gd name="T2" fmla="*/ 451 w 876"/>
                  <a:gd name="T3" fmla="*/ 801 h 952"/>
                  <a:gd name="T4" fmla="*/ 450 w 876"/>
                  <a:gd name="T5" fmla="*/ 801 h 952"/>
                  <a:gd name="T6" fmla="*/ 390 w 876"/>
                  <a:gd name="T7" fmla="*/ 790 h 952"/>
                  <a:gd name="T8" fmla="*/ 269 w 876"/>
                  <a:gd name="T9" fmla="*/ 895 h 952"/>
                  <a:gd name="T10" fmla="*/ 268 w 876"/>
                  <a:gd name="T11" fmla="*/ 895 h 952"/>
                  <a:gd name="T12" fmla="*/ 267 w 876"/>
                  <a:gd name="T13" fmla="*/ 895 h 952"/>
                  <a:gd name="T14" fmla="*/ 266 w 876"/>
                  <a:gd name="T15" fmla="*/ 895 h 952"/>
                  <a:gd name="T16" fmla="*/ 266 w 876"/>
                  <a:gd name="T17" fmla="*/ 895 h 952"/>
                  <a:gd name="T18" fmla="*/ 265 w 876"/>
                  <a:gd name="T19" fmla="*/ 895 h 952"/>
                  <a:gd name="T20" fmla="*/ 264 w 876"/>
                  <a:gd name="T21" fmla="*/ 895 h 952"/>
                  <a:gd name="T22" fmla="*/ 264 w 876"/>
                  <a:gd name="T23" fmla="*/ 895 h 952"/>
                  <a:gd name="T24" fmla="*/ 263 w 876"/>
                  <a:gd name="T25" fmla="*/ 895 h 952"/>
                  <a:gd name="T26" fmla="*/ 262 w 876"/>
                  <a:gd name="T27" fmla="*/ 895 h 952"/>
                  <a:gd name="T28" fmla="*/ 262 w 876"/>
                  <a:gd name="T29" fmla="*/ 895 h 952"/>
                  <a:gd name="T30" fmla="*/ 261 w 876"/>
                  <a:gd name="T31" fmla="*/ 895 h 952"/>
                  <a:gd name="T32" fmla="*/ 260 w 876"/>
                  <a:gd name="T33" fmla="*/ 895 h 952"/>
                  <a:gd name="T34" fmla="*/ 260 w 876"/>
                  <a:gd name="T35" fmla="*/ 895 h 952"/>
                  <a:gd name="T36" fmla="*/ 259 w 876"/>
                  <a:gd name="T37" fmla="*/ 895 h 952"/>
                  <a:gd name="T38" fmla="*/ 258 w 876"/>
                  <a:gd name="T39" fmla="*/ 895 h 952"/>
                  <a:gd name="T40" fmla="*/ 257 w 876"/>
                  <a:gd name="T41" fmla="*/ 895 h 952"/>
                  <a:gd name="T42" fmla="*/ 257 w 876"/>
                  <a:gd name="T43" fmla="*/ 895 h 952"/>
                  <a:gd name="T44" fmla="*/ 256 w 876"/>
                  <a:gd name="T45" fmla="*/ 895 h 952"/>
                  <a:gd name="T46" fmla="*/ 255 w 876"/>
                  <a:gd name="T47" fmla="*/ 895 h 952"/>
                  <a:gd name="T48" fmla="*/ 254 w 876"/>
                  <a:gd name="T49" fmla="*/ 895 h 952"/>
                  <a:gd name="T50" fmla="*/ 253 w 876"/>
                  <a:gd name="T51" fmla="*/ 895 h 952"/>
                  <a:gd name="T52" fmla="*/ 252 w 876"/>
                  <a:gd name="T53" fmla="*/ 895 h 952"/>
                  <a:gd name="T54" fmla="*/ 549 w 876"/>
                  <a:gd name="T55" fmla="*/ 780 h 952"/>
                  <a:gd name="T56" fmla="*/ 549 w 876"/>
                  <a:gd name="T57" fmla="*/ 779 h 952"/>
                  <a:gd name="T58" fmla="*/ 549 w 876"/>
                  <a:gd name="T59" fmla="*/ 772 h 952"/>
                  <a:gd name="T60" fmla="*/ 858 w 876"/>
                  <a:gd name="T61" fmla="*/ 776 h 952"/>
                  <a:gd name="T62" fmla="*/ 858 w 876"/>
                  <a:gd name="T63" fmla="*/ 777 h 952"/>
                  <a:gd name="T64" fmla="*/ 858 w 876"/>
                  <a:gd name="T65" fmla="*/ 778 h 952"/>
                  <a:gd name="T66" fmla="*/ 858 w 876"/>
                  <a:gd name="T67" fmla="*/ 778 h 952"/>
                  <a:gd name="T68" fmla="*/ 858 w 876"/>
                  <a:gd name="T69" fmla="*/ 779 h 952"/>
                  <a:gd name="T70" fmla="*/ 703 w 876"/>
                  <a:gd name="T71" fmla="*/ 934 h 952"/>
                  <a:gd name="T72" fmla="*/ 702 w 876"/>
                  <a:gd name="T73" fmla="*/ 934 h 952"/>
                  <a:gd name="T74" fmla="*/ 702 w 876"/>
                  <a:gd name="T75" fmla="*/ 934 h 952"/>
                  <a:gd name="T76" fmla="*/ 701 w 876"/>
                  <a:gd name="T77" fmla="*/ 934 h 952"/>
                  <a:gd name="T78" fmla="*/ 700 w 876"/>
                  <a:gd name="T79" fmla="*/ 934 h 952"/>
                  <a:gd name="T80" fmla="*/ 721 w 876"/>
                  <a:gd name="T81" fmla="*/ 952 h 952"/>
                  <a:gd name="T82" fmla="*/ 627 w 876"/>
                  <a:gd name="T83" fmla="*/ 624 h 952"/>
                  <a:gd name="T84" fmla="*/ 627 w 876"/>
                  <a:gd name="T85" fmla="*/ 625 h 952"/>
                  <a:gd name="T86" fmla="*/ 627 w 876"/>
                  <a:gd name="T87" fmla="*/ 626 h 952"/>
                  <a:gd name="T88" fmla="*/ 627 w 876"/>
                  <a:gd name="T89" fmla="*/ 627 h 952"/>
                  <a:gd name="T90" fmla="*/ 322 w 876"/>
                  <a:gd name="T91" fmla="*/ 460 h 952"/>
                  <a:gd name="T92" fmla="*/ 262 w 876"/>
                  <a:gd name="T93" fmla="*/ 376 h 952"/>
                  <a:gd name="T94" fmla="*/ 139 w 876"/>
                  <a:gd name="T95" fmla="*/ 362 h 952"/>
                  <a:gd name="T96" fmla="*/ 138 w 876"/>
                  <a:gd name="T97" fmla="*/ 362 h 952"/>
                  <a:gd name="T98" fmla="*/ 137 w 876"/>
                  <a:gd name="T99" fmla="*/ 362 h 952"/>
                  <a:gd name="T100" fmla="*/ 136 w 876"/>
                  <a:gd name="T101" fmla="*/ 362 h 952"/>
                  <a:gd name="T102" fmla="*/ 655 w 876"/>
                  <a:gd name="T103" fmla="*/ 300 h 952"/>
                  <a:gd name="T104" fmla="*/ 655 w 876"/>
                  <a:gd name="T105" fmla="*/ 301 h 952"/>
                  <a:gd name="T106" fmla="*/ 655 w 876"/>
                  <a:gd name="T107" fmla="*/ 302 h 952"/>
                  <a:gd name="T108" fmla="*/ 655 w 876"/>
                  <a:gd name="T109" fmla="*/ 303 h 952"/>
                  <a:gd name="T110" fmla="*/ 579 w 876"/>
                  <a:gd name="T111" fmla="*/ 507 h 952"/>
                  <a:gd name="T112" fmla="*/ 312 w 876"/>
                  <a:gd name="T113" fmla="*/ 0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6" h="952">
                    <a:moveTo>
                      <a:pt x="549" y="772"/>
                    </a:moveTo>
                    <a:cubicBezTo>
                      <a:pt x="521" y="790"/>
                      <a:pt x="488" y="801"/>
                      <a:pt x="452" y="801"/>
                    </a:cubicBezTo>
                    <a:cubicBezTo>
                      <a:pt x="452" y="801"/>
                      <a:pt x="452" y="801"/>
                      <a:pt x="452" y="801"/>
                    </a:cubicBezTo>
                    <a:cubicBezTo>
                      <a:pt x="452" y="801"/>
                      <a:pt x="452" y="801"/>
                      <a:pt x="452" y="801"/>
                    </a:cubicBezTo>
                    <a:cubicBezTo>
                      <a:pt x="452" y="801"/>
                      <a:pt x="452" y="801"/>
                      <a:pt x="452" y="801"/>
                    </a:cubicBezTo>
                    <a:cubicBezTo>
                      <a:pt x="452" y="801"/>
                      <a:pt x="452" y="801"/>
                      <a:pt x="452" y="801"/>
                    </a:cubicBezTo>
                    <a:cubicBezTo>
                      <a:pt x="452" y="801"/>
                      <a:pt x="452" y="801"/>
                      <a:pt x="452" y="801"/>
                    </a:cubicBezTo>
                    <a:cubicBezTo>
                      <a:pt x="452" y="801"/>
                      <a:pt x="451" y="801"/>
                      <a:pt x="451" y="801"/>
                    </a:cubicBezTo>
                    <a:cubicBezTo>
                      <a:pt x="451" y="801"/>
                      <a:pt x="451" y="801"/>
                      <a:pt x="451" y="801"/>
                    </a:cubicBezTo>
                    <a:cubicBezTo>
                      <a:pt x="451" y="801"/>
                      <a:pt x="451" y="801"/>
                      <a:pt x="451" y="801"/>
                    </a:cubicBezTo>
                    <a:cubicBezTo>
                      <a:pt x="451" y="801"/>
                      <a:pt x="451" y="801"/>
                      <a:pt x="451" y="801"/>
                    </a:cubicBezTo>
                    <a:cubicBezTo>
                      <a:pt x="451" y="801"/>
                      <a:pt x="451" y="801"/>
                      <a:pt x="451" y="801"/>
                    </a:cubicBezTo>
                    <a:cubicBezTo>
                      <a:pt x="451" y="801"/>
                      <a:pt x="451" y="801"/>
                      <a:pt x="451" y="801"/>
                    </a:cubicBezTo>
                    <a:cubicBezTo>
                      <a:pt x="451" y="801"/>
                      <a:pt x="451" y="801"/>
                      <a:pt x="451" y="801"/>
                    </a:cubicBezTo>
                    <a:cubicBezTo>
                      <a:pt x="451" y="801"/>
                      <a:pt x="451" y="801"/>
                      <a:pt x="451" y="801"/>
                    </a:cubicBezTo>
                    <a:cubicBezTo>
                      <a:pt x="451" y="801"/>
                      <a:pt x="451" y="801"/>
                      <a:pt x="451" y="801"/>
                    </a:cubicBezTo>
                    <a:cubicBezTo>
                      <a:pt x="451" y="801"/>
                      <a:pt x="451" y="801"/>
                      <a:pt x="451" y="801"/>
                    </a:cubicBezTo>
                    <a:cubicBezTo>
                      <a:pt x="451" y="801"/>
                      <a:pt x="450" y="801"/>
                      <a:pt x="450" y="801"/>
                    </a:cubicBezTo>
                    <a:cubicBezTo>
                      <a:pt x="450" y="801"/>
                      <a:pt x="450" y="801"/>
                      <a:pt x="450" y="801"/>
                    </a:cubicBezTo>
                    <a:cubicBezTo>
                      <a:pt x="450" y="801"/>
                      <a:pt x="450" y="801"/>
                      <a:pt x="450" y="801"/>
                    </a:cubicBezTo>
                    <a:cubicBezTo>
                      <a:pt x="450" y="801"/>
                      <a:pt x="450" y="801"/>
                      <a:pt x="450" y="801"/>
                    </a:cubicBezTo>
                    <a:cubicBezTo>
                      <a:pt x="450" y="801"/>
                      <a:pt x="450" y="801"/>
                      <a:pt x="450" y="801"/>
                    </a:cubicBezTo>
                    <a:cubicBezTo>
                      <a:pt x="450" y="801"/>
                      <a:pt x="450" y="801"/>
                      <a:pt x="450" y="801"/>
                    </a:cubicBezTo>
                    <a:cubicBezTo>
                      <a:pt x="429" y="801"/>
                      <a:pt x="409" y="797"/>
                      <a:pt x="390" y="790"/>
                    </a:cubicBezTo>
                    <a:cubicBezTo>
                      <a:pt x="379" y="847"/>
                      <a:pt x="329" y="891"/>
                      <a:pt x="269" y="895"/>
                    </a:cubicBezTo>
                    <a:cubicBezTo>
                      <a:pt x="269" y="895"/>
                      <a:pt x="269" y="895"/>
                      <a:pt x="269" y="895"/>
                    </a:cubicBezTo>
                    <a:cubicBezTo>
                      <a:pt x="269" y="895"/>
                      <a:pt x="269" y="895"/>
                      <a:pt x="269" y="895"/>
                    </a:cubicBezTo>
                    <a:cubicBezTo>
                      <a:pt x="269" y="895"/>
                      <a:pt x="269" y="895"/>
                      <a:pt x="269" y="895"/>
                    </a:cubicBezTo>
                    <a:cubicBezTo>
                      <a:pt x="269" y="895"/>
                      <a:pt x="269" y="895"/>
                      <a:pt x="269" y="895"/>
                    </a:cubicBezTo>
                    <a:cubicBezTo>
                      <a:pt x="269" y="895"/>
                      <a:pt x="269" y="895"/>
                      <a:pt x="269" y="895"/>
                    </a:cubicBezTo>
                    <a:cubicBezTo>
                      <a:pt x="269" y="895"/>
                      <a:pt x="269" y="895"/>
                      <a:pt x="268" y="895"/>
                    </a:cubicBezTo>
                    <a:cubicBezTo>
                      <a:pt x="268" y="895"/>
                      <a:pt x="268" y="895"/>
                      <a:pt x="268" y="895"/>
                    </a:cubicBezTo>
                    <a:cubicBezTo>
                      <a:pt x="268" y="895"/>
                      <a:pt x="268" y="895"/>
                      <a:pt x="268" y="895"/>
                    </a:cubicBezTo>
                    <a:cubicBezTo>
                      <a:pt x="268" y="895"/>
                      <a:pt x="268" y="895"/>
                      <a:pt x="268" y="895"/>
                    </a:cubicBezTo>
                    <a:cubicBezTo>
                      <a:pt x="268" y="895"/>
                      <a:pt x="268" y="895"/>
                      <a:pt x="268" y="895"/>
                    </a:cubicBezTo>
                    <a:cubicBezTo>
                      <a:pt x="268" y="895"/>
                      <a:pt x="268" y="895"/>
                      <a:pt x="268" y="895"/>
                    </a:cubicBezTo>
                    <a:cubicBezTo>
                      <a:pt x="268" y="895"/>
                      <a:pt x="268" y="895"/>
                      <a:pt x="268" y="895"/>
                    </a:cubicBezTo>
                    <a:cubicBezTo>
                      <a:pt x="268" y="895"/>
                      <a:pt x="268" y="895"/>
                      <a:pt x="268" y="895"/>
                    </a:cubicBezTo>
                    <a:cubicBezTo>
                      <a:pt x="267" y="895"/>
                      <a:pt x="267" y="895"/>
                      <a:pt x="267" y="895"/>
                    </a:cubicBezTo>
                    <a:cubicBezTo>
                      <a:pt x="267" y="895"/>
                      <a:pt x="267" y="895"/>
                      <a:pt x="267" y="895"/>
                    </a:cubicBezTo>
                    <a:cubicBezTo>
                      <a:pt x="267" y="895"/>
                      <a:pt x="267" y="895"/>
                      <a:pt x="267" y="895"/>
                    </a:cubicBezTo>
                    <a:cubicBezTo>
                      <a:pt x="267" y="895"/>
                      <a:pt x="267" y="895"/>
                      <a:pt x="267" y="895"/>
                    </a:cubicBezTo>
                    <a:cubicBezTo>
                      <a:pt x="267" y="895"/>
                      <a:pt x="267" y="895"/>
                      <a:pt x="267" y="895"/>
                    </a:cubicBezTo>
                    <a:cubicBezTo>
                      <a:pt x="267" y="895"/>
                      <a:pt x="267" y="895"/>
                      <a:pt x="267" y="895"/>
                    </a:cubicBezTo>
                    <a:cubicBezTo>
                      <a:pt x="267" y="895"/>
                      <a:pt x="267" y="895"/>
                      <a:pt x="267" y="895"/>
                    </a:cubicBezTo>
                    <a:cubicBezTo>
                      <a:pt x="267" y="895"/>
                      <a:pt x="266" y="895"/>
                      <a:pt x="266" y="895"/>
                    </a:cubicBezTo>
                    <a:cubicBezTo>
                      <a:pt x="266" y="895"/>
                      <a:pt x="266" y="895"/>
                      <a:pt x="266" y="895"/>
                    </a:cubicBezTo>
                    <a:cubicBezTo>
                      <a:pt x="266" y="895"/>
                      <a:pt x="266" y="895"/>
                      <a:pt x="266" y="895"/>
                    </a:cubicBezTo>
                    <a:cubicBezTo>
                      <a:pt x="266" y="895"/>
                      <a:pt x="266" y="895"/>
                      <a:pt x="266" y="895"/>
                    </a:cubicBezTo>
                    <a:cubicBezTo>
                      <a:pt x="266" y="895"/>
                      <a:pt x="266" y="895"/>
                      <a:pt x="266" y="895"/>
                    </a:cubicBezTo>
                    <a:cubicBezTo>
                      <a:pt x="266" y="895"/>
                      <a:pt x="266" y="895"/>
                      <a:pt x="266" y="895"/>
                    </a:cubicBezTo>
                    <a:cubicBezTo>
                      <a:pt x="266" y="895"/>
                      <a:pt x="266" y="895"/>
                      <a:pt x="266" y="895"/>
                    </a:cubicBezTo>
                    <a:cubicBezTo>
                      <a:pt x="266" y="895"/>
                      <a:pt x="266" y="895"/>
                      <a:pt x="266" y="895"/>
                    </a:cubicBezTo>
                    <a:cubicBezTo>
                      <a:pt x="266" y="895"/>
                      <a:pt x="266" y="895"/>
                      <a:pt x="266" y="895"/>
                    </a:cubicBezTo>
                    <a:cubicBezTo>
                      <a:pt x="266" y="895"/>
                      <a:pt x="266" y="895"/>
                      <a:pt x="266" y="895"/>
                    </a:cubicBezTo>
                    <a:cubicBezTo>
                      <a:pt x="265" y="895"/>
                      <a:pt x="265" y="895"/>
                      <a:pt x="265" y="895"/>
                    </a:cubicBezTo>
                    <a:cubicBezTo>
                      <a:pt x="265" y="895"/>
                      <a:pt x="265" y="895"/>
                      <a:pt x="265" y="895"/>
                    </a:cubicBezTo>
                    <a:cubicBezTo>
                      <a:pt x="265" y="895"/>
                      <a:pt x="265" y="895"/>
                      <a:pt x="265" y="895"/>
                    </a:cubicBezTo>
                    <a:cubicBezTo>
                      <a:pt x="265" y="895"/>
                      <a:pt x="265" y="895"/>
                      <a:pt x="265" y="895"/>
                    </a:cubicBezTo>
                    <a:cubicBezTo>
                      <a:pt x="265" y="895"/>
                      <a:pt x="265" y="895"/>
                      <a:pt x="265" y="895"/>
                    </a:cubicBezTo>
                    <a:cubicBezTo>
                      <a:pt x="265" y="895"/>
                      <a:pt x="265" y="895"/>
                      <a:pt x="265" y="895"/>
                    </a:cubicBezTo>
                    <a:cubicBezTo>
                      <a:pt x="265" y="895"/>
                      <a:pt x="265" y="895"/>
                      <a:pt x="265" y="895"/>
                    </a:cubicBezTo>
                    <a:cubicBezTo>
                      <a:pt x="265" y="895"/>
                      <a:pt x="265" y="895"/>
                      <a:pt x="265" y="895"/>
                    </a:cubicBezTo>
                    <a:cubicBezTo>
                      <a:pt x="265" y="895"/>
                      <a:pt x="265" y="895"/>
                      <a:pt x="265" y="895"/>
                    </a:cubicBezTo>
                    <a:cubicBezTo>
                      <a:pt x="265" y="895"/>
                      <a:pt x="264" y="895"/>
                      <a:pt x="264" y="895"/>
                    </a:cubicBezTo>
                    <a:cubicBezTo>
                      <a:pt x="264" y="895"/>
                      <a:pt x="264" y="895"/>
                      <a:pt x="264" y="895"/>
                    </a:cubicBezTo>
                    <a:cubicBezTo>
                      <a:pt x="264" y="895"/>
                      <a:pt x="264" y="895"/>
                      <a:pt x="264" y="895"/>
                    </a:cubicBezTo>
                    <a:cubicBezTo>
                      <a:pt x="264" y="895"/>
                      <a:pt x="264" y="895"/>
                      <a:pt x="264" y="895"/>
                    </a:cubicBezTo>
                    <a:cubicBezTo>
                      <a:pt x="264" y="895"/>
                      <a:pt x="264" y="895"/>
                      <a:pt x="264" y="895"/>
                    </a:cubicBezTo>
                    <a:cubicBezTo>
                      <a:pt x="264" y="895"/>
                      <a:pt x="264" y="895"/>
                      <a:pt x="264" y="895"/>
                    </a:cubicBezTo>
                    <a:cubicBezTo>
                      <a:pt x="264" y="895"/>
                      <a:pt x="264" y="895"/>
                      <a:pt x="264" y="895"/>
                    </a:cubicBezTo>
                    <a:cubicBezTo>
                      <a:pt x="264" y="895"/>
                      <a:pt x="264" y="895"/>
                      <a:pt x="264" y="895"/>
                    </a:cubicBezTo>
                    <a:cubicBezTo>
                      <a:pt x="264" y="895"/>
                      <a:pt x="264" y="895"/>
                      <a:pt x="264" y="895"/>
                    </a:cubicBezTo>
                    <a:cubicBezTo>
                      <a:pt x="264" y="895"/>
                      <a:pt x="264" y="895"/>
                      <a:pt x="263" y="895"/>
                    </a:cubicBezTo>
                    <a:cubicBezTo>
                      <a:pt x="263" y="895"/>
                      <a:pt x="263" y="895"/>
                      <a:pt x="263" y="895"/>
                    </a:cubicBezTo>
                    <a:cubicBezTo>
                      <a:pt x="263" y="895"/>
                      <a:pt x="263" y="895"/>
                      <a:pt x="263" y="895"/>
                    </a:cubicBezTo>
                    <a:cubicBezTo>
                      <a:pt x="263" y="895"/>
                      <a:pt x="263" y="895"/>
                      <a:pt x="263" y="895"/>
                    </a:cubicBezTo>
                    <a:cubicBezTo>
                      <a:pt x="263" y="895"/>
                      <a:pt x="263" y="895"/>
                      <a:pt x="263" y="895"/>
                    </a:cubicBezTo>
                    <a:cubicBezTo>
                      <a:pt x="263" y="895"/>
                      <a:pt x="263" y="895"/>
                      <a:pt x="263" y="895"/>
                    </a:cubicBezTo>
                    <a:cubicBezTo>
                      <a:pt x="263" y="895"/>
                      <a:pt x="263" y="895"/>
                      <a:pt x="263" y="895"/>
                    </a:cubicBezTo>
                    <a:cubicBezTo>
                      <a:pt x="263" y="895"/>
                      <a:pt x="263" y="895"/>
                      <a:pt x="263" y="895"/>
                    </a:cubicBezTo>
                    <a:cubicBezTo>
                      <a:pt x="263" y="895"/>
                      <a:pt x="263" y="895"/>
                      <a:pt x="263" y="895"/>
                    </a:cubicBezTo>
                    <a:cubicBezTo>
                      <a:pt x="263" y="895"/>
                      <a:pt x="263" y="895"/>
                      <a:pt x="263" y="895"/>
                    </a:cubicBezTo>
                    <a:cubicBezTo>
                      <a:pt x="263" y="895"/>
                      <a:pt x="262" y="895"/>
                      <a:pt x="262" y="895"/>
                    </a:cubicBezTo>
                    <a:cubicBezTo>
                      <a:pt x="262" y="895"/>
                      <a:pt x="262" y="895"/>
                      <a:pt x="262" y="895"/>
                    </a:cubicBezTo>
                    <a:cubicBezTo>
                      <a:pt x="262" y="895"/>
                      <a:pt x="262" y="895"/>
                      <a:pt x="262" y="895"/>
                    </a:cubicBezTo>
                    <a:cubicBezTo>
                      <a:pt x="262" y="895"/>
                      <a:pt x="262" y="895"/>
                      <a:pt x="262" y="895"/>
                    </a:cubicBezTo>
                    <a:cubicBezTo>
                      <a:pt x="262" y="895"/>
                      <a:pt x="262" y="895"/>
                      <a:pt x="262" y="895"/>
                    </a:cubicBezTo>
                    <a:cubicBezTo>
                      <a:pt x="262" y="895"/>
                      <a:pt x="262" y="895"/>
                      <a:pt x="262" y="895"/>
                    </a:cubicBezTo>
                    <a:cubicBezTo>
                      <a:pt x="262" y="895"/>
                      <a:pt x="262" y="895"/>
                      <a:pt x="262" y="895"/>
                    </a:cubicBezTo>
                    <a:cubicBezTo>
                      <a:pt x="262" y="895"/>
                      <a:pt x="262" y="895"/>
                      <a:pt x="262" y="895"/>
                    </a:cubicBezTo>
                    <a:cubicBezTo>
                      <a:pt x="262" y="895"/>
                      <a:pt x="262" y="895"/>
                      <a:pt x="262" y="895"/>
                    </a:cubicBezTo>
                    <a:cubicBezTo>
                      <a:pt x="262" y="895"/>
                      <a:pt x="262" y="895"/>
                      <a:pt x="262" y="895"/>
                    </a:cubicBezTo>
                    <a:cubicBezTo>
                      <a:pt x="261" y="895"/>
                      <a:pt x="261" y="895"/>
                      <a:pt x="261" y="895"/>
                    </a:cubicBezTo>
                    <a:cubicBezTo>
                      <a:pt x="261" y="895"/>
                      <a:pt x="261" y="895"/>
                      <a:pt x="261" y="895"/>
                    </a:cubicBezTo>
                    <a:cubicBezTo>
                      <a:pt x="261" y="895"/>
                      <a:pt x="261" y="895"/>
                      <a:pt x="261" y="895"/>
                    </a:cubicBezTo>
                    <a:cubicBezTo>
                      <a:pt x="261" y="895"/>
                      <a:pt x="261" y="895"/>
                      <a:pt x="261" y="895"/>
                    </a:cubicBezTo>
                    <a:cubicBezTo>
                      <a:pt x="261" y="895"/>
                      <a:pt x="261" y="895"/>
                      <a:pt x="261" y="895"/>
                    </a:cubicBezTo>
                    <a:cubicBezTo>
                      <a:pt x="261" y="895"/>
                      <a:pt x="261" y="895"/>
                      <a:pt x="261" y="895"/>
                    </a:cubicBezTo>
                    <a:cubicBezTo>
                      <a:pt x="261" y="895"/>
                      <a:pt x="261" y="895"/>
                      <a:pt x="261" y="895"/>
                    </a:cubicBezTo>
                    <a:cubicBezTo>
                      <a:pt x="261" y="895"/>
                      <a:pt x="261" y="895"/>
                      <a:pt x="261" y="895"/>
                    </a:cubicBezTo>
                    <a:cubicBezTo>
                      <a:pt x="260" y="895"/>
                      <a:pt x="260" y="895"/>
                      <a:pt x="260" y="895"/>
                    </a:cubicBezTo>
                    <a:cubicBezTo>
                      <a:pt x="260" y="895"/>
                      <a:pt x="260" y="895"/>
                      <a:pt x="260" y="895"/>
                    </a:cubicBezTo>
                    <a:cubicBezTo>
                      <a:pt x="260" y="895"/>
                      <a:pt x="260" y="895"/>
                      <a:pt x="260" y="895"/>
                    </a:cubicBezTo>
                    <a:cubicBezTo>
                      <a:pt x="260" y="895"/>
                      <a:pt x="260" y="895"/>
                      <a:pt x="260" y="895"/>
                    </a:cubicBezTo>
                    <a:cubicBezTo>
                      <a:pt x="260" y="895"/>
                      <a:pt x="260" y="895"/>
                      <a:pt x="260" y="895"/>
                    </a:cubicBezTo>
                    <a:cubicBezTo>
                      <a:pt x="260" y="895"/>
                      <a:pt x="260" y="895"/>
                      <a:pt x="260" y="895"/>
                    </a:cubicBezTo>
                    <a:cubicBezTo>
                      <a:pt x="260" y="895"/>
                      <a:pt x="260" y="895"/>
                      <a:pt x="260" y="895"/>
                    </a:cubicBezTo>
                    <a:cubicBezTo>
                      <a:pt x="260" y="895"/>
                      <a:pt x="260" y="895"/>
                      <a:pt x="259" y="895"/>
                    </a:cubicBezTo>
                    <a:cubicBezTo>
                      <a:pt x="259" y="895"/>
                      <a:pt x="259" y="895"/>
                      <a:pt x="259" y="895"/>
                    </a:cubicBezTo>
                    <a:cubicBezTo>
                      <a:pt x="259" y="895"/>
                      <a:pt x="259" y="895"/>
                      <a:pt x="259" y="895"/>
                    </a:cubicBezTo>
                    <a:cubicBezTo>
                      <a:pt x="259" y="895"/>
                      <a:pt x="259" y="895"/>
                      <a:pt x="259" y="895"/>
                    </a:cubicBezTo>
                    <a:cubicBezTo>
                      <a:pt x="259" y="895"/>
                      <a:pt x="259" y="895"/>
                      <a:pt x="259" y="895"/>
                    </a:cubicBezTo>
                    <a:cubicBezTo>
                      <a:pt x="259" y="895"/>
                      <a:pt x="259" y="895"/>
                      <a:pt x="259" y="895"/>
                    </a:cubicBezTo>
                    <a:cubicBezTo>
                      <a:pt x="259" y="895"/>
                      <a:pt x="259" y="895"/>
                      <a:pt x="259" y="895"/>
                    </a:cubicBezTo>
                    <a:cubicBezTo>
                      <a:pt x="259" y="895"/>
                      <a:pt x="259" y="895"/>
                      <a:pt x="259" y="895"/>
                    </a:cubicBezTo>
                    <a:cubicBezTo>
                      <a:pt x="259" y="895"/>
                      <a:pt x="259" y="895"/>
                      <a:pt x="259" y="895"/>
                    </a:cubicBezTo>
                    <a:cubicBezTo>
                      <a:pt x="259" y="895"/>
                      <a:pt x="259" y="895"/>
                      <a:pt x="259" y="895"/>
                    </a:cubicBezTo>
                    <a:cubicBezTo>
                      <a:pt x="258" y="895"/>
                      <a:pt x="258" y="895"/>
                      <a:pt x="258" y="895"/>
                    </a:cubicBezTo>
                    <a:cubicBezTo>
                      <a:pt x="258" y="895"/>
                      <a:pt x="258" y="895"/>
                      <a:pt x="258" y="895"/>
                    </a:cubicBezTo>
                    <a:cubicBezTo>
                      <a:pt x="258" y="895"/>
                      <a:pt x="258" y="895"/>
                      <a:pt x="258" y="895"/>
                    </a:cubicBezTo>
                    <a:cubicBezTo>
                      <a:pt x="258" y="895"/>
                      <a:pt x="258" y="895"/>
                      <a:pt x="258" y="895"/>
                    </a:cubicBezTo>
                    <a:cubicBezTo>
                      <a:pt x="258" y="895"/>
                      <a:pt x="258" y="895"/>
                      <a:pt x="258" y="895"/>
                    </a:cubicBezTo>
                    <a:cubicBezTo>
                      <a:pt x="258" y="895"/>
                      <a:pt x="258" y="895"/>
                      <a:pt x="258" y="895"/>
                    </a:cubicBezTo>
                    <a:cubicBezTo>
                      <a:pt x="258" y="895"/>
                      <a:pt x="258" y="895"/>
                      <a:pt x="258" y="895"/>
                    </a:cubicBezTo>
                    <a:cubicBezTo>
                      <a:pt x="258" y="895"/>
                      <a:pt x="257" y="895"/>
                      <a:pt x="257" y="895"/>
                    </a:cubicBezTo>
                    <a:cubicBezTo>
                      <a:pt x="257" y="895"/>
                      <a:pt x="257" y="895"/>
                      <a:pt x="257" y="895"/>
                    </a:cubicBezTo>
                    <a:cubicBezTo>
                      <a:pt x="257" y="895"/>
                      <a:pt x="257" y="895"/>
                      <a:pt x="257" y="895"/>
                    </a:cubicBezTo>
                    <a:cubicBezTo>
                      <a:pt x="257" y="895"/>
                      <a:pt x="257" y="895"/>
                      <a:pt x="257" y="895"/>
                    </a:cubicBezTo>
                    <a:cubicBezTo>
                      <a:pt x="257" y="895"/>
                      <a:pt x="257" y="895"/>
                      <a:pt x="257" y="895"/>
                    </a:cubicBezTo>
                    <a:cubicBezTo>
                      <a:pt x="257" y="895"/>
                      <a:pt x="257" y="895"/>
                      <a:pt x="257" y="895"/>
                    </a:cubicBezTo>
                    <a:cubicBezTo>
                      <a:pt x="257" y="895"/>
                      <a:pt x="257" y="895"/>
                      <a:pt x="257" y="895"/>
                    </a:cubicBezTo>
                    <a:cubicBezTo>
                      <a:pt x="257" y="895"/>
                      <a:pt x="257" y="895"/>
                      <a:pt x="256" y="895"/>
                    </a:cubicBezTo>
                    <a:cubicBezTo>
                      <a:pt x="256" y="895"/>
                      <a:pt x="256" y="895"/>
                      <a:pt x="256" y="895"/>
                    </a:cubicBezTo>
                    <a:cubicBezTo>
                      <a:pt x="256" y="895"/>
                      <a:pt x="256" y="895"/>
                      <a:pt x="256" y="895"/>
                    </a:cubicBezTo>
                    <a:cubicBezTo>
                      <a:pt x="256" y="895"/>
                      <a:pt x="256" y="895"/>
                      <a:pt x="256" y="895"/>
                    </a:cubicBezTo>
                    <a:cubicBezTo>
                      <a:pt x="256" y="895"/>
                      <a:pt x="256" y="895"/>
                      <a:pt x="256" y="895"/>
                    </a:cubicBezTo>
                    <a:cubicBezTo>
                      <a:pt x="256" y="895"/>
                      <a:pt x="256" y="895"/>
                      <a:pt x="256" y="895"/>
                    </a:cubicBezTo>
                    <a:cubicBezTo>
                      <a:pt x="256" y="895"/>
                      <a:pt x="256" y="895"/>
                      <a:pt x="256" y="895"/>
                    </a:cubicBezTo>
                    <a:cubicBezTo>
                      <a:pt x="256" y="895"/>
                      <a:pt x="256" y="895"/>
                      <a:pt x="256" y="895"/>
                    </a:cubicBezTo>
                    <a:cubicBezTo>
                      <a:pt x="256" y="895"/>
                      <a:pt x="256" y="895"/>
                      <a:pt x="256" y="895"/>
                    </a:cubicBezTo>
                    <a:cubicBezTo>
                      <a:pt x="256" y="895"/>
                      <a:pt x="256" y="895"/>
                      <a:pt x="256" y="895"/>
                    </a:cubicBezTo>
                    <a:cubicBezTo>
                      <a:pt x="255" y="895"/>
                      <a:pt x="255" y="895"/>
                      <a:pt x="255" y="895"/>
                    </a:cubicBezTo>
                    <a:cubicBezTo>
                      <a:pt x="255" y="895"/>
                      <a:pt x="255" y="895"/>
                      <a:pt x="255" y="895"/>
                    </a:cubicBezTo>
                    <a:cubicBezTo>
                      <a:pt x="255" y="895"/>
                      <a:pt x="255" y="895"/>
                      <a:pt x="255" y="895"/>
                    </a:cubicBezTo>
                    <a:cubicBezTo>
                      <a:pt x="255" y="895"/>
                      <a:pt x="255" y="895"/>
                      <a:pt x="255" y="895"/>
                    </a:cubicBezTo>
                    <a:cubicBezTo>
                      <a:pt x="255" y="895"/>
                      <a:pt x="255" y="895"/>
                      <a:pt x="255" y="895"/>
                    </a:cubicBezTo>
                    <a:cubicBezTo>
                      <a:pt x="255" y="895"/>
                      <a:pt x="255" y="895"/>
                      <a:pt x="255" y="895"/>
                    </a:cubicBezTo>
                    <a:cubicBezTo>
                      <a:pt x="254" y="895"/>
                      <a:pt x="254" y="895"/>
                      <a:pt x="254" y="895"/>
                    </a:cubicBezTo>
                    <a:cubicBezTo>
                      <a:pt x="254" y="895"/>
                      <a:pt x="254" y="895"/>
                      <a:pt x="254" y="895"/>
                    </a:cubicBezTo>
                    <a:cubicBezTo>
                      <a:pt x="254" y="895"/>
                      <a:pt x="254" y="895"/>
                      <a:pt x="254" y="895"/>
                    </a:cubicBezTo>
                    <a:cubicBezTo>
                      <a:pt x="254" y="895"/>
                      <a:pt x="254" y="895"/>
                      <a:pt x="254" y="895"/>
                    </a:cubicBezTo>
                    <a:cubicBezTo>
                      <a:pt x="254" y="895"/>
                      <a:pt x="254" y="895"/>
                      <a:pt x="253" y="895"/>
                    </a:cubicBezTo>
                    <a:cubicBezTo>
                      <a:pt x="253" y="895"/>
                      <a:pt x="253" y="895"/>
                      <a:pt x="253" y="895"/>
                    </a:cubicBezTo>
                    <a:cubicBezTo>
                      <a:pt x="253" y="895"/>
                      <a:pt x="253" y="895"/>
                      <a:pt x="253" y="895"/>
                    </a:cubicBezTo>
                    <a:cubicBezTo>
                      <a:pt x="253" y="895"/>
                      <a:pt x="253" y="895"/>
                      <a:pt x="253" y="895"/>
                    </a:cubicBezTo>
                    <a:cubicBezTo>
                      <a:pt x="253" y="895"/>
                      <a:pt x="253" y="895"/>
                      <a:pt x="253" y="895"/>
                    </a:cubicBezTo>
                    <a:cubicBezTo>
                      <a:pt x="253" y="895"/>
                      <a:pt x="253" y="895"/>
                      <a:pt x="253" y="895"/>
                    </a:cubicBezTo>
                    <a:cubicBezTo>
                      <a:pt x="253" y="895"/>
                      <a:pt x="252" y="895"/>
                      <a:pt x="252" y="895"/>
                    </a:cubicBezTo>
                    <a:cubicBezTo>
                      <a:pt x="252" y="895"/>
                      <a:pt x="252" y="895"/>
                      <a:pt x="252" y="895"/>
                    </a:cubicBezTo>
                    <a:cubicBezTo>
                      <a:pt x="252" y="895"/>
                      <a:pt x="252" y="895"/>
                      <a:pt x="252" y="895"/>
                    </a:cubicBezTo>
                    <a:cubicBezTo>
                      <a:pt x="252" y="895"/>
                      <a:pt x="252" y="895"/>
                      <a:pt x="252" y="895"/>
                    </a:cubicBezTo>
                    <a:cubicBezTo>
                      <a:pt x="224" y="893"/>
                      <a:pt x="198" y="882"/>
                      <a:pt x="177" y="865"/>
                    </a:cubicBezTo>
                    <a:cubicBezTo>
                      <a:pt x="202" y="895"/>
                      <a:pt x="238" y="913"/>
                      <a:pt x="279" y="913"/>
                    </a:cubicBezTo>
                    <a:cubicBezTo>
                      <a:pt x="341" y="913"/>
                      <a:pt x="394" y="870"/>
                      <a:pt x="407" y="812"/>
                    </a:cubicBezTo>
                    <a:cubicBezTo>
                      <a:pt x="429" y="821"/>
                      <a:pt x="452" y="826"/>
                      <a:pt x="477" y="826"/>
                    </a:cubicBezTo>
                    <a:cubicBezTo>
                      <a:pt x="504" y="826"/>
                      <a:pt x="529" y="820"/>
                      <a:pt x="552" y="810"/>
                    </a:cubicBezTo>
                    <a:cubicBezTo>
                      <a:pt x="550" y="800"/>
                      <a:pt x="549" y="790"/>
                      <a:pt x="549" y="780"/>
                    </a:cubicBezTo>
                    <a:cubicBezTo>
                      <a:pt x="549" y="780"/>
                      <a:pt x="549" y="780"/>
                      <a:pt x="549" y="780"/>
                    </a:cubicBezTo>
                    <a:cubicBezTo>
                      <a:pt x="549" y="780"/>
                      <a:pt x="549" y="780"/>
                      <a:pt x="549" y="780"/>
                    </a:cubicBezTo>
                    <a:cubicBezTo>
                      <a:pt x="549" y="780"/>
                      <a:pt x="549" y="780"/>
                      <a:pt x="549" y="780"/>
                    </a:cubicBezTo>
                    <a:cubicBezTo>
                      <a:pt x="549" y="780"/>
                      <a:pt x="549" y="780"/>
                      <a:pt x="549" y="780"/>
                    </a:cubicBezTo>
                    <a:cubicBezTo>
                      <a:pt x="549" y="780"/>
                      <a:pt x="549" y="780"/>
                      <a:pt x="549" y="780"/>
                    </a:cubicBezTo>
                    <a:cubicBezTo>
                      <a:pt x="549" y="779"/>
                      <a:pt x="549" y="779"/>
                      <a:pt x="549" y="779"/>
                    </a:cubicBezTo>
                    <a:cubicBezTo>
                      <a:pt x="549" y="779"/>
                      <a:pt x="549" y="779"/>
                      <a:pt x="549" y="779"/>
                    </a:cubicBezTo>
                    <a:cubicBezTo>
                      <a:pt x="549" y="779"/>
                      <a:pt x="549" y="779"/>
                      <a:pt x="549" y="779"/>
                    </a:cubicBezTo>
                    <a:cubicBezTo>
                      <a:pt x="549" y="779"/>
                      <a:pt x="549" y="779"/>
                      <a:pt x="549" y="779"/>
                    </a:cubicBezTo>
                    <a:cubicBezTo>
                      <a:pt x="549" y="779"/>
                      <a:pt x="549" y="779"/>
                      <a:pt x="549" y="779"/>
                    </a:cubicBezTo>
                    <a:cubicBezTo>
                      <a:pt x="549" y="779"/>
                      <a:pt x="549" y="779"/>
                      <a:pt x="549" y="779"/>
                    </a:cubicBezTo>
                    <a:cubicBezTo>
                      <a:pt x="549" y="777"/>
                      <a:pt x="549" y="774"/>
                      <a:pt x="549" y="772"/>
                    </a:cubicBezTo>
                    <a:moveTo>
                      <a:pt x="821" y="679"/>
                    </a:moveTo>
                    <a:cubicBezTo>
                      <a:pt x="843" y="705"/>
                      <a:pt x="857" y="739"/>
                      <a:pt x="858" y="776"/>
                    </a:cubicBezTo>
                    <a:cubicBezTo>
                      <a:pt x="858" y="776"/>
                      <a:pt x="858" y="776"/>
                      <a:pt x="858" y="776"/>
                    </a:cubicBezTo>
                    <a:cubicBezTo>
                      <a:pt x="858" y="776"/>
                      <a:pt x="858" y="776"/>
                      <a:pt x="858" y="776"/>
                    </a:cubicBezTo>
                    <a:cubicBezTo>
                      <a:pt x="858" y="776"/>
                      <a:pt x="858" y="776"/>
                      <a:pt x="858" y="776"/>
                    </a:cubicBezTo>
                    <a:cubicBezTo>
                      <a:pt x="858" y="776"/>
                      <a:pt x="858" y="776"/>
                      <a:pt x="858" y="776"/>
                    </a:cubicBezTo>
                    <a:cubicBezTo>
                      <a:pt x="858" y="776"/>
                      <a:pt x="858" y="776"/>
                      <a:pt x="858" y="776"/>
                    </a:cubicBezTo>
                    <a:cubicBezTo>
                      <a:pt x="858" y="776"/>
                      <a:pt x="858" y="776"/>
                      <a:pt x="858" y="776"/>
                    </a:cubicBezTo>
                    <a:cubicBezTo>
                      <a:pt x="858" y="776"/>
                      <a:pt x="858" y="776"/>
                      <a:pt x="858" y="776"/>
                    </a:cubicBezTo>
                    <a:cubicBezTo>
                      <a:pt x="858" y="776"/>
                      <a:pt x="858" y="776"/>
                      <a:pt x="858" y="776"/>
                    </a:cubicBezTo>
                    <a:cubicBezTo>
                      <a:pt x="858" y="777"/>
                      <a:pt x="858" y="777"/>
                      <a:pt x="858" y="777"/>
                    </a:cubicBezTo>
                    <a:cubicBezTo>
                      <a:pt x="858" y="777"/>
                      <a:pt x="858" y="777"/>
                      <a:pt x="858" y="777"/>
                    </a:cubicBezTo>
                    <a:cubicBezTo>
                      <a:pt x="858" y="777"/>
                      <a:pt x="858" y="777"/>
                      <a:pt x="858" y="777"/>
                    </a:cubicBezTo>
                    <a:cubicBezTo>
                      <a:pt x="858" y="777"/>
                      <a:pt x="858" y="777"/>
                      <a:pt x="858" y="777"/>
                    </a:cubicBezTo>
                    <a:cubicBezTo>
                      <a:pt x="858" y="777"/>
                      <a:pt x="858" y="777"/>
                      <a:pt x="858" y="777"/>
                    </a:cubicBezTo>
                    <a:cubicBezTo>
                      <a:pt x="858" y="777"/>
                      <a:pt x="858" y="777"/>
                      <a:pt x="858" y="777"/>
                    </a:cubicBezTo>
                    <a:cubicBezTo>
                      <a:pt x="858" y="777"/>
                      <a:pt x="858" y="777"/>
                      <a:pt x="858" y="777"/>
                    </a:cubicBezTo>
                    <a:cubicBezTo>
                      <a:pt x="858" y="777"/>
                      <a:pt x="858" y="777"/>
                      <a:pt x="858" y="778"/>
                    </a:cubicBezTo>
                    <a:cubicBezTo>
                      <a:pt x="858" y="778"/>
                      <a:pt x="858" y="778"/>
                      <a:pt x="858" y="778"/>
                    </a:cubicBezTo>
                    <a:cubicBezTo>
                      <a:pt x="858" y="778"/>
                      <a:pt x="858" y="778"/>
                      <a:pt x="858" y="778"/>
                    </a:cubicBezTo>
                    <a:cubicBezTo>
                      <a:pt x="858" y="778"/>
                      <a:pt x="858" y="778"/>
                      <a:pt x="858" y="778"/>
                    </a:cubicBezTo>
                    <a:cubicBezTo>
                      <a:pt x="858" y="778"/>
                      <a:pt x="858" y="778"/>
                      <a:pt x="858" y="778"/>
                    </a:cubicBezTo>
                    <a:cubicBezTo>
                      <a:pt x="858" y="778"/>
                      <a:pt x="858" y="778"/>
                      <a:pt x="858" y="778"/>
                    </a:cubicBezTo>
                    <a:cubicBezTo>
                      <a:pt x="858" y="778"/>
                      <a:pt x="858" y="778"/>
                      <a:pt x="858" y="778"/>
                    </a:cubicBezTo>
                    <a:cubicBezTo>
                      <a:pt x="858" y="778"/>
                      <a:pt x="858" y="778"/>
                      <a:pt x="858" y="778"/>
                    </a:cubicBezTo>
                    <a:cubicBezTo>
                      <a:pt x="858" y="778"/>
                      <a:pt x="858" y="778"/>
                      <a:pt x="858" y="778"/>
                    </a:cubicBezTo>
                    <a:cubicBezTo>
                      <a:pt x="858" y="779"/>
                      <a:pt x="858" y="779"/>
                      <a:pt x="858" y="779"/>
                    </a:cubicBezTo>
                    <a:cubicBezTo>
                      <a:pt x="858" y="779"/>
                      <a:pt x="858" y="779"/>
                      <a:pt x="858" y="779"/>
                    </a:cubicBezTo>
                    <a:cubicBezTo>
                      <a:pt x="858" y="779"/>
                      <a:pt x="858" y="779"/>
                      <a:pt x="858" y="779"/>
                    </a:cubicBezTo>
                    <a:cubicBezTo>
                      <a:pt x="858" y="779"/>
                      <a:pt x="858" y="779"/>
                      <a:pt x="858" y="779"/>
                    </a:cubicBezTo>
                    <a:cubicBezTo>
                      <a:pt x="858" y="779"/>
                      <a:pt x="858" y="779"/>
                      <a:pt x="858" y="779"/>
                    </a:cubicBezTo>
                    <a:cubicBezTo>
                      <a:pt x="858" y="779"/>
                      <a:pt x="858" y="779"/>
                      <a:pt x="858" y="779"/>
                    </a:cubicBezTo>
                    <a:cubicBezTo>
                      <a:pt x="858" y="779"/>
                      <a:pt x="858" y="779"/>
                      <a:pt x="858" y="779"/>
                    </a:cubicBezTo>
                    <a:cubicBezTo>
                      <a:pt x="858" y="779"/>
                      <a:pt x="858" y="779"/>
                      <a:pt x="858" y="779"/>
                    </a:cubicBezTo>
                    <a:cubicBezTo>
                      <a:pt x="858" y="865"/>
                      <a:pt x="789" y="934"/>
                      <a:pt x="703" y="934"/>
                    </a:cubicBezTo>
                    <a:cubicBezTo>
                      <a:pt x="703" y="934"/>
                      <a:pt x="703" y="934"/>
                      <a:pt x="703" y="934"/>
                    </a:cubicBezTo>
                    <a:cubicBezTo>
                      <a:pt x="703" y="934"/>
                      <a:pt x="703" y="934"/>
                      <a:pt x="703" y="934"/>
                    </a:cubicBezTo>
                    <a:cubicBezTo>
                      <a:pt x="703" y="934"/>
                      <a:pt x="703" y="934"/>
                      <a:pt x="703" y="934"/>
                    </a:cubicBezTo>
                    <a:cubicBezTo>
                      <a:pt x="703" y="934"/>
                      <a:pt x="703" y="934"/>
                      <a:pt x="703" y="934"/>
                    </a:cubicBezTo>
                    <a:cubicBezTo>
                      <a:pt x="703" y="934"/>
                      <a:pt x="703" y="934"/>
                      <a:pt x="702" y="934"/>
                    </a:cubicBezTo>
                    <a:cubicBezTo>
                      <a:pt x="702" y="934"/>
                      <a:pt x="702" y="934"/>
                      <a:pt x="702" y="934"/>
                    </a:cubicBezTo>
                    <a:cubicBezTo>
                      <a:pt x="702" y="934"/>
                      <a:pt x="702" y="934"/>
                      <a:pt x="702" y="934"/>
                    </a:cubicBezTo>
                    <a:cubicBezTo>
                      <a:pt x="702" y="934"/>
                      <a:pt x="702" y="934"/>
                      <a:pt x="702" y="934"/>
                    </a:cubicBezTo>
                    <a:cubicBezTo>
                      <a:pt x="702" y="934"/>
                      <a:pt x="702" y="934"/>
                      <a:pt x="702" y="934"/>
                    </a:cubicBezTo>
                    <a:cubicBezTo>
                      <a:pt x="702" y="934"/>
                      <a:pt x="702" y="934"/>
                      <a:pt x="702" y="934"/>
                    </a:cubicBezTo>
                    <a:cubicBezTo>
                      <a:pt x="702" y="934"/>
                      <a:pt x="702" y="934"/>
                      <a:pt x="702" y="934"/>
                    </a:cubicBezTo>
                    <a:cubicBezTo>
                      <a:pt x="702" y="934"/>
                      <a:pt x="702" y="934"/>
                      <a:pt x="702" y="934"/>
                    </a:cubicBezTo>
                    <a:cubicBezTo>
                      <a:pt x="702" y="934"/>
                      <a:pt x="702" y="934"/>
                      <a:pt x="702" y="934"/>
                    </a:cubicBezTo>
                    <a:cubicBezTo>
                      <a:pt x="702" y="934"/>
                      <a:pt x="701" y="934"/>
                      <a:pt x="701" y="934"/>
                    </a:cubicBezTo>
                    <a:cubicBezTo>
                      <a:pt x="701" y="934"/>
                      <a:pt x="701" y="934"/>
                      <a:pt x="701" y="934"/>
                    </a:cubicBezTo>
                    <a:cubicBezTo>
                      <a:pt x="701" y="934"/>
                      <a:pt x="701" y="934"/>
                      <a:pt x="701" y="934"/>
                    </a:cubicBezTo>
                    <a:cubicBezTo>
                      <a:pt x="701" y="934"/>
                      <a:pt x="701" y="934"/>
                      <a:pt x="701" y="934"/>
                    </a:cubicBezTo>
                    <a:cubicBezTo>
                      <a:pt x="701" y="934"/>
                      <a:pt x="701" y="934"/>
                      <a:pt x="701" y="934"/>
                    </a:cubicBezTo>
                    <a:cubicBezTo>
                      <a:pt x="701" y="934"/>
                      <a:pt x="701" y="934"/>
                      <a:pt x="701" y="934"/>
                    </a:cubicBezTo>
                    <a:cubicBezTo>
                      <a:pt x="701" y="934"/>
                      <a:pt x="701" y="934"/>
                      <a:pt x="701" y="934"/>
                    </a:cubicBezTo>
                    <a:cubicBezTo>
                      <a:pt x="701" y="934"/>
                      <a:pt x="701" y="934"/>
                      <a:pt x="701" y="934"/>
                    </a:cubicBezTo>
                    <a:cubicBezTo>
                      <a:pt x="700" y="934"/>
                      <a:pt x="700" y="934"/>
                      <a:pt x="700" y="934"/>
                    </a:cubicBezTo>
                    <a:cubicBezTo>
                      <a:pt x="700" y="934"/>
                      <a:pt x="700" y="934"/>
                      <a:pt x="700" y="934"/>
                    </a:cubicBezTo>
                    <a:cubicBezTo>
                      <a:pt x="700" y="934"/>
                      <a:pt x="700" y="934"/>
                      <a:pt x="700" y="934"/>
                    </a:cubicBezTo>
                    <a:cubicBezTo>
                      <a:pt x="700" y="934"/>
                      <a:pt x="700" y="934"/>
                      <a:pt x="700" y="934"/>
                    </a:cubicBezTo>
                    <a:cubicBezTo>
                      <a:pt x="700" y="934"/>
                      <a:pt x="700" y="934"/>
                      <a:pt x="700" y="934"/>
                    </a:cubicBezTo>
                    <a:cubicBezTo>
                      <a:pt x="700" y="934"/>
                      <a:pt x="700" y="934"/>
                      <a:pt x="700" y="934"/>
                    </a:cubicBezTo>
                    <a:cubicBezTo>
                      <a:pt x="700" y="934"/>
                      <a:pt x="700" y="934"/>
                      <a:pt x="700" y="934"/>
                    </a:cubicBezTo>
                    <a:cubicBezTo>
                      <a:pt x="700" y="934"/>
                      <a:pt x="700" y="934"/>
                      <a:pt x="700" y="934"/>
                    </a:cubicBezTo>
                    <a:cubicBezTo>
                      <a:pt x="663" y="933"/>
                      <a:pt x="629" y="919"/>
                      <a:pt x="603" y="897"/>
                    </a:cubicBezTo>
                    <a:cubicBezTo>
                      <a:pt x="632" y="931"/>
                      <a:pt x="674" y="952"/>
                      <a:pt x="721" y="952"/>
                    </a:cubicBezTo>
                    <a:cubicBezTo>
                      <a:pt x="807" y="952"/>
                      <a:pt x="876" y="883"/>
                      <a:pt x="876" y="797"/>
                    </a:cubicBezTo>
                    <a:cubicBezTo>
                      <a:pt x="876" y="750"/>
                      <a:pt x="855" y="708"/>
                      <a:pt x="821" y="679"/>
                    </a:cubicBezTo>
                    <a:moveTo>
                      <a:pt x="587" y="516"/>
                    </a:moveTo>
                    <a:cubicBezTo>
                      <a:pt x="611" y="546"/>
                      <a:pt x="626" y="583"/>
                      <a:pt x="627" y="624"/>
                    </a:cubicBezTo>
                    <a:cubicBezTo>
                      <a:pt x="627" y="624"/>
                      <a:pt x="627" y="624"/>
                      <a:pt x="627" y="624"/>
                    </a:cubicBezTo>
                    <a:cubicBezTo>
                      <a:pt x="627" y="624"/>
                      <a:pt x="627" y="624"/>
                      <a:pt x="627" y="624"/>
                    </a:cubicBezTo>
                    <a:cubicBezTo>
                      <a:pt x="627" y="624"/>
                      <a:pt x="627" y="624"/>
                      <a:pt x="627" y="624"/>
                    </a:cubicBezTo>
                    <a:cubicBezTo>
                      <a:pt x="627" y="624"/>
                      <a:pt x="627" y="625"/>
                      <a:pt x="627" y="625"/>
                    </a:cubicBezTo>
                    <a:cubicBezTo>
                      <a:pt x="627" y="625"/>
                      <a:pt x="627" y="625"/>
                      <a:pt x="627" y="625"/>
                    </a:cubicBezTo>
                    <a:cubicBezTo>
                      <a:pt x="627" y="625"/>
                      <a:pt x="627" y="625"/>
                      <a:pt x="627" y="625"/>
                    </a:cubicBezTo>
                    <a:cubicBezTo>
                      <a:pt x="627" y="625"/>
                      <a:pt x="627" y="625"/>
                      <a:pt x="627" y="625"/>
                    </a:cubicBezTo>
                    <a:cubicBezTo>
                      <a:pt x="627" y="625"/>
                      <a:pt x="627" y="625"/>
                      <a:pt x="627" y="625"/>
                    </a:cubicBezTo>
                    <a:cubicBezTo>
                      <a:pt x="627" y="625"/>
                      <a:pt x="627" y="625"/>
                      <a:pt x="627" y="625"/>
                    </a:cubicBezTo>
                    <a:cubicBezTo>
                      <a:pt x="627" y="625"/>
                      <a:pt x="627" y="625"/>
                      <a:pt x="627" y="625"/>
                    </a:cubicBezTo>
                    <a:cubicBezTo>
                      <a:pt x="627" y="625"/>
                      <a:pt x="627" y="625"/>
                      <a:pt x="627" y="625"/>
                    </a:cubicBezTo>
                    <a:cubicBezTo>
                      <a:pt x="627" y="625"/>
                      <a:pt x="627" y="626"/>
                      <a:pt x="627" y="626"/>
                    </a:cubicBezTo>
                    <a:cubicBezTo>
                      <a:pt x="627" y="626"/>
                      <a:pt x="627" y="626"/>
                      <a:pt x="627" y="626"/>
                    </a:cubicBezTo>
                    <a:cubicBezTo>
                      <a:pt x="627" y="626"/>
                      <a:pt x="627" y="626"/>
                      <a:pt x="627" y="626"/>
                    </a:cubicBezTo>
                    <a:cubicBezTo>
                      <a:pt x="627" y="626"/>
                      <a:pt x="627" y="626"/>
                      <a:pt x="627" y="626"/>
                    </a:cubicBezTo>
                    <a:cubicBezTo>
                      <a:pt x="627" y="626"/>
                      <a:pt x="627" y="626"/>
                      <a:pt x="627" y="626"/>
                    </a:cubicBezTo>
                    <a:cubicBezTo>
                      <a:pt x="627" y="626"/>
                      <a:pt x="627" y="626"/>
                      <a:pt x="627" y="626"/>
                    </a:cubicBezTo>
                    <a:cubicBezTo>
                      <a:pt x="627" y="626"/>
                      <a:pt x="627" y="626"/>
                      <a:pt x="627" y="626"/>
                    </a:cubicBezTo>
                    <a:cubicBezTo>
                      <a:pt x="627" y="626"/>
                      <a:pt x="627" y="626"/>
                      <a:pt x="627" y="626"/>
                    </a:cubicBezTo>
                    <a:cubicBezTo>
                      <a:pt x="627" y="626"/>
                      <a:pt x="627" y="626"/>
                      <a:pt x="627" y="627"/>
                    </a:cubicBezTo>
                    <a:cubicBezTo>
                      <a:pt x="627" y="627"/>
                      <a:pt x="627" y="627"/>
                      <a:pt x="627" y="627"/>
                    </a:cubicBezTo>
                    <a:cubicBezTo>
                      <a:pt x="627" y="627"/>
                      <a:pt x="627" y="627"/>
                      <a:pt x="627" y="627"/>
                    </a:cubicBezTo>
                    <a:cubicBezTo>
                      <a:pt x="627" y="633"/>
                      <a:pt x="626" y="639"/>
                      <a:pt x="626" y="645"/>
                    </a:cubicBezTo>
                    <a:cubicBezTo>
                      <a:pt x="634" y="641"/>
                      <a:pt x="642" y="637"/>
                      <a:pt x="651" y="634"/>
                    </a:cubicBezTo>
                    <a:cubicBezTo>
                      <a:pt x="646" y="586"/>
                      <a:pt x="622" y="545"/>
                      <a:pt x="587" y="516"/>
                    </a:cubicBezTo>
                    <a:moveTo>
                      <a:pt x="322" y="460"/>
                    </a:moveTo>
                    <a:cubicBezTo>
                      <a:pt x="330" y="469"/>
                      <a:pt x="339" y="478"/>
                      <a:pt x="348" y="486"/>
                    </a:cubicBezTo>
                    <a:cubicBezTo>
                      <a:pt x="350" y="484"/>
                      <a:pt x="352" y="483"/>
                      <a:pt x="354" y="482"/>
                    </a:cubicBezTo>
                    <a:cubicBezTo>
                      <a:pt x="343" y="475"/>
                      <a:pt x="332" y="468"/>
                      <a:pt x="322" y="460"/>
                    </a:cubicBezTo>
                    <a:moveTo>
                      <a:pt x="0" y="313"/>
                    </a:moveTo>
                    <a:cubicBezTo>
                      <a:pt x="41" y="363"/>
                      <a:pt x="102" y="394"/>
                      <a:pt x="172" y="394"/>
                    </a:cubicBezTo>
                    <a:cubicBezTo>
                      <a:pt x="204" y="394"/>
                      <a:pt x="234" y="388"/>
                      <a:pt x="262" y="376"/>
                    </a:cubicBezTo>
                    <a:cubicBezTo>
                      <a:pt x="257" y="362"/>
                      <a:pt x="253" y="348"/>
                      <a:pt x="251" y="333"/>
                    </a:cubicBezTo>
                    <a:cubicBezTo>
                      <a:pt x="218" y="352"/>
                      <a:pt x="180" y="362"/>
                      <a:pt x="140" y="362"/>
                    </a:cubicBezTo>
                    <a:cubicBezTo>
                      <a:pt x="140" y="362"/>
                      <a:pt x="140" y="362"/>
                      <a:pt x="140" y="362"/>
                    </a:cubicBezTo>
                    <a:cubicBezTo>
                      <a:pt x="140" y="362"/>
                      <a:pt x="140" y="362"/>
                      <a:pt x="140" y="362"/>
                    </a:cubicBezTo>
                    <a:cubicBezTo>
                      <a:pt x="140" y="362"/>
                      <a:pt x="140" y="362"/>
                      <a:pt x="140" y="362"/>
                    </a:cubicBezTo>
                    <a:cubicBezTo>
                      <a:pt x="140" y="362"/>
                      <a:pt x="139" y="362"/>
                      <a:pt x="139" y="362"/>
                    </a:cubicBezTo>
                    <a:cubicBezTo>
                      <a:pt x="139" y="362"/>
                      <a:pt x="139" y="362"/>
                      <a:pt x="139" y="362"/>
                    </a:cubicBezTo>
                    <a:cubicBezTo>
                      <a:pt x="139" y="362"/>
                      <a:pt x="139" y="362"/>
                      <a:pt x="139" y="362"/>
                    </a:cubicBezTo>
                    <a:cubicBezTo>
                      <a:pt x="139" y="362"/>
                      <a:pt x="139" y="362"/>
                      <a:pt x="139" y="362"/>
                    </a:cubicBezTo>
                    <a:cubicBezTo>
                      <a:pt x="139" y="362"/>
                      <a:pt x="139" y="362"/>
                      <a:pt x="139" y="362"/>
                    </a:cubicBezTo>
                    <a:cubicBezTo>
                      <a:pt x="139" y="362"/>
                      <a:pt x="139" y="362"/>
                      <a:pt x="139" y="362"/>
                    </a:cubicBezTo>
                    <a:cubicBezTo>
                      <a:pt x="139" y="362"/>
                      <a:pt x="138" y="362"/>
                      <a:pt x="138" y="362"/>
                    </a:cubicBezTo>
                    <a:cubicBezTo>
                      <a:pt x="138" y="362"/>
                      <a:pt x="138" y="362"/>
                      <a:pt x="138" y="362"/>
                    </a:cubicBezTo>
                    <a:cubicBezTo>
                      <a:pt x="138" y="362"/>
                      <a:pt x="138" y="362"/>
                      <a:pt x="138" y="362"/>
                    </a:cubicBezTo>
                    <a:cubicBezTo>
                      <a:pt x="138" y="362"/>
                      <a:pt x="138" y="362"/>
                      <a:pt x="138" y="362"/>
                    </a:cubicBezTo>
                    <a:cubicBezTo>
                      <a:pt x="138" y="362"/>
                      <a:pt x="138" y="362"/>
                      <a:pt x="138" y="362"/>
                    </a:cubicBezTo>
                    <a:cubicBezTo>
                      <a:pt x="138" y="362"/>
                      <a:pt x="138" y="362"/>
                      <a:pt x="138" y="362"/>
                    </a:cubicBezTo>
                    <a:cubicBezTo>
                      <a:pt x="138" y="362"/>
                      <a:pt x="138" y="362"/>
                      <a:pt x="137" y="362"/>
                    </a:cubicBezTo>
                    <a:cubicBezTo>
                      <a:pt x="137" y="362"/>
                      <a:pt x="137" y="362"/>
                      <a:pt x="137" y="362"/>
                    </a:cubicBezTo>
                    <a:cubicBezTo>
                      <a:pt x="137" y="362"/>
                      <a:pt x="137" y="362"/>
                      <a:pt x="137" y="362"/>
                    </a:cubicBezTo>
                    <a:cubicBezTo>
                      <a:pt x="137" y="362"/>
                      <a:pt x="137" y="362"/>
                      <a:pt x="137" y="362"/>
                    </a:cubicBezTo>
                    <a:cubicBezTo>
                      <a:pt x="137" y="362"/>
                      <a:pt x="137" y="362"/>
                      <a:pt x="137" y="362"/>
                    </a:cubicBezTo>
                    <a:cubicBezTo>
                      <a:pt x="137" y="362"/>
                      <a:pt x="137" y="362"/>
                      <a:pt x="137" y="362"/>
                    </a:cubicBezTo>
                    <a:cubicBezTo>
                      <a:pt x="137" y="362"/>
                      <a:pt x="136" y="362"/>
                      <a:pt x="136" y="362"/>
                    </a:cubicBezTo>
                    <a:cubicBezTo>
                      <a:pt x="136" y="362"/>
                      <a:pt x="136" y="362"/>
                      <a:pt x="136" y="362"/>
                    </a:cubicBezTo>
                    <a:cubicBezTo>
                      <a:pt x="136" y="362"/>
                      <a:pt x="136" y="362"/>
                      <a:pt x="136" y="362"/>
                    </a:cubicBezTo>
                    <a:cubicBezTo>
                      <a:pt x="136" y="362"/>
                      <a:pt x="136" y="362"/>
                      <a:pt x="136" y="362"/>
                    </a:cubicBezTo>
                    <a:cubicBezTo>
                      <a:pt x="84" y="362"/>
                      <a:pt x="37" y="343"/>
                      <a:pt x="0" y="313"/>
                    </a:cubicBezTo>
                    <a:moveTo>
                      <a:pt x="608" y="173"/>
                    </a:moveTo>
                    <a:cubicBezTo>
                      <a:pt x="637" y="208"/>
                      <a:pt x="654" y="252"/>
                      <a:pt x="655" y="300"/>
                    </a:cubicBezTo>
                    <a:cubicBezTo>
                      <a:pt x="655" y="300"/>
                      <a:pt x="655" y="300"/>
                      <a:pt x="655" y="300"/>
                    </a:cubicBezTo>
                    <a:cubicBezTo>
                      <a:pt x="655" y="300"/>
                      <a:pt x="655" y="300"/>
                      <a:pt x="655" y="300"/>
                    </a:cubicBezTo>
                    <a:cubicBezTo>
                      <a:pt x="655" y="300"/>
                      <a:pt x="655" y="300"/>
                      <a:pt x="655" y="300"/>
                    </a:cubicBezTo>
                    <a:cubicBezTo>
                      <a:pt x="655" y="300"/>
                      <a:pt x="655" y="301"/>
                      <a:pt x="655" y="301"/>
                    </a:cubicBezTo>
                    <a:cubicBezTo>
                      <a:pt x="655" y="301"/>
                      <a:pt x="655" y="301"/>
                      <a:pt x="655" y="301"/>
                    </a:cubicBezTo>
                    <a:cubicBezTo>
                      <a:pt x="655" y="301"/>
                      <a:pt x="655" y="301"/>
                      <a:pt x="655" y="301"/>
                    </a:cubicBezTo>
                    <a:cubicBezTo>
                      <a:pt x="655" y="301"/>
                      <a:pt x="655" y="301"/>
                      <a:pt x="655" y="301"/>
                    </a:cubicBezTo>
                    <a:cubicBezTo>
                      <a:pt x="655" y="301"/>
                      <a:pt x="655" y="301"/>
                      <a:pt x="655" y="301"/>
                    </a:cubicBezTo>
                    <a:cubicBezTo>
                      <a:pt x="655" y="301"/>
                      <a:pt x="655" y="301"/>
                      <a:pt x="655" y="301"/>
                    </a:cubicBezTo>
                    <a:cubicBezTo>
                      <a:pt x="655" y="302"/>
                      <a:pt x="655" y="302"/>
                      <a:pt x="655" y="302"/>
                    </a:cubicBezTo>
                    <a:cubicBezTo>
                      <a:pt x="655" y="302"/>
                      <a:pt x="655" y="302"/>
                      <a:pt x="655" y="302"/>
                    </a:cubicBezTo>
                    <a:cubicBezTo>
                      <a:pt x="655" y="302"/>
                      <a:pt x="655" y="302"/>
                      <a:pt x="655" y="302"/>
                    </a:cubicBezTo>
                    <a:cubicBezTo>
                      <a:pt x="655" y="302"/>
                      <a:pt x="655" y="302"/>
                      <a:pt x="655" y="302"/>
                    </a:cubicBezTo>
                    <a:cubicBezTo>
                      <a:pt x="655" y="302"/>
                      <a:pt x="655" y="302"/>
                      <a:pt x="655" y="302"/>
                    </a:cubicBezTo>
                    <a:cubicBezTo>
                      <a:pt x="655" y="302"/>
                      <a:pt x="655" y="302"/>
                      <a:pt x="655" y="302"/>
                    </a:cubicBezTo>
                    <a:cubicBezTo>
                      <a:pt x="655" y="302"/>
                      <a:pt x="655" y="303"/>
                      <a:pt x="655" y="303"/>
                    </a:cubicBezTo>
                    <a:cubicBezTo>
                      <a:pt x="655" y="303"/>
                      <a:pt x="655" y="303"/>
                      <a:pt x="655" y="303"/>
                    </a:cubicBezTo>
                    <a:cubicBezTo>
                      <a:pt x="655" y="303"/>
                      <a:pt x="655" y="303"/>
                      <a:pt x="655" y="303"/>
                    </a:cubicBezTo>
                    <a:cubicBezTo>
                      <a:pt x="655" y="303"/>
                      <a:pt x="655" y="303"/>
                      <a:pt x="655" y="303"/>
                    </a:cubicBezTo>
                    <a:cubicBezTo>
                      <a:pt x="655" y="303"/>
                      <a:pt x="655" y="303"/>
                      <a:pt x="655" y="303"/>
                    </a:cubicBezTo>
                    <a:cubicBezTo>
                      <a:pt x="655" y="303"/>
                      <a:pt x="655" y="303"/>
                      <a:pt x="655" y="303"/>
                    </a:cubicBezTo>
                    <a:cubicBezTo>
                      <a:pt x="655" y="303"/>
                      <a:pt x="655" y="303"/>
                      <a:pt x="655" y="303"/>
                    </a:cubicBezTo>
                    <a:cubicBezTo>
                      <a:pt x="655" y="380"/>
                      <a:pt x="612" y="447"/>
                      <a:pt x="549" y="482"/>
                    </a:cubicBezTo>
                    <a:cubicBezTo>
                      <a:pt x="560" y="489"/>
                      <a:pt x="570" y="497"/>
                      <a:pt x="579" y="507"/>
                    </a:cubicBezTo>
                    <a:cubicBezTo>
                      <a:pt x="640" y="472"/>
                      <a:pt x="682" y="406"/>
                      <a:pt x="682" y="330"/>
                    </a:cubicBezTo>
                    <a:cubicBezTo>
                      <a:pt x="682" y="267"/>
                      <a:pt x="653" y="211"/>
                      <a:pt x="608" y="173"/>
                    </a:cubicBezTo>
                    <a:moveTo>
                      <a:pt x="312" y="0"/>
                    </a:moveTo>
                    <a:cubicBezTo>
                      <a:pt x="339" y="34"/>
                      <a:pt x="357" y="76"/>
                      <a:pt x="361" y="121"/>
                    </a:cubicBezTo>
                    <a:cubicBezTo>
                      <a:pt x="369" y="117"/>
                      <a:pt x="377" y="114"/>
                      <a:pt x="385" y="111"/>
                    </a:cubicBezTo>
                    <a:cubicBezTo>
                      <a:pt x="373" y="67"/>
                      <a:pt x="347" y="29"/>
                      <a:pt x="312"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Oval 6"/>
              <p:cNvSpPr>
                <a:spLocks noChangeArrowheads="1"/>
              </p:cNvSpPr>
              <p:nvPr/>
            </p:nvSpPr>
            <p:spPr bwMode="auto">
              <a:xfrm>
                <a:off x="8731250" y="4726028"/>
                <a:ext cx="1725613" cy="1724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Oval 7"/>
              <p:cNvSpPr>
                <a:spLocks noChangeArrowheads="1"/>
              </p:cNvSpPr>
              <p:nvPr/>
            </p:nvSpPr>
            <p:spPr bwMode="auto">
              <a:xfrm>
                <a:off x="9099550" y="5094328"/>
                <a:ext cx="982663" cy="982663"/>
              </a:xfrm>
              <a:prstGeom prst="ellipse">
                <a:avLst/>
              </a:prstGeom>
              <a:solidFill>
                <a:srgbClr val="E5E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Oval 8"/>
              <p:cNvSpPr>
                <a:spLocks noChangeArrowheads="1"/>
              </p:cNvSpPr>
              <p:nvPr/>
            </p:nvSpPr>
            <p:spPr bwMode="auto">
              <a:xfrm>
                <a:off x="6386513" y="4765715"/>
                <a:ext cx="1473200" cy="1466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Oval 9"/>
              <p:cNvSpPr>
                <a:spLocks noChangeArrowheads="1"/>
              </p:cNvSpPr>
              <p:nvPr/>
            </p:nvSpPr>
            <p:spPr bwMode="auto">
              <a:xfrm>
                <a:off x="7212013" y="3760828"/>
                <a:ext cx="1954213" cy="1947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Oval 10"/>
              <p:cNvSpPr>
                <a:spLocks noChangeArrowheads="1"/>
              </p:cNvSpPr>
              <p:nvPr/>
            </p:nvSpPr>
            <p:spPr bwMode="auto">
              <a:xfrm>
                <a:off x="7637463" y="4179928"/>
                <a:ext cx="1104900" cy="1109663"/>
              </a:xfrm>
              <a:prstGeom prst="ellipse">
                <a:avLst/>
              </a:prstGeom>
              <a:solidFill>
                <a:srgbClr val="E5E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Oval 11"/>
              <p:cNvSpPr>
                <a:spLocks noChangeArrowheads="1"/>
              </p:cNvSpPr>
              <p:nvPr/>
            </p:nvSpPr>
            <p:spPr bwMode="auto">
              <a:xfrm>
                <a:off x="7056438" y="1797091"/>
                <a:ext cx="2266950" cy="226536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Oval 12"/>
              <p:cNvSpPr>
                <a:spLocks noChangeArrowheads="1"/>
              </p:cNvSpPr>
              <p:nvPr/>
            </p:nvSpPr>
            <p:spPr bwMode="auto">
              <a:xfrm>
                <a:off x="5207000" y="785853"/>
                <a:ext cx="2479675" cy="2473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Oval 13"/>
              <p:cNvSpPr>
                <a:spLocks noChangeArrowheads="1"/>
              </p:cNvSpPr>
              <p:nvPr/>
            </p:nvSpPr>
            <p:spPr bwMode="auto">
              <a:xfrm>
                <a:off x="5743575" y="1322428"/>
                <a:ext cx="1408113" cy="1400175"/>
              </a:xfrm>
              <a:prstGeom prst="ellipse">
                <a:avLst/>
              </a:prstGeom>
              <a:solidFill>
                <a:srgbClr val="E5E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14"/>
              <p:cNvSpPr>
                <a:spLocks noEditPoints="1"/>
              </p:cNvSpPr>
              <p:nvPr/>
            </p:nvSpPr>
            <p:spPr bwMode="auto">
              <a:xfrm>
                <a:off x="8731250" y="5584865"/>
                <a:ext cx="0" cy="6350"/>
              </a:xfrm>
              <a:custGeom>
                <a:avLst/>
                <a:gdLst>
                  <a:gd name="T0" fmla="*/ 1 h 1"/>
                  <a:gd name="T1" fmla="*/ 1 h 1"/>
                  <a:gd name="T2" fmla="*/ 1 h 1"/>
                  <a:gd name="T3" fmla="*/ 1 h 1"/>
                  <a:gd name="T4" fmla="*/ 1 h 1"/>
                  <a:gd name="T5" fmla="*/ 1 h 1"/>
                  <a:gd name="T6" fmla="*/ 1 h 1"/>
                  <a:gd name="T7" fmla="*/ 1 h 1"/>
                  <a:gd name="T8" fmla="*/ 1 h 1"/>
                  <a:gd name="T9" fmla="*/ 0 h 1"/>
                  <a:gd name="T10" fmla="*/ 0 h 1"/>
                  <a:gd name="T11" fmla="*/ 0 h 1"/>
                  <a:gd name="T12" fmla="*/ 0 h 1"/>
                  <a:gd name="T13" fmla="*/ 0 h 1"/>
                  <a:gd name="T14" fmla="*/ 0 h 1"/>
                  <a:gd name="T15"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Lst>
                <a:rect l="0" t="0" r="r" b="b"/>
                <a:pathLst>
                  <a:path h="1">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path>
                </a:pathLst>
              </a:custGeom>
              <a:solidFill>
                <a:srgbClr val="97A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15"/>
              <p:cNvSpPr>
                <a:spLocks/>
              </p:cNvSpPr>
              <p:nvPr/>
            </p:nvSpPr>
            <p:spPr bwMode="auto">
              <a:xfrm>
                <a:off x="8731250" y="4799053"/>
                <a:ext cx="514350" cy="869950"/>
              </a:xfrm>
              <a:custGeom>
                <a:avLst/>
                <a:gdLst>
                  <a:gd name="T0" fmla="*/ 92 w 92"/>
                  <a:gd name="T1" fmla="*/ 0 h 156"/>
                  <a:gd name="T2" fmla="*/ 77 w 92"/>
                  <a:gd name="T3" fmla="*/ 7 h 156"/>
                  <a:gd name="T4" fmla="*/ 0 w 92"/>
                  <a:gd name="T5" fmla="*/ 134 h 156"/>
                  <a:gd name="T6" fmla="*/ 0 w 92"/>
                  <a:gd name="T7" fmla="*/ 141 h 156"/>
                  <a:gd name="T8" fmla="*/ 0 w 92"/>
                  <a:gd name="T9" fmla="*/ 141 h 156"/>
                  <a:gd name="T10" fmla="*/ 0 w 92"/>
                  <a:gd name="T11" fmla="*/ 141 h 156"/>
                  <a:gd name="T12" fmla="*/ 0 w 92"/>
                  <a:gd name="T13" fmla="*/ 141 h 156"/>
                  <a:gd name="T14" fmla="*/ 0 w 92"/>
                  <a:gd name="T15" fmla="*/ 142 h 156"/>
                  <a:gd name="T16" fmla="*/ 0 w 92"/>
                  <a:gd name="T17" fmla="*/ 142 h 156"/>
                  <a:gd name="T18" fmla="*/ 0 w 92"/>
                  <a:gd name="T19" fmla="*/ 142 h 156"/>
                  <a:gd name="T20" fmla="*/ 0 w 92"/>
                  <a:gd name="T21" fmla="*/ 142 h 156"/>
                  <a:gd name="T22" fmla="*/ 0 w 92"/>
                  <a:gd name="T23" fmla="*/ 142 h 156"/>
                  <a:gd name="T24" fmla="*/ 0 w 92"/>
                  <a:gd name="T25" fmla="*/ 142 h 156"/>
                  <a:gd name="T26" fmla="*/ 0 w 92"/>
                  <a:gd name="T27" fmla="*/ 156 h 156"/>
                  <a:gd name="T28" fmla="*/ 92 w 92"/>
                  <a:gd name="T29" fmla="*/ 3 h 156"/>
                  <a:gd name="T30" fmla="*/ 92 w 92"/>
                  <a:gd name="T3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56">
                    <a:moveTo>
                      <a:pt x="92" y="0"/>
                    </a:moveTo>
                    <a:cubicBezTo>
                      <a:pt x="86" y="2"/>
                      <a:pt x="81" y="5"/>
                      <a:pt x="77" y="7"/>
                    </a:cubicBezTo>
                    <a:cubicBezTo>
                      <a:pt x="71" y="60"/>
                      <a:pt x="42" y="106"/>
                      <a:pt x="0" y="134"/>
                    </a:cubicBezTo>
                    <a:cubicBezTo>
                      <a:pt x="0" y="136"/>
                      <a:pt x="0" y="139"/>
                      <a:pt x="0" y="141"/>
                    </a:cubicBezTo>
                    <a:cubicBezTo>
                      <a:pt x="0" y="141"/>
                      <a:pt x="0" y="141"/>
                      <a:pt x="0" y="141"/>
                    </a:cubicBezTo>
                    <a:cubicBezTo>
                      <a:pt x="0" y="141"/>
                      <a:pt x="0" y="141"/>
                      <a:pt x="0" y="141"/>
                    </a:cubicBezTo>
                    <a:cubicBezTo>
                      <a:pt x="0" y="141"/>
                      <a:pt x="0" y="141"/>
                      <a:pt x="0" y="141"/>
                    </a:cubicBezTo>
                    <a:cubicBezTo>
                      <a:pt x="0" y="141"/>
                      <a:pt x="0" y="142"/>
                      <a:pt x="0" y="142"/>
                    </a:cubicBezTo>
                    <a:cubicBezTo>
                      <a:pt x="0" y="142"/>
                      <a:pt x="0" y="142"/>
                      <a:pt x="0" y="142"/>
                    </a:cubicBezTo>
                    <a:cubicBezTo>
                      <a:pt x="0" y="142"/>
                      <a:pt x="0" y="142"/>
                      <a:pt x="0" y="142"/>
                    </a:cubicBezTo>
                    <a:cubicBezTo>
                      <a:pt x="0" y="142"/>
                      <a:pt x="0" y="142"/>
                      <a:pt x="0" y="142"/>
                    </a:cubicBezTo>
                    <a:cubicBezTo>
                      <a:pt x="0" y="142"/>
                      <a:pt x="0" y="142"/>
                      <a:pt x="0" y="142"/>
                    </a:cubicBezTo>
                    <a:cubicBezTo>
                      <a:pt x="0" y="142"/>
                      <a:pt x="0" y="142"/>
                      <a:pt x="0" y="142"/>
                    </a:cubicBezTo>
                    <a:cubicBezTo>
                      <a:pt x="0" y="147"/>
                      <a:pt x="0" y="151"/>
                      <a:pt x="0" y="156"/>
                    </a:cubicBezTo>
                    <a:cubicBezTo>
                      <a:pt x="55" y="127"/>
                      <a:pt x="92" y="69"/>
                      <a:pt x="92" y="3"/>
                    </a:cubicBezTo>
                    <a:cubicBezTo>
                      <a:pt x="92" y="2"/>
                      <a:pt x="92" y="1"/>
                      <a:pt x="92"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16"/>
              <p:cNvSpPr>
                <a:spLocks/>
              </p:cNvSpPr>
              <p:nvPr/>
            </p:nvSpPr>
            <p:spPr bwMode="auto">
              <a:xfrm>
                <a:off x="8731250" y="4837153"/>
                <a:ext cx="430213" cy="709613"/>
              </a:xfrm>
              <a:custGeom>
                <a:avLst/>
                <a:gdLst>
                  <a:gd name="T0" fmla="*/ 77 w 77"/>
                  <a:gd name="T1" fmla="*/ 0 h 127"/>
                  <a:gd name="T2" fmla="*/ 77 w 77"/>
                  <a:gd name="T3" fmla="*/ 0 h 127"/>
                  <a:gd name="T4" fmla="*/ 0 w 77"/>
                  <a:gd name="T5" fmla="*/ 127 h 127"/>
                  <a:gd name="T6" fmla="*/ 0 w 77"/>
                  <a:gd name="T7" fmla="*/ 127 h 127"/>
                  <a:gd name="T8" fmla="*/ 77 w 77"/>
                  <a:gd name="T9" fmla="*/ 0 h 127"/>
                </a:gdLst>
                <a:ahLst/>
                <a:cxnLst>
                  <a:cxn ang="0">
                    <a:pos x="T0" y="T1"/>
                  </a:cxn>
                  <a:cxn ang="0">
                    <a:pos x="T2" y="T3"/>
                  </a:cxn>
                  <a:cxn ang="0">
                    <a:pos x="T4" y="T5"/>
                  </a:cxn>
                  <a:cxn ang="0">
                    <a:pos x="T6" y="T7"/>
                  </a:cxn>
                  <a:cxn ang="0">
                    <a:pos x="T8" y="T9"/>
                  </a:cxn>
                </a:cxnLst>
                <a:rect l="0" t="0" r="r" b="b"/>
                <a:pathLst>
                  <a:path w="77" h="127">
                    <a:moveTo>
                      <a:pt x="77" y="0"/>
                    </a:moveTo>
                    <a:cubicBezTo>
                      <a:pt x="77" y="0"/>
                      <a:pt x="77" y="0"/>
                      <a:pt x="77" y="0"/>
                    </a:cubicBezTo>
                    <a:cubicBezTo>
                      <a:pt x="71" y="53"/>
                      <a:pt x="42" y="99"/>
                      <a:pt x="0" y="127"/>
                    </a:cubicBezTo>
                    <a:cubicBezTo>
                      <a:pt x="0" y="127"/>
                      <a:pt x="0" y="127"/>
                      <a:pt x="0" y="127"/>
                    </a:cubicBezTo>
                    <a:cubicBezTo>
                      <a:pt x="42" y="99"/>
                      <a:pt x="71" y="53"/>
                      <a:pt x="77"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17"/>
              <p:cNvSpPr>
                <a:spLocks/>
              </p:cNvSpPr>
              <p:nvPr/>
            </p:nvSpPr>
            <p:spPr bwMode="auto">
              <a:xfrm>
                <a:off x="7212013" y="4781590"/>
                <a:ext cx="631825" cy="942975"/>
              </a:xfrm>
              <a:custGeom>
                <a:avLst/>
                <a:gdLst>
                  <a:gd name="T0" fmla="*/ 0 w 113"/>
                  <a:gd name="T1" fmla="*/ 0 h 169"/>
                  <a:gd name="T2" fmla="*/ 0 w 113"/>
                  <a:gd name="T3" fmla="*/ 8 h 169"/>
                  <a:gd name="T4" fmla="*/ 109 w 113"/>
                  <a:gd name="T5" fmla="*/ 169 h 169"/>
                  <a:gd name="T6" fmla="*/ 113 w 113"/>
                  <a:gd name="T7" fmla="*/ 155 h 169"/>
                  <a:gd name="T8" fmla="*/ 0 w 113"/>
                  <a:gd name="T9" fmla="*/ 0 h 169"/>
                </a:gdLst>
                <a:ahLst/>
                <a:cxnLst>
                  <a:cxn ang="0">
                    <a:pos x="T0" y="T1"/>
                  </a:cxn>
                  <a:cxn ang="0">
                    <a:pos x="T2" y="T3"/>
                  </a:cxn>
                  <a:cxn ang="0">
                    <a:pos x="T4" y="T5"/>
                  </a:cxn>
                  <a:cxn ang="0">
                    <a:pos x="T6" y="T7"/>
                  </a:cxn>
                  <a:cxn ang="0">
                    <a:pos x="T8" y="T9"/>
                  </a:cxn>
                </a:cxnLst>
                <a:rect l="0" t="0" r="r" b="b"/>
                <a:pathLst>
                  <a:path w="113" h="169">
                    <a:moveTo>
                      <a:pt x="0" y="0"/>
                    </a:moveTo>
                    <a:cubicBezTo>
                      <a:pt x="0" y="2"/>
                      <a:pt x="0" y="5"/>
                      <a:pt x="0" y="8"/>
                    </a:cubicBezTo>
                    <a:cubicBezTo>
                      <a:pt x="0" y="81"/>
                      <a:pt x="45" y="144"/>
                      <a:pt x="109" y="169"/>
                    </a:cubicBezTo>
                    <a:cubicBezTo>
                      <a:pt x="111" y="165"/>
                      <a:pt x="112" y="160"/>
                      <a:pt x="113" y="155"/>
                    </a:cubicBezTo>
                    <a:cubicBezTo>
                      <a:pt x="50" y="131"/>
                      <a:pt x="4" y="71"/>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18"/>
              <p:cNvSpPr>
                <a:spLocks/>
              </p:cNvSpPr>
              <p:nvPr/>
            </p:nvSpPr>
            <p:spPr bwMode="auto">
              <a:xfrm>
                <a:off x="7212013" y="4781590"/>
                <a:ext cx="631825" cy="865188"/>
              </a:xfrm>
              <a:custGeom>
                <a:avLst/>
                <a:gdLst>
                  <a:gd name="T0" fmla="*/ 0 w 113"/>
                  <a:gd name="T1" fmla="*/ 0 h 155"/>
                  <a:gd name="T2" fmla="*/ 0 w 113"/>
                  <a:gd name="T3" fmla="*/ 0 h 155"/>
                  <a:gd name="T4" fmla="*/ 113 w 113"/>
                  <a:gd name="T5" fmla="*/ 155 h 155"/>
                  <a:gd name="T6" fmla="*/ 113 w 113"/>
                  <a:gd name="T7" fmla="*/ 155 h 155"/>
                  <a:gd name="T8" fmla="*/ 0 w 113"/>
                  <a:gd name="T9" fmla="*/ 0 h 155"/>
                </a:gdLst>
                <a:ahLst/>
                <a:cxnLst>
                  <a:cxn ang="0">
                    <a:pos x="T0" y="T1"/>
                  </a:cxn>
                  <a:cxn ang="0">
                    <a:pos x="T2" y="T3"/>
                  </a:cxn>
                  <a:cxn ang="0">
                    <a:pos x="T4" y="T5"/>
                  </a:cxn>
                  <a:cxn ang="0">
                    <a:pos x="T6" y="T7"/>
                  </a:cxn>
                  <a:cxn ang="0">
                    <a:pos x="T8" y="T9"/>
                  </a:cxn>
                </a:cxnLst>
                <a:rect l="0" t="0" r="r" b="b"/>
                <a:pathLst>
                  <a:path w="113" h="155">
                    <a:moveTo>
                      <a:pt x="0" y="0"/>
                    </a:moveTo>
                    <a:cubicBezTo>
                      <a:pt x="0" y="0"/>
                      <a:pt x="0" y="0"/>
                      <a:pt x="0" y="0"/>
                    </a:cubicBezTo>
                    <a:cubicBezTo>
                      <a:pt x="4" y="71"/>
                      <a:pt x="50" y="131"/>
                      <a:pt x="113" y="155"/>
                    </a:cubicBezTo>
                    <a:cubicBezTo>
                      <a:pt x="113" y="155"/>
                      <a:pt x="113" y="155"/>
                      <a:pt x="113" y="155"/>
                    </a:cubicBezTo>
                    <a:cubicBezTo>
                      <a:pt x="50" y="131"/>
                      <a:pt x="4" y="71"/>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19"/>
              <p:cNvSpPr>
                <a:spLocks/>
              </p:cNvSpPr>
              <p:nvPr/>
            </p:nvSpPr>
            <p:spPr bwMode="auto">
              <a:xfrm>
                <a:off x="7620000" y="3927515"/>
                <a:ext cx="1206500" cy="212725"/>
              </a:xfrm>
              <a:custGeom>
                <a:avLst/>
                <a:gdLst>
                  <a:gd name="T0" fmla="*/ 4 w 216"/>
                  <a:gd name="T1" fmla="*/ 0 h 38"/>
                  <a:gd name="T2" fmla="*/ 0 w 216"/>
                  <a:gd name="T3" fmla="*/ 2 h 38"/>
                  <a:gd name="T4" fmla="*/ 116 w 216"/>
                  <a:gd name="T5" fmla="*/ 38 h 38"/>
                  <a:gd name="T6" fmla="*/ 216 w 216"/>
                  <a:gd name="T7" fmla="*/ 12 h 38"/>
                  <a:gd name="T8" fmla="*/ 199 w 216"/>
                  <a:gd name="T9" fmla="*/ 0 h 38"/>
                  <a:gd name="T10" fmla="*/ 105 w 216"/>
                  <a:gd name="T11" fmla="*/ 24 h 38"/>
                  <a:gd name="T12" fmla="*/ 105 w 216"/>
                  <a:gd name="T13" fmla="*/ 24 h 38"/>
                  <a:gd name="T14" fmla="*/ 104 w 216"/>
                  <a:gd name="T15" fmla="*/ 24 h 38"/>
                  <a:gd name="T16" fmla="*/ 104 w 216"/>
                  <a:gd name="T17" fmla="*/ 24 h 38"/>
                  <a:gd name="T18" fmla="*/ 104 w 216"/>
                  <a:gd name="T19" fmla="*/ 24 h 38"/>
                  <a:gd name="T20" fmla="*/ 104 w 216"/>
                  <a:gd name="T21" fmla="*/ 24 h 38"/>
                  <a:gd name="T22" fmla="*/ 104 w 216"/>
                  <a:gd name="T23" fmla="*/ 24 h 38"/>
                  <a:gd name="T24" fmla="*/ 104 w 216"/>
                  <a:gd name="T25" fmla="*/ 24 h 38"/>
                  <a:gd name="T26" fmla="*/ 104 w 216"/>
                  <a:gd name="T27" fmla="*/ 24 h 38"/>
                  <a:gd name="T28" fmla="*/ 104 w 216"/>
                  <a:gd name="T29" fmla="*/ 24 h 38"/>
                  <a:gd name="T30" fmla="*/ 103 w 216"/>
                  <a:gd name="T31" fmla="*/ 24 h 38"/>
                  <a:gd name="T32" fmla="*/ 103 w 216"/>
                  <a:gd name="T33" fmla="*/ 24 h 38"/>
                  <a:gd name="T34" fmla="*/ 103 w 216"/>
                  <a:gd name="T35" fmla="*/ 24 h 38"/>
                  <a:gd name="T36" fmla="*/ 103 w 216"/>
                  <a:gd name="T37" fmla="*/ 24 h 38"/>
                  <a:gd name="T38" fmla="*/ 103 w 216"/>
                  <a:gd name="T39" fmla="*/ 24 h 38"/>
                  <a:gd name="T40" fmla="*/ 103 w 216"/>
                  <a:gd name="T41" fmla="*/ 24 h 38"/>
                  <a:gd name="T42" fmla="*/ 103 w 216"/>
                  <a:gd name="T43" fmla="*/ 24 h 38"/>
                  <a:gd name="T44" fmla="*/ 103 w 216"/>
                  <a:gd name="T45" fmla="*/ 24 h 38"/>
                  <a:gd name="T46" fmla="*/ 103 w 216"/>
                  <a:gd name="T47" fmla="*/ 24 h 38"/>
                  <a:gd name="T48" fmla="*/ 103 w 216"/>
                  <a:gd name="T49" fmla="*/ 24 h 38"/>
                  <a:gd name="T50" fmla="*/ 102 w 216"/>
                  <a:gd name="T51" fmla="*/ 24 h 38"/>
                  <a:gd name="T52" fmla="*/ 102 w 216"/>
                  <a:gd name="T53" fmla="*/ 24 h 38"/>
                  <a:gd name="T54" fmla="*/ 102 w 216"/>
                  <a:gd name="T55" fmla="*/ 24 h 38"/>
                  <a:gd name="T56" fmla="*/ 102 w 216"/>
                  <a:gd name="T57" fmla="*/ 24 h 38"/>
                  <a:gd name="T58" fmla="*/ 102 w 216"/>
                  <a:gd name="T59" fmla="*/ 24 h 38"/>
                  <a:gd name="T60" fmla="*/ 102 w 216"/>
                  <a:gd name="T61" fmla="*/ 24 h 38"/>
                  <a:gd name="T62" fmla="*/ 102 w 216"/>
                  <a:gd name="T63" fmla="*/ 24 h 38"/>
                  <a:gd name="T64" fmla="*/ 102 w 216"/>
                  <a:gd name="T65" fmla="*/ 24 h 38"/>
                  <a:gd name="T66" fmla="*/ 101 w 216"/>
                  <a:gd name="T67" fmla="*/ 24 h 38"/>
                  <a:gd name="T68" fmla="*/ 101 w 216"/>
                  <a:gd name="T69" fmla="*/ 24 h 38"/>
                  <a:gd name="T70" fmla="*/ 101 w 216"/>
                  <a:gd name="T71" fmla="*/ 24 h 38"/>
                  <a:gd name="T72" fmla="*/ 101 w 216"/>
                  <a:gd name="T73" fmla="*/ 24 h 38"/>
                  <a:gd name="T74" fmla="*/ 101 w 216"/>
                  <a:gd name="T75" fmla="*/ 24 h 38"/>
                  <a:gd name="T76" fmla="*/ 101 w 216"/>
                  <a:gd name="T77" fmla="*/ 24 h 38"/>
                  <a:gd name="T78" fmla="*/ 101 w 216"/>
                  <a:gd name="T79" fmla="*/ 24 h 38"/>
                  <a:gd name="T80" fmla="*/ 101 w 216"/>
                  <a:gd name="T81" fmla="*/ 24 h 38"/>
                  <a:gd name="T82" fmla="*/ 101 w 216"/>
                  <a:gd name="T83" fmla="*/ 24 h 38"/>
                  <a:gd name="T84" fmla="*/ 100 w 216"/>
                  <a:gd name="T85" fmla="*/ 24 h 38"/>
                  <a:gd name="T86" fmla="*/ 100 w 216"/>
                  <a:gd name="T87" fmla="*/ 24 h 38"/>
                  <a:gd name="T88" fmla="*/ 100 w 216"/>
                  <a:gd name="T89" fmla="*/ 24 h 38"/>
                  <a:gd name="T90" fmla="*/ 100 w 216"/>
                  <a:gd name="T91" fmla="*/ 24 h 38"/>
                  <a:gd name="T92" fmla="*/ 100 w 216"/>
                  <a:gd name="T93" fmla="*/ 24 h 38"/>
                  <a:gd name="T94" fmla="*/ 100 w 216"/>
                  <a:gd name="T95" fmla="*/ 24 h 38"/>
                  <a:gd name="T96" fmla="*/ 4 w 216"/>
                  <a:gd name="T9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6" h="38">
                    <a:moveTo>
                      <a:pt x="4" y="0"/>
                    </a:moveTo>
                    <a:cubicBezTo>
                      <a:pt x="3" y="1"/>
                      <a:pt x="2" y="1"/>
                      <a:pt x="0" y="2"/>
                    </a:cubicBezTo>
                    <a:cubicBezTo>
                      <a:pt x="33" y="25"/>
                      <a:pt x="73" y="38"/>
                      <a:pt x="116" y="38"/>
                    </a:cubicBezTo>
                    <a:cubicBezTo>
                      <a:pt x="152" y="38"/>
                      <a:pt x="186" y="29"/>
                      <a:pt x="216" y="12"/>
                    </a:cubicBezTo>
                    <a:cubicBezTo>
                      <a:pt x="211" y="8"/>
                      <a:pt x="205" y="3"/>
                      <a:pt x="199" y="0"/>
                    </a:cubicBezTo>
                    <a:cubicBezTo>
                      <a:pt x="171" y="15"/>
                      <a:pt x="139" y="24"/>
                      <a:pt x="105" y="24"/>
                    </a:cubicBezTo>
                    <a:cubicBezTo>
                      <a:pt x="105" y="24"/>
                      <a:pt x="105" y="24"/>
                      <a:pt x="105" y="24"/>
                    </a:cubicBezTo>
                    <a:cubicBezTo>
                      <a:pt x="105" y="24"/>
                      <a:pt x="104" y="24"/>
                      <a:pt x="104" y="24"/>
                    </a:cubicBezTo>
                    <a:cubicBezTo>
                      <a:pt x="104" y="24"/>
                      <a:pt x="104" y="24"/>
                      <a:pt x="104" y="24"/>
                    </a:cubicBezTo>
                    <a:cubicBezTo>
                      <a:pt x="104" y="24"/>
                      <a:pt x="104" y="24"/>
                      <a:pt x="104" y="24"/>
                    </a:cubicBezTo>
                    <a:cubicBezTo>
                      <a:pt x="104" y="24"/>
                      <a:pt x="104" y="24"/>
                      <a:pt x="104" y="24"/>
                    </a:cubicBezTo>
                    <a:cubicBezTo>
                      <a:pt x="104" y="24"/>
                      <a:pt x="104" y="24"/>
                      <a:pt x="104" y="24"/>
                    </a:cubicBezTo>
                    <a:cubicBezTo>
                      <a:pt x="104" y="24"/>
                      <a:pt x="104" y="24"/>
                      <a:pt x="104" y="24"/>
                    </a:cubicBezTo>
                    <a:cubicBezTo>
                      <a:pt x="104" y="24"/>
                      <a:pt x="104" y="24"/>
                      <a:pt x="104" y="24"/>
                    </a:cubicBezTo>
                    <a:cubicBezTo>
                      <a:pt x="104" y="24"/>
                      <a:pt x="104" y="24"/>
                      <a:pt x="104" y="24"/>
                    </a:cubicBezTo>
                    <a:cubicBezTo>
                      <a:pt x="104" y="24"/>
                      <a:pt x="103" y="24"/>
                      <a:pt x="103" y="24"/>
                    </a:cubicBezTo>
                    <a:cubicBezTo>
                      <a:pt x="103" y="24"/>
                      <a:pt x="103" y="24"/>
                      <a:pt x="103" y="24"/>
                    </a:cubicBezTo>
                    <a:cubicBezTo>
                      <a:pt x="103" y="24"/>
                      <a:pt x="103" y="24"/>
                      <a:pt x="103" y="24"/>
                    </a:cubicBezTo>
                    <a:cubicBezTo>
                      <a:pt x="103" y="24"/>
                      <a:pt x="103" y="24"/>
                      <a:pt x="103" y="24"/>
                    </a:cubicBezTo>
                    <a:cubicBezTo>
                      <a:pt x="103" y="24"/>
                      <a:pt x="103" y="24"/>
                      <a:pt x="103" y="24"/>
                    </a:cubicBezTo>
                    <a:cubicBezTo>
                      <a:pt x="103" y="24"/>
                      <a:pt x="103" y="24"/>
                      <a:pt x="103" y="24"/>
                    </a:cubicBezTo>
                    <a:cubicBezTo>
                      <a:pt x="103" y="24"/>
                      <a:pt x="103" y="24"/>
                      <a:pt x="103" y="24"/>
                    </a:cubicBezTo>
                    <a:cubicBezTo>
                      <a:pt x="103" y="24"/>
                      <a:pt x="103" y="24"/>
                      <a:pt x="103" y="24"/>
                    </a:cubicBezTo>
                    <a:cubicBezTo>
                      <a:pt x="103" y="24"/>
                      <a:pt x="103" y="24"/>
                      <a:pt x="103" y="24"/>
                    </a:cubicBezTo>
                    <a:cubicBezTo>
                      <a:pt x="103" y="24"/>
                      <a:pt x="103" y="24"/>
                      <a:pt x="103" y="24"/>
                    </a:cubicBezTo>
                    <a:cubicBezTo>
                      <a:pt x="102" y="24"/>
                      <a:pt x="102" y="24"/>
                      <a:pt x="102" y="24"/>
                    </a:cubicBezTo>
                    <a:cubicBezTo>
                      <a:pt x="102" y="24"/>
                      <a:pt x="102" y="24"/>
                      <a:pt x="102" y="24"/>
                    </a:cubicBezTo>
                    <a:cubicBezTo>
                      <a:pt x="102" y="24"/>
                      <a:pt x="102" y="24"/>
                      <a:pt x="102" y="24"/>
                    </a:cubicBezTo>
                    <a:cubicBezTo>
                      <a:pt x="102" y="24"/>
                      <a:pt x="102" y="24"/>
                      <a:pt x="102" y="24"/>
                    </a:cubicBezTo>
                    <a:cubicBezTo>
                      <a:pt x="102" y="24"/>
                      <a:pt x="102" y="24"/>
                      <a:pt x="102" y="24"/>
                    </a:cubicBezTo>
                    <a:cubicBezTo>
                      <a:pt x="102" y="24"/>
                      <a:pt x="102" y="24"/>
                      <a:pt x="102" y="24"/>
                    </a:cubicBezTo>
                    <a:cubicBezTo>
                      <a:pt x="102" y="24"/>
                      <a:pt x="102" y="24"/>
                      <a:pt x="102" y="24"/>
                    </a:cubicBezTo>
                    <a:cubicBezTo>
                      <a:pt x="102" y="24"/>
                      <a:pt x="102" y="24"/>
                      <a:pt x="102" y="24"/>
                    </a:cubicBezTo>
                    <a:cubicBezTo>
                      <a:pt x="102" y="24"/>
                      <a:pt x="102" y="24"/>
                      <a:pt x="101" y="24"/>
                    </a:cubicBezTo>
                    <a:cubicBezTo>
                      <a:pt x="101" y="24"/>
                      <a:pt x="101" y="24"/>
                      <a:pt x="101" y="24"/>
                    </a:cubicBezTo>
                    <a:cubicBezTo>
                      <a:pt x="101" y="24"/>
                      <a:pt x="101" y="24"/>
                      <a:pt x="101" y="24"/>
                    </a:cubicBezTo>
                    <a:cubicBezTo>
                      <a:pt x="101" y="24"/>
                      <a:pt x="101" y="24"/>
                      <a:pt x="101" y="24"/>
                    </a:cubicBezTo>
                    <a:cubicBezTo>
                      <a:pt x="101" y="24"/>
                      <a:pt x="101" y="24"/>
                      <a:pt x="101" y="24"/>
                    </a:cubicBezTo>
                    <a:cubicBezTo>
                      <a:pt x="101" y="24"/>
                      <a:pt x="101" y="24"/>
                      <a:pt x="101" y="24"/>
                    </a:cubicBezTo>
                    <a:cubicBezTo>
                      <a:pt x="101" y="24"/>
                      <a:pt x="101" y="24"/>
                      <a:pt x="101" y="24"/>
                    </a:cubicBezTo>
                    <a:cubicBezTo>
                      <a:pt x="101" y="24"/>
                      <a:pt x="101" y="24"/>
                      <a:pt x="101" y="24"/>
                    </a:cubicBezTo>
                    <a:cubicBezTo>
                      <a:pt x="101" y="24"/>
                      <a:pt x="101" y="24"/>
                      <a:pt x="101" y="24"/>
                    </a:cubicBezTo>
                    <a:cubicBezTo>
                      <a:pt x="101" y="24"/>
                      <a:pt x="101"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65" y="24"/>
                      <a:pt x="33" y="15"/>
                      <a:pt x="4"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0"/>
              <p:cNvSpPr>
                <a:spLocks noEditPoints="1"/>
              </p:cNvSpPr>
              <p:nvPr/>
            </p:nvSpPr>
            <p:spPr bwMode="auto">
              <a:xfrm>
                <a:off x="7642225" y="3927515"/>
                <a:ext cx="1089025" cy="134938"/>
              </a:xfrm>
              <a:custGeom>
                <a:avLst/>
                <a:gdLst>
                  <a:gd name="T0" fmla="*/ 98 w 195"/>
                  <a:gd name="T1" fmla="*/ 24 h 24"/>
                  <a:gd name="T2" fmla="*/ 98 w 195"/>
                  <a:gd name="T3" fmla="*/ 24 h 24"/>
                  <a:gd name="T4" fmla="*/ 98 w 195"/>
                  <a:gd name="T5" fmla="*/ 24 h 24"/>
                  <a:gd name="T6" fmla="*/ 98 w 195"/>
                  <a:gd name="T7" fmla="*/ 24 h 24"/>
                  <a:gd name="T8" fmla="*/ 98 w 195"/>
                  <a:gd name="T9" fmla="*/ 24 h 24"/>
                  <a:gd name="T10" fmla="*/ 97 w 195"/>
                  <a:gd name="T11" fmla="*/ 24 h 24"/>
                  <a:gd name="T12" fmla="*/ 97 w 195"/>
                  <a:gd name="T13" fmla="*/ 24 h 24"/>
                  <a:gd name="T14" fmla="*/ 98 w 195"/>
                  <a:gd name="T15" fmla="*/ 24 h 24"/>
                  <a:gd name="T16" fmla="*/ 97 w 195"/>
                  <a:gd name="T17" fmla="*/ 24 h 24"/>
                  <a:gd name="T18" fmla="*/ 97 w 195"/>
                  <a:gd name="T19" fmla="*/ 24 h 24"/>
                  <a:gd name="T20" fmla="*/ 99 w 195"/>
                  <a:gd name="T21" fmla="*/ 24 h 24"/>
                  <a:gd name="T22" fmla="*/ 97 w 195"/>
                  <a:gd name="T23" fmla="*/ 24 h 24"/>
                  <a:gd name="T24" fmla="*/ 97 w 195"/>
                  <a:gd name="T25" fmla="*/ 24 h 24"/>
                  <a:gd name="T26" fmla="*/ 99 w 195"/>
                  <a:gd name="T27" fmla="*/ 24 h 24"/>
                  <a:gd name="T28" fmla="*/ 99 w 195"/>
                  <a:gd name="T29" fmla="*/ 24 h 24"/>
                  <a:gd name="T30" fmla="*/ 99 w 195"/>
                  <a:gd name="T31" fmla="*/ 24 h 24"/>
                  <a:gd name="T32" fmla="*/ 97 w 195"/>
                  <a:gd name="T33" fmla="*/ 24 h 24"/>
                  <a:gd name="T34" fmla="*/ 99 w 195"/>
                  <a:gd name="T35" fmla="*/ 24 h 24"/>
                  <a:gd name="T36" fmla="*/ 99 w 195"/>
                  <a:gd name="T37" fmla="*/ 24 h 24"/>
                  <a:gd name="T38" fmla="*/ 97 w 195"/>
                  <a:gd name="T39" fmla="*/ 24 h 24"/>
                  <a:gd name="T40" fmla="*/ 100 w 195"/>
                  <a:gd name="T41" fmla="*/ 24 h 24"/>
                  <a:gd name="T42" fmla="*/ 100 w 195"/>
                  <a:gd name="T43" fmla="*/ 24 h 24"/>
                  <a:gd name="T44" fmla="*/ 100 w 195"/>
                  <a:gd name="T45" fmla="*/ 24 h 24"/>
                  <a:gd name="T46" fmla="*/ 96 w 195"/>
                  <a:gd name="T47" fmla="*/ 24 h 24"/>
                  <a:gd name="T48" fmla="*/ 96 w 195"/>
                  <a:gd name="T49" fmla="*/ 24 h 24"/>
                  <a:gd name="T50" fmla="*/ 100 w 195"/>
                  <a:gd name="T51" fmla="*/ 24 h 24"/>
                  <a:gd name="T52" fmla="*/ 96 w 195"/>
                  <a:gd name="T53" fmla="*/ 24 h 24"/>
                  <a:gd name="T54" fmla="*/ 96 w 195"/>
                  <a:gd name="T55" fmla="*/ 24 h 24"/>
                  <a:gd name="T56" fmla="*/ 100 w 195"/>
                  <a:gd name="T57" fmla="*/ 24 h 24"/>
                  <a:gd name="T58" fmla="*/ 101 w 195"/>
                  <a:gd name="T59" fmla="*/ 24 h 24"/>
                  <a:gd name="T60" fmla="*/ 101 w 195"/>
                  <a:gd name="T61" fmla="*/ 24 h 24"/>
                  <a:gd name="T62" fmla="*/ 101 w 195"/>
                  <a:gd name="T63" fmla="*/ 24 h 24"/>
                  <a:gd name="T64" fmla="*/ 195 w 195"/>
                  <a:gd name="T65" fmla="*/ 0 h 24"/>
                  <a:gd name="T66" fmla="*/ 0 w 195"/>
                  <a:gd name="T67" fmla="*/ 0 h 24"/>
                  <a:gd name="T68" fmla="*/ 0 w 195"/>
                  <a:gd name="T6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5" h="24">
                    <a:moveTo>
                      <a:pt x="98" y="24"/>
                    </a:moveTo>
                    <a:cubicBezTo>
                      <a:pt x="98" y="24"/>
                      <a:pt x="98" y="24"/>
                      <a:pt x="98" y="24"/>
                    </a:cubicBezTo>
                    <a:cubicBezTo>
                      <a:pt x="98" y="24"/>
                      <a:pt x="98" y="24"/>
                      <a:pt x="98" y="24"/>
                    </a:cubicBezTo>
                    <a:cubicBezTo>
                      <a:pt x="98" y="24"/>
                      <a:pt x="98" y="24"/>
                      <a:pt x="98" y="24"/>
                    </a:cubicBezTo>
                    <a:cubicBezTo>
                      <a:pt x="98" y="24"/>
                      <a:pt x="98" y="24"/>
                      <a:pt x="98" y="24"/>
                    </a:cubicBezTo>
                    <a:moveTo>
                      <a:pt x="98" y="24"/>
                    </a:moveTo>
                    <a:cubicBezTo>
                      <a:pt x="98" y="24"/>
                      <a:pt x="98" y="24"/>
                      <a:pt x="98" y="24"/>
                    </a:cubicBezTo>
                    <a:cubicBezTo>
                      <a:pt x="98" y="24"/>
                      <a:pt x="98" y="24"/>
                      <a:pt x="98" y="24"/>
                    </a:cubicBezTo>
                    <a:moveTo>
                      <a:pt x="98" y="24"/>
                    </a:moveTo>
                    <a:cubicBezTo>
                      <a:pt x="98" y="24"/>
                      <a:pt x="98" y="24"/>
                      <a:pt x="98" y="24"/>
                    </a:cubicBezTo>
                    <a:cubicBezTo>
                      <a:pt x="98" y="24"/>
                      <a:pt x="98" y="24"/>
                      <a:pt x="98" y="24"/>
                    </a:cubicBezTo>
                    <a:moveTo>
                      <a:pt x="97" y="24"/>
                    </a:moveTo>
                    <a:cubicBezTo>
                      <a:pt x="97" y="24"/>
                      <a:pt x="97" y="24"/>
                      <a:pt x="97" y="24"/>
                    </a:cubicBezTo>
                    <a:cubicBezTo>
                      <a:pt x="97" y="24"/>
                      <a:pt x="97" y="24"/>
                      <a:pt x="97" y="24"/>
                    </a:cubicBezTo>
                    <a:moveTo>
                      <a:pt x="99" y="24"/>
                    </a:moveTo>
                    <a:cubicBezTo>
                      <a:pt x="98" y="24"/>
                      <a:pt x="98" y="24"/>
                      <a:pt x="98" y="24"/>
                    </a:cubicBezTo>
                    <a:cubicBezTo>
                      <a:pt x="98" y="24"/>
                      <a:pt x="98" y="24"/>
                      <a:pt x="99" y="24"/>
                    </a:cubicBezTo>
                    <a:moveTo>
                      <a:pt x="97" y="24"/>
                    </a:moveTo>
                    <a:cubicBezTo>
                      <a:pt x="97" y="24"/>
                      <a:pt x="97" y="24"/>
                      <a:pt x="97" y="24"/>
                    </a:cubicBezTo>
                    <a:cubicBezTo>
                      <a:pt x="97" y="24"/>
                      <a:pt x="97" y="24"/>
                      <a:pt x="97" y="24"/>
                    </a:cubicBezTo>
                    <a:moveTo>
                      <a:pt x="99" y="24"/>
                    </a:moveTo>
                    <a:cubicBezTo>
                      <a:pt x="99" y="24"/>
                      <a:pt x="99" y="24"/>
                      <a:pt x="99" y="24"/>
                    </a:cubicBezTo>
                    <a:cubicBezTo>
                      <a:pt x="99" y="24"/>
                      <a:pt x="99" y="24"/>
                      <a:pt x="99" y="24"/>
                    </a:cubicBezTo>
                    <a:moveTo>
                      <a:pt x="97" y="24"/>
                    </a:moveTo>
                    <a:cubicBezTo>
                      <a:pt x="97" y="24"/>
                      <a:pt x="97" y="24"/>
                      <a:pt x="97" y="24"/>
                    </a:cubicBezTo>
                    <a:cubicBezTo>
                      <a:pt x="97" y="24"/>
                      <a:pt x="97" y="24"/>
                      <a:pt x="97" y="24"/>
                    </a:cubicBezTo>
                    <a:moveTo>
                      <a:pt x="99" y="24"/>
                    </a:moveTo>
                    <a:cubicBezTo>
                      <a:pt x="99" y="24"/>
                      <a:pt x="99" y="24"/>
                      <a:pt x="99" y="24"/>
                    </a:cubicBezTo>
                    <a:cubicBezTo>
                      <a:pt x="99" y="24"/>
                      <a:pt x="99" y="24"/>
                      <a:pt x="99" y="24"/>
                    </a:cubicBezTo>
                    <a:moveTo>
                      <a:pt x="99" y="24"/>
                    </a:moveTo>
                    <a:cubicBezTo>
                      <a:pt x="99" y="24"/>
                      <a:pt x="99" y="24"/>
                      <a:pt x="99" y="24"/>
                    </a:cubicBezTo>
                    <a:cubicBezTo>
                      <a:pt x="99" y="24"/>
                      <a:pt x="99" y="24"/>
                      <a:pt x="99" y="24"/>
                    </a:cubicBezTo>
                    <a:moveTo>
                      <a:pt x="97" y="24"/>
                    </a:moveTo>
                    <a:cubicBezTo>
                      <a:pt x="97" y="24"/>
                      <a:pt x="97" y="24"/>
                      <a:pt x="97" y="24"/>
                    </a:cubicBezTo>
                    <a:cubicBezTo>
                      <a:pt x="97" y="24"/>
                      <a:pt x="97" y="24"/>
                      <a:pt x="97" y="24"/>
                    </a:cubicBezTo>
                    <a:moveTo>
                      <a:pt x="99" y="24"/>
                    </a:moveTo>
                    <a:cubicBezTo>
                      <a:pt x="99" y="24"/>
                      <a:pt x="99" y="24"/>
                      <a:pt x="99" y="24"/>
                    </a:cubicBezTo>
                    <a:cubicBezTo>
                      <a:pt x="99" y="24"/>
                      <a:pt x="99" y="24"/>
                      <a:pt x="99" y="24"/>
                    </a:cubicBezTo>
                    <a:moveTo>
                      <a:pt x="96" y="24"/>
                    </a:moveTo>
                    <a:cubicBezTo>
                      <a:pt x="97" y="24"/>
                      <a:pt x="97" y="24"/>
                      <a:pt x="97" y="24"/>
                    </a:cubicBezTo>
                    <a:cubicBezTo>
                      <a:pt x="97" y="24"/>
                      <a:pt x="97" y="24"/>
                      <a:pt x="96" y="24"/>
                    </a:cubicBezTo>
                    <a:moveTo>
                      <a:pt x="100" y="24"/>
                    </a:moveTo>
                    <a:cubicBezTo>
                      <a:pt x="100" y="24"/>
                      <a:pt x="99" y="24"/>
                      <a:pt x="99" y="24"/>
                    </a:cubicBezTo>
                    <a:cubicBezTo>
                      <a:pt x="99" y="24"/>
                      <a:pt x="100" y="24"/>
                      <a:pt x="100" y="24"/>
                    </a:cubicBezTo>
                    <a:moveTo>
                      <a:pt x="100" y="24"/>
                    </a:moveTo>
                    <a:cubicBezTo>
                      <a:pt x="100" y="24"/>
                      <a:pt x="100" y="24"/>
                      <a:pt x="100" y="24"/>
                    </a:cubicBezTo>
                    <a:cubicBezTo>
                      <a:pt x="100" y="24"/>
                      <a:pt x="100" y="24"/>
                      <a:pt x="100" y="24"/>
                    </a:cubicBezTo>
                    <a:moveTo>
                      <a:pt x="96" y="24"/>
                    </a:moveTo>
                    <a:cubicBezTo>
                      <a:pt x="96" y="24"/>
                      <a:pt x="96" y="24"/>
                      <a:pt x="96" y="24"/>
                    </a:cubicBezTo>
                    <a:cubicBezTo>
                      <a:pt x="96" y="24"/>
                      <a:pt x="96" y="24"/>
                      <a:pt x="96" y="24"/>
                    </a:cubicBezTo>
                    <a:moveTo>
                      <a:pt x="100" y="24"/>
                    </a:moveTo>
                    <a:cubicBezTo>
                      <a:pt x="100" y="24"/>
                      <a:pt x="100" y="24"/>
                      <a:pt x="100" y="24"/>
                    </a:cubicBezTo>
                    <a:cubicBezTo>
                      <a:pt x="100" y="24"/>
                      <a:pt x="100" y="24"/>
                      <a:pt x="100" y="24"/>
                    </a:cubicBezTo>
                    <a:moveTo>
                      <a:pt x="96" y="24"/>
                    </a:moveTo>
                    <a:cubicBezTo>
                      <a:pt x="96" y="24"/>
                      <a:pt x="96" y="24"/>
                      <a:pt x="96" y="24"/>
                    </a:cubicBezTo>
                    <a:cubicBezTo>
                      <a:pt x="96" y="24"/>
                      <a:pt x="96" y="24"/>
                      <a:pt x="96" y="24"/>
                    </a:cubicBezTo>
                    <a:moveTo>
                      <a:pt x="100" y="24"/>
                    </a:moveTo>
                    <a:cubicBezTo>
                      <a:pt x="100" y="24"/>
                      <a:pt x="100" y="24"/>
                      <a:pt x="100" y="24"/>
                    </a:cubicBezTo>
                    <a:cubicBezTo>
                      <a:pt x="100" y="24"/>
                      <a:pt x="100" y="24"/>
                      <a:pt x="100" y="24"/>
                    </a:cubicBezTo>
                    <a:moveTo>
                      <a:pt x="101" y="24"/>
                    </a:moveTo>
                    <a:cubicBezTo>
                      <a:pt x="101" y="24"/>
                      <a:pt x="100" y="24"/>
                      <a:pt x="100" y="24"/>
                    </a:cubicBezTo>
                    <a:cubicBezTo>
                      <a:pt x="100" y="24"/>
                      <a:pt x="101" y="24"/>
                      <a:pt x="101" y="24"/>
                    </a:cubicBezTo>
                    <a:moveTo>
                      <a:pt x="195" y="0"/>
                    </a:moveTo>
                    <a:cubicBezTo>
                      <a:pt x="167" y="15"/>
                      <a:pt x="135" y="24"/>
                      <a:pt x="101" y="24"/>
                    </a:cubicBezTo>
                    <a:cubicBezTo>
                      <a:pt x="135" y="24"/>
                      <a:pt x="167" y="15"/>
                      <a:pt x="195" y="0"/>
                    </a:cubicBezTo>
                    <a:cubicBezTo>
                      <a:pt x="195" y="0"/>
                      <a:pt x="195" y="0"/>
                      <a:pt x="195" y="0"/>
                    </a:cubicBezTo>
                    <a:moveTo>
                      <a:pt x="0" y="0"/>
                    </a:moveTo>
                    <a:cubicBezTo>
                      <a:pt x="0" y="0"/>
                      <a:pt x="0" y="0"/>
                      <a:pt x="0" y="0"/>
                    </a:cubicBezTo>
                    <a:cubicBezTo>
                      <a:pt x="29" y="15"/>
                      <a:pt x="61" y="24"/>
                      <a:pt x="96" y="24"/>
                    </a:cubicBezTo>
                    <a:cubicBezTo>
                      <a:pt x="61" y="24"/>
                      <a:pt x="29" y="15"/>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21"/>
              <p:cNvSpPr>
                <a:spLocks/>
              </p:cNvSpPr>
              <p:nvPr/>
            </p:nvSpPr>
            <p:spPr bwMode="auto">
              <a:xfrm>
                <a:off x="7067550" y="1885990"/>
                <a:ext cx="696913" cy="1316038"/>
              </a:xfrm>
              <a:custGeom>
                <a:avLst/>
                <a:gdLst>
                  <a:gd name="T0" fmla="*/ 122 w 125"/>
                  <a:gd name="T1" fmla="*/ 0 h 236"/>
                  <a:gd name="T2" fmla="*/ 110 w 125"/>
                  <a:gd name="T3" fmla="*/ 5 h 236"/>
                  <a:gd name="T4" fmla="*/ 111 w 125"/>
                  <a:gd name="T5" fmla="*/ 24 h 236"/>
                  <a:gd name="T6" fmla="*/ 111 w 125"/>
                  <a:gd name="T7" fmla="*/ 24 h 236"/>
                  <a:gd name="T8" fmla="*/ 111 w 125"/>
                  <a:gd name="T9" fmla="*/ 25 h 236"/>
                  <a:gd name="T10" fmla="*/ 111 w 125"/>
                  <a:gd name="T11" fmla="*/ 25 h 236"/>
                  <a:gd name="T12" fmla="*/ 111 w 125"/>
                  <a:gd name="T13" fmla="*/ 25 h 236"/>
                  <a:gd name="T14" fmla="*/ 111 w 125"/>
                  <a:gd name="T15" fmla="*/ 25 h 236"/>
                  <a:gd name="T16" fmla="*/ 111 w 125"/>
                  <a:gd name="T17" fmla="*/ 25 h 236"/>
                  <a:gd name="T18" fmla="*/ 111 w 125"/>
                  <a:gd name="T19" fmla="*/ 25 h 236"/>
                  <a:gd name="T20" fmla="*/ 111 w 125"/>
                  <a:gd name="T21" fmla="*/ 25 h 236"/>
                  <a:gd name="T22" fmla="*/ 111 w 125"/>
                  <a:gd name="T23" fmla="*/ 25 h 236"/>
                  <a:gd name="T24" fmla="*/ 111 w 125"/>
                  <a:gd name="T25" fmla="*/ 25 h 236"/>
                  <a:gd name="T26" fmla="*/ 111 w 125"/>
                  <a:gd name="T27" fmla="*/ 25 h 236"/>
                  <a:gd name="T28" fmla="*/ 111 w 125"/>
                  <a:gd name="T29" fmla="*/ 25 h 236"/>
                  <a:gd name="T30" fmla="*/ 111 w 125"/>
                  <a:gd name="T31" fmla="*/ 26 h 236"/>
                  <a:gd name="T32" fmla="*/ 111 w 125"/>
                  <a:gd name="T33" fmla="*/ 26 h 236"/>
                  <a:gd name="T34" fmla="*/ 111 w 125"/>
                  <a:gd name="T35" fmla="*/ 26 h 236"/>
                  <a:gd name="T36" fmla="*/ 111 w 125"/>
                  <a:gd name="T37" fmla="*/ 26 h 236"/>
                  <a:gd name="T38" fmla="*/ 111 w 125"/>
                  <a:gd name="T39" fmla="*/ 26 h 236"/>
                  <a:gd name="T40" fmla="*/ 111 w 125"/>
                  <a:gd name="T41" fmla="*/ 26 h 236"/>
                  <a:gd name="T42" fmla="*/ 111 w 125"/>
                  <a:gd name="T43" fmla="*/ 26 h 236"/>
                  <a:gd name="T44" fmla="*/ 111 w 125"/>
                  <a:gd name="T45" fmla="*/ 26 h 236"/>
                  <a:gd name="T46" fmla="*/ 111 w 125"/>
                  <a:gd name="T47" fmla="*/ 26 h 236"/>
                  <a:gd name="T48" fmla="*/ 111 w 125"/>
                  <a:gd name="T49" fmla="*/ 27 h 236"/>
                  <a:gd name="T50" fmla="*/ 111 w 125"/>
                  <a:gd name="T51" fmla="*/ 27 h 236"/>
                  <a:gd name="T52" fmla="*/ 111 w 125"/>
                  <a:gd name="T53" fmla="*/ 27 h 236"/>
                  <a:gd name="T54" fmla="*/ 111 w 125"/>
                  <a:gd name="T55" fmla="*/ 27 h 236"/>
                  <a:gd name="T56" fmla="*/ 111 w 125"/>
                  <a:gd name="T57" fmla="*/ 27 h 236"/>
                  <a:gd name="T58" fmla="*/ 111 w 125"/>
                  <a:gd name="T59" fmla="*/ 27 h 236"/>
                  <a:gd name="T60" fmla="*/ 111 w 125"/>
                  <a:gd name="T61" fmla="*/ 27 h 236"/>
                  <a:gd name="T62" fmla="*/ 111 w 125"/>
                  <a:gd name="T63" fmla="*/ 27 h 236"/>
                  <a:gd name="T64" fmla="*/ 111 w 125"/>
                  <a:gd name="T65" fmla="*/ 28 h 236"/>
                  <a:gd name="T66" fmla="*/ 111 w 125"/>
                  <a:gd name="T67" fmla="*/ 28 h 236"/>
                  <a:gd name="T68" fmla="*/ 111 w 125"/>
                  <a:gd name="T69" fmla="*/ 28 h 236"/>
                  <a:gd name="T70" fmla="*/ 111 w 125"/>
                  <a:gd name="T71" fmla="*/ 28 h 236"/>
                  <a:gd name="T72" fmla="*/ 111 w 125"/>
                  <a:gd name="T73" fmla="*/ 28 h 236"/>
                  <a:gd name="T74" fmla="*/ 111 w 125"/>
                  <a:gd name="T75" fmla="*/ 28 h 236"/>
                  <a:gd name="T76" fmla="*/ 111 w 125"/>
                  <a:gd name="T77" fmla="*/ 28 h 236"/>
                  <a:gd name="T78" fmla="*/ 111 w 125"/>
                  <a:gd name="T79" fmla="*/ 28 h 236"/>
                  <a:gd name="T80" fmla="*/ 111 w 125"/>
                  <a:gd name="T81" fmla="*/ 29 h 236"/>
                  <a:gd name="T82" fmla="*/ 111 w 125"/>
                  <a:gd name="T83" fmla="*/ 29 h 236"/>
                  <a:gd name="T84" fmla="*/ 111 w 125"/>
                  <a:gd name="T85" fmla="*/ 29 h 236"/>
                  <a:gd name="T86" fmla="*/ 111 w 125"/>
                  <a:gd name="T87" fmla="*/ 29 h 236"/>
                  <a:gd name="T88" fmla="*/ 111 w 125"/>
                  <a:gd name="T89" fmla="*/ 29 h 236"/>
                  <a:gd name="T90" fmla="*/ 111 w 125"/>
                  <a:gd name="T91" fmla="*/ 29 h 236"/>
                  <a:gd name="T92" fmla="*/ 111 w 125"/>
                  <a:gd name="T93" fmla="*/ 29 h 236"/>
                  <a:gd name="T94" fmla="*/ 111 w 125"/>
                  <a:gd name="T95" fmla="*/ 29 h 236"/>
                  <a:gd name="T96" fmla="*/ 111 w 125"/>
                  <a:gd name="T97" fmla="*/ 30 h 236"/>
                  <a:gd name="T98" fmla="*/ 111 w 125"/>
                  <a:gd name="T99" fmla="*/ 30 h 236"/>
                  <a:gd name="T100" fmla="*/ 111 w 125"/>
                  <a:gd name="T101" fmla="*/ 31 h 236"/>
                  <a:gd name="T102" fmla="*/ 111 w 125"/>
                  <a:gd name="T103" fmla="*/ 31 h 236"/>
                  <a:gd name="T104" fmla="*/ 111 w 125"/>
                  <a:gd name="T105" fmla="*/ 31 h 236"/>
                  <a:gd name="T106" fmla="*/ 111 w 125"/>
                  <a:gd name="T107" fmla="*/ 31 h 236"/>
                  <a:gd name="T108" fmla="*/ 111 w 125"/>
                  <a:gd name="T109" fmla="*/ 32 h 236"/>
                  <a:gd name="T110" fmla="*/ 111 w 125"/>
                  <a:gd name="T111" fmla="*/ 32 h 236"/>
                  <a:gd name="T112" fmla="*/ 0 w 125"/>
                  <a:gd name="T113" fmla="*/ 217 h 236"/>
                  <a:gd name="T114" fmla="*/ 4 w 125"/>
                  <a:gd name="T115" fmla="*/ 236 h 236"/>
                  <a:gd name="T116" fmla="*/ 125 w 125"/>
                  <a:gd name="T117" fmla="*/ 39 h 236"/>
                  <a:gd name="T118" fmla="*/ 122 w 125"/>
                  <a:gd name="T119"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 h="236">
                    <a:moveTo>
                      <a:pt x="122" y="0"/>
                    </a:moveTo>
                    <a:cubicBezTo>
                      <a:pt x="118" y="2"/>
                      <a:pt x="114" y="3"/>
                      <a:pt x="110" y="5"/>
                    </a:cubicBezTo>
                    <a:cubicBezTo>
                      <a:pt x="111" y="12"/>
                      <a:pt x="111" y="18"/>
                      <a:pt x="111" y="24"/>
                    </a:cubicBezTo>
                    <a:cubicBezTo>
                      <a:pt x="111" y="24"/>
                      <a:pt x="111" y="24"/>
                      <a:pt x="111" y="24"/>
                    </a:cubicBezTo>
                    <a:cubicBezTo>
                      <a:pt x="111" y="24"/>
                      <a:pt x="111" y="24"/>
                      <a:pt x="111" y="25"/>
                    </a:cubicBezTo>
                    <a:cubicBezTo>
                      <a:pt x="111" y="25"/>
                      <a:pt x="111" y="25"/>
                      <a:pt x="111" y="25"/>
                    </a:cubicBezTo>
                    <a:cubicBezTo>
                      <a:pt x="111" y="25"/>
                      <a:pt x="111" y="25"/>
                      <a:pt x="111" y="25"/>
                    </a:cubicBezTo>
                    <a:cubicBezTo>
                      <a:pt x="111" y="25"/>
                      <a:pt x="111" y="25"/>
                      <a:pt x="111" y="25"/>
                    </a:cubicBezTo>
                    <a:cubicBezTo>
                      <a:pt x="111" y="25"/>
                      <a:pt x="111" y="25"/>
                      <a:pt x="111" y="25"/>
                    </a:cubicBezTo>
                    <a:cubicBezTo>
                      <a:pt x="111" y="25"/>
                      <a:pt x="111" y="25"/>
                      <a:pt x="111" y="25"/>
                    </a:cubicBezTo>
                    <a:cubicBezTo>
                      <a:pt x="111" y="25"/>
                      <a:pt x="111" y="25"/>
                      <a:pt x="111" y="25"/>
                    </a:cubicBezTo>
                    <a:cubicBezTo>
                      <a:pt x="111" y="25"/>
                      <a:pt x="111" y="25"/>
                      <a:pt x="111" y="25"/>
                    </a:cubicBezTo>
                    <a:cubicBezTo>
                      <a:pt x="111" y="25"/>
                      <a:pt x="111" y="25"/>
                      <a:pt x="111" y="25"/>
                    </a:cubicBezTo>
                    <a:cubicBezTo>
                      <a:pt x="111" y="25"/>
                      <a:pt x="111" y="25"/>
                      <a:pt x="111" y="25"/>
                    </a:cubicBezTo>
                    <a:cubicBezTo>
                      <a:pt x="111" y="25"/>
                      <a:pt x="111" y="25"/>
                      <a:pt x="111" y="25"/>
                    </a:cubicBezTo>
                    <a:cubicBezTo>
                      <a:pt x="111" y="25"/>
                      <a:pt x="111" y="26"/>
                      <a:pt x="111" y="26"/>
                    </a:cubicBezTo>
                    <a:cubicBezTo>
                      <a:pt x="111" y="26"/>
                      <a:pt x="111" y="26"/>
                      <a:pt x="111" y="26"/>
                    </a:cubicBezTo>
                    <a:cubicBezTo>
                      <a:pt x="111" y="26"/>
                      <a:pt x="111" y="26"/>
                      <a:pt x="111" y="26"/>
                    </a:cubicBezTo>
                    <a:cubicBezTo>
                      <a:pt x="111" y="26"/>
                      <a:pt x="111" y="26"/>
                      <a:pt x="111" y="26"/>
                    </a:cubicBezTo>
                    <a:cubicBezTo>
                      <a:pt x="111" y="26"/>
                      <a:pt x="111" y="26"/>
                      <a:pt x="111" y="26"/>
                    </a:cubicBezTo>
                    <a:cubicBezTo>
                      <a:pt x="111" y="26"/>
                      <a:pt x="111" y="26"/>
                      <a:pt x="111" y="26"/>
                    </a:cubicBezTo>
                    <a:cubicBezTo>
                      <a:pt x="111" y="26"/>
                      <a:pt x="111" y="26"/>
                      <a:pt x="111" y="26"/>
                    </a:cubicBezTo>
                    <a:cubicBezTo>
                      <a:pt x="111" y="26"/>
                      <a:pt x="111" y="26"/>
                      <a:pt x="111" y="26"/>
                    </a:cubicBezTo>
                    <a:cubicBezTo>
                      <a:pt x="111" y="26"/>
                      <a:pt x="111" y="26"/>
                      <a:pt x="111" y="26"/>
                    </a:cubicBezTo>
                    <a:cubicBezTo>
                      <a:pt x="111" y="27"/>
                      <a:pt x="111" y="27"/>
                      <a:pt x="111" y="27"/>
                    </a:cubicBezTo>
                    <a:cubicBezTo>
                      <a:pt x="111" y="27"/>
                      <a:pt x="111" y="27"/>
                      <a:pt x="111" y="27"/>
                    </a:cubicBezTo>
                    <a:cubicBezTo>
                      <a:pt x="111" y="27"/>
                      <a:pt x="111" y="27"/>
                      <a:pt x="111" y="27"/>
                    </a:cubicBezTo>
                    <a:cubicBezTo>
                      <a:pt x="111" y="27"/>
                      <a:pt x="111" y="27"/>
                      <a:pt x="111" y="27"/>
                    </a:cubicBezTo>
                    <a:cubicBezTo>
                      <a:pt x="111" y="27"/>
                      <a:pt x="111" y="27"/>
                      <a:pt x="111" y="27"/>
                    </a:cubicBezTo>
                    <a:cubicBezTo>
                      <a:pt x="111" y="27"/>
                      <a:pt x="111" y="27"/>
                      <a:pt x="111" y="27"/>
                    </a:cubicBezTo>
                    <a:cubicBezTo>
                      <a:pt x="111" y="27"/>
                      <a:pt x="111" y="27"/>
                      <a:pt x="111" y="27"/>
                    </a:cubicBezTo>
                    <a:cubicBezTo>
                      <a:pt x="111" y="27"/>
                      <a:pt x="111" y="27"/>
                      <a:pt x="111" y="27"/>
                    </a:cubicBezTo>
                    <a:cubicBezTo>
                      <a:pt x="111" y="27"/>
                      <a:pt x="111" y="28"/>
                      <a:pt x="111" y="28"/>
                    </a:cubicBezTo>
                    <a:cubicBezTo>
                      <a:pt x="111" y="28"/>
                      <a:pt x="111" y="28"/>
                      <a:pt x="111" y="28"/>
                    </a:cubicBezTo>
                    <a:cubicBezTo>
                      <a:pt x="111" y="28"/>
                      <a:pt x="111" y="28"/>
                      <a:pt x="111" y="28"/>
                    </a:cubicBezTo>
                    <a:cubicBezTo>
                      <a:pt x="111" y="28"/>
                      <a:pt x="111" y="28"/>
                      <a:pt x="111" y="28"/>
                    </a:cubicBezTo>
                    <a:cubicBezTo>
                      <a:pt x="111" y="28"/>
                      <a:pt x="111" y="28"/>
                      <a:pt x="111" y="28"/>
                    </a:cubicBezTo>
                    <a:cubicBezTo>
                      <a:pt x="111" y="28"/>
                      <a:pt x="111" y="28"/>
                      <a:pt x="111" y="28"/>
                    </a:cubicBezTo>
                    <a:cubicBezTo>
                      <a:pt x="111" y="28"/>
                      <a:pt x="111" y="28"/>
                      <a:pt x="111" y="28"/>
                    </a:cubicBezTo>
                    <a:cubicBezTo>
                      <a:pt x="111" y="28"/>
                      <a:pt x="111" y="28"/>
                      <a:pt x="111" y="28"/>
                    </a:cubicBezTo>
                    <a:cubicBezTo>
                      <a:pt x="111" y="28"/>
                      <a:pt x="111" y="29"/>
                      <a:pt x="111" y="29"/>
                    </a:cubicBezTo>
                    <a:cubicBezTo>
                      <a:pt x="111" y="29"/>
                      <a:pt x="111" y="29"/>
                      <a:pt x="111" y="29"/>
                    </a:cubicBezTo>
                    <a:cubicBezTo>
                      <a:pt x="111" y="29"/>
                      <a:pt x="111" y="29"/>
                      <a:pt x="111" y="29"/>
                    </a:cubicBezTo>
                    <a:cubicBezTo>
                      <a:pt x="111" y="29"/>
                      <a:pt x="111" y="29"/>
                      <a:pt x="111" y="29"/>
                    </a:cubicBezTo>
                    <a:cubicBezTo>
                      <a:pt x="111" y="29"/>
                      <a:pt x="111" y="29"/>
                      <a:pt x="111" y="29"/>
                    </a:cubicBezTo>
                    <a:cubicBezTo>
                      <a:pt x="111" y="29"/>
                      <a:pt x="111" y="29"/>
                      <a:pt x="111" y="29"/>
                    </a:cubicBezTo>
                    <a:cubicBezTo>
                      <a:pt x="111" y="29"/>
                      <a:pt x="111" y="29"/>
                      <a:pt x="111" y="29"/>
                    </a:cubicBezTo>
                    <a:cubicBezTo>
                      <a:pt x="111" y="29"/>
                      <a:pt x="111" y="29"/>
                      <a:pt x="111" y="29"/>
                    </a:cubicBezTo>
                    <a:cubicBezTo>
                      <a:pt x="111" y="29"/>
                      <a:pt x="111" y="30"/>
                      <a:pt x="111" y="30"/>
                    </a:cubicBezTo>
                    <a:cubicBezTo>
                      <a:pt x="111" y="30"/>
                      <a:pt x="111" y="30"/>
                      <a:pt x="111" y="30"/>
                    </a:cubicBezTo>
                    <a:cubicBezTo>
                      <a:pt x="111" y="30"/>
                      <a:pt x="111" y="30"/>
                      <a:pt x="111" y="31"/>
                    </a:cubicBezTo>
                    <a:cubicBezTo>
                      <a:pt x="111" y="31"/>
                      <a:pt x="111" y="31"/>
                      <a:pt x="111" y="31"/>
                    </a:cubicBezTo>
                    <a:cubicBezTo>
                      <a:pt x="111" y="31"/>
                      <a:pt x="111" y="31"/>
                      <a:pt x="111" y="31"/>
                    </a:cubicBezTo>
                    <a:cubicBezTo>
                      <a:pt x="111" y="31"/>
                      <a:pt x="111" y="31"/>
                      <a:pt x="111" y="31"/>
                    </a:cubicBezTo>
                    <a:cubicBezTo>
                      <a:pt x="111" y="31"/>
                      <a:pt x="111" y="32"/>
                      <a:pt x="111" y="32"/>
                    </a:cubicBezTo>
                    <a:cubicBezTo>
                      <a:pt x="111" y="32"/>
                      <a:pt x="111" y="32"/>
                      <a:pt x="111" y="32"/>
                    </a:cubicBezTo>
                    <a:cubicBezTo>
                      <a:pt x="108" y="111"/>
                      <a:pt x="64" y="180"/>
                      <a:pt x="0" y="217"/>
                    </a:cubicBezTo>
                    <a:cubicBezTo>
                      <a:pt x="1" y="223"/>
                      <a:pt x="2" y="230"/>
                      <a:pt x="4" y="236"/>
                    </a:cubicBezTo>
                    <a:cubicBezTo>
                      <a:pt x="76" y="200"/>
                      <a:pt x="125" y="125"/>
                      <a:pt x="125" y="39"/>
                    </a:cubicBezTo>
                    <a:cubicBezTo>
                      <a:pt x="125" y="25"/>
                      <a:pt x="124" y="13"/>
                      <a:pt x="122"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22"/>
              <p:cNvSpPr>
                <a:spLocks noEditPoints="1"/>
              </p:cNvSpPr>
              <p:nvPr/>
            </p:nvSpPr>
            <p:spPr bwMode="auto">
              <a:xfrm>
                <a:off x="7067550" y="1912978"/>
                <a:ext cx="619125" cy="1184275"/>
              </a:xfrm>
              <a:custGeom>
                <a:avLst/>
                <a:gdLst>
                  <a:gd name="T0" fmla="*/ 0 w 111"/>
                  <a:gd name="T1" fmla="*/ 212 h 212"/>
                  <a:gd name="T2" fmla="*/ 111 w 111"/>
                  <a:gd name="T3" fmla="*/ 27 h 212"/>
                  <a:gd name="T4" fmla="*/ 111 w 111"/>
                  <a:gd name="T5" fmla="*/ 27 h 212"/>
                  <a:gd name="T6" fmla="*/ 111 w 111"/>
                  <a:gd name="T7" fmla="*/ 26 h 212"/>
                  <a:gd name="T8" fmla="*/ 111 w 111"/>
                  <a:gd name="T9" fmla="*/ 26 h 212"/>
                  <a:gd name="T10" fmla="*/ 111 w 111"/>
                  <a:gd name="T11" fmla="*/ 26 h 212"/>
                  <a:gd name="T12" fmla="*/ 111 w 111"/>
                  <a:gd name="T13" fmla="*/ 24 h 212"/>
                  <a:gd name="T14" fmla="*/ 111 w 111"/>
                  <a:gd name="T15" fmla="*/ 24 h 212"/>
                  <a:gd name="T16" fmla="*/ 111 w 111"/>
                  <a:gd name="T17" fmla="*/ 24 h 212"/>
                  <a:gd name="T18" fmla="*/ 111 w 111"/>
                  <a:gd name="T19" fmla="*/ 24 h 212"/>
                  <a:gd name="T20" fmla="*/ 111 w 111"/>
                  <a:gd name="T21" fmla="*/ 24 h 212"/>
                  <a:gd name="T22" fmla="*/ 111 w 111"/>
                  <a:gd name="T23" fmla="*/ 24 h 212"/>
                  <a:gd name="T24" fmla="*/ 111 w 111"/>
                  <a:gd name="T25" fmla="*/ 23 h 212"/>
                  <a:gd name="T26" fmla="*/ 111 w 111"/>
                  <a:gd name="T27" fmla="*/ 23 h 212"/>
                  <a:gd name="T28" fmla="*/ 111 w 111"/>
                  <a:gd name="T29" fmla="*/ 23 h 212"/>
                  <a:gd name="T30" fmla="*/ 111 w 111"/>
                  <a:gd name="T31" fmla="*/ 23 h 212"/>
                  <a:gd name="T32" fmla="*/ 111 w 111"/>
                  <a:gd name="T33" fmla="*/ 23 h 212"/>
                  <a:gd name="T34" fmla="*/ 111 w 111"/>
                  <a:gd name="T35" fmla="*/ 23 h 212"/>
                  <a:gd name="T36" fmla="*/ 111 w 111"/>
                  <a:gd name="T37" fmla="*/ 22 h 212"/>
                  <a:gd name="T38" fmla="*/ 111 w 111"/>
                  <a:gd name="T39" fmla="*/ 22 h 212"/>
                  <a:gd name="T40" fmla="*/ 111 w 111"/>
                  <a:gd name="T41" fmla="*/ 22 h 212"/>
                  <a:gd name="T42" fmla="*/ 111 w 111"/>
                  <a:gd name="T43" fmla="*/ 22 h 212"/>
                  <a:gd name="T44" fmla="*/ 111 w 111"/>
                  <a:gd name="T45" fmla="*/ 22 h 212"/>
                  <a:gd name="T46" fmla="*/ 111 w 111"/>
                  <a:gd name="T47" fmla="*/ 22 h 212"/>
                  <a:gd name="T48" fmla="*/ 111 w 111"/>
                  <a:gd name="T49" fmla="*/ 21 h 212"/>
                  <a:gd name="T50" fmla="*/ 111 w 111"/>
                  <a:gd name="T51" fmla="*/ 21 h 212"/>
                  <a:gd name="T52" fmla="*/ 111 w 111"/>
                  <a:gd name="T53" fmla="*/ 21 h 212"/>
                  <a:gd name="T54" fmla="*/ 111 w 111"/>
                  <a:gd name="T55" fmla="*/ 21 h 212"/>
                  <a:gd name="T56" fmla="*/ 111 w 111"/>
                  <a:gd name="T57" fmla="*/ 21 h 212"/>
                  <a:gd name="T58" fmla="*/ 111 w 111"/>
                  <a:gd name="T59" fmla="*/ 21 h 212"/>
                  <a:gd name="T60" fmla="*/ 111 w 111"/>
                  <a:gd name="T61" fmla="*/ 21 h 212"/>
                  <a:gd name="T62" fmla="*/ 111 w 111"/>
                  <a:gd name="T63" fmla="*/ 21 h 212"/>
                  <a:gd name="T64" fmla="*/ 111 w 111"/>
                  <a:gd name="T65" fmla="*/ 20 h 212"/>
                  <a:gd name="T66" fmla="*/ 111 w 111"/>
                  <a:gd name="T67" fmla="*/ 20 h 212"/>
                  <a:gd name="T68" fmla="*/ 111 w 111"/>
                  <a:gd name="T69" fmla="*/ 20 h 212"/>
                  <a:gd name="T70" fmla="*/ 111 w 111"/>
                  <a:gd name="T71" fmla="*/ 20 h 212"/>
                  <a:gd name="T72" fmla="*/ 111 w 111"/>
                  <a:gd name="T73" fmla="*/ 20 h 212"/>
                  <a:gd name="T74" fmla="*/ 111 w 111"/>
                  <a:gd name="T75" fmla="*/ 20 h 212"/>
                  <a:gd name="T76" fmla="*/ 111 w 111"/>
                  <a:gd name="T77" fmla="*/ 19 h 212"/>
                  <a:gd name="T78" fmla="*/ 111 w 111"/>
                  <a:gd name="T79" fmla="*/ 19 h 212"/>
                  <a:gd name="T80" fmla="*/ 110 w 111"/>
                  <a:gd name="T81" fmla="*/ 0 h 212"/>
                  <a:gd name="T82" fmla="*/ 110 w 111"/>
                  <a:gd name="T83"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212">
                    <a:moveTo>
                      <a:pt x="111" y="27"/>
                    </a:moveTo>
                    <a:cubicBezTo>
                      <a:pt x="108" y="106"/>
                      <a:pt x="64" y="175"/>
                      <a:pt x="0" y="212"/>
                    </a:cubicBezTo>
                    <a:cubicBezTo>
                      <a:pt x="0" y="212"/>
                      <a:pt x="0" y="212"/>
                      <a:pt x="0" y="212"/>
                    </a:cubicBezTo>
                    <a:cubicBezTo>
                      <a:pt x="64" y="175"/>
                      <a:pt x="108" y="106"/>
                      <a:pt x="111" y="27"/>
                    </a:cubicBezTo>
                    <a:moveTo>
                      <a:pt x="111" y="26"/>
                    </a:moveTo>
                    <a:cubicBezTo>
                      <a:pt x="111" y="26"/>
                      <a:pt x="111" y="27"/>
                      <a:pt x="111" y="27"/>
                    </a:cubicBezTo>
                    <a:cubicBezTo>
                      <a:pt x="111" y="27"/>
                      <a:pt x="111" y="26"/>
                      <a:pt x="111" y="26"/>
                    </a:cubicBezTo>
                    <a:moveTo>
                      <a:pt x="111" y="26"/>
                    </a:moveTo>
                    <a:cubicBezTo>
                      <a:pt x="111" y="26"/>
                      <a:pt x="111" y="26"/>
                      <a:pt x="111" y="26"/>
                    </a:cubicBezTo>
                    <a:cubicBezTo>
                      <a:pt x="111" y="26"/>
                      <a:pt x="111" y="26"/>
                      <a:pt x="111" y="26"/>
                    </a:cubicBezTo>
                    <a:moveTo>
                      <a:pt x="111" y="25"/>
                    </a:moveTo>
                    <a:cubicBezTo>
                      <a:pt x="111" y="25"/>
                      <a:pt x="111" y="25"/>
                      <a:pt x="111" y="26"/>
                    </a:cubicBezTo>
                    <a:cubicBezTo>
                      <a:pt x="111" y="25"/>
                      <a:pt x="111" y="25"/>
                      <a:pt x="111" y="25"/>
                    </a:cubicBezTo>
                    <a:moveTo>
                      <a:pt x="111" y="24"/>
                    </a:moveTo>
                    <a:cubicBezTo>
                      <a:pt x="111" y="24"/>
                      <a:pt x="111" y="25"/>
                      <a:pt x="111" y="25"/>
                    </a:cubicBezTo>
                    <a:cubicBezTo>
                      <a:pt x="111" y="25"/>
                      <a:pt x="111" y="24"/>
                      <a:pt x="111" y="24"/>
                    </a:cubicBezTo>
                    <a:moveTo>
                      <a:pt x="111" y="24"/>
                    </a:moveTo>
                    <a:cubicBezTo>
                      <a:pt x="111" y="24"/>
                      <a:pt x="111" y="24"/>
                      <a:pt x="111" y="24"/>
                    </a:cubicBezTo>
                    <a:cubicBezTo>
                      <a:pt x="111" y="24"/>
                      <a:pt x="111" y="24"/>
                      <a:pt x="111" y="24"/>
                    </a:cubicBezTo>
                    <a:moveTo>
                      <a:pt x="111" y="24"/>
                    </a:moveTo>
                    <a:cubicBezTo>
                      <a:pt x="111" y="24"/>
                      <a:pt x="111" y="24"/>
                      <a:pt x="111" y="24"/>
                    </a:cubicBezTo>
                    <a:cubicBezTo>
                      <a:pt x="111" y="24"/>
                      <a:pt x="111" y="24"/>
                      <a:pt x="111" y="24"/>
                    </a:cubicBezTo>
                    <a:moveTo>
                      <a:pt x="111" y="24"/>
                    </a:moveTo>
                    <a:cubicBezTo>
                      <a:pt x="111" y="24"/>
                      <a:pt x="111" y="24"/>
                      <a:pt x="111" y="24"/>
                    </a:cubicBezTo>
                    <a:cubicBezTo>
                      <a:pt x="111" y="24"/>
                      <a:pt x="111" y="24"/>
                      <a:pt x="111" y="24"/>
                    </a:cubicBezTo>
                    <a:moveTo>
                      <a:pt x="111" y="23"/>
                    </a:moveTo>
                    <a:cubicBezTo>
                      <a:pt x="111" y="23"/>
                      <a:pt x="111" y="24"/>
                      <a:pt x="111" y="24"/>
                    </a:cubicBezTo>
                    <a:cubicBezTo>
                      <a:pt x="111" y="24"/>
                      <a:pt x="111" y="23"/>
                      <a:pt x="111" y="23"/>
                    </a:cubicBezTo>
                    <a:moveTo>
                      <a:pt x="111" y="23"/>
                    </a:moveTo>
                    <a:cubicBezTo>
                      <a:pt x="111" y="23"/>
                      <a:pt x="111" y="23"/>
                      <a:pt x="111" y="23"/>
                    </a:cubicBezTo>
                    <a:cubicBezTo>
                      <a:pt x="111" y="23"/>
                      <a:pt x="111" y="23"/>
                      <a:pt x="111" y="23"/>
                    </a:cubicBezTo>
                    <a:moveTo>
                      <a:pt x="111" y="23"/>
                    </a:moveTo>
                    <a:cubicBezTo>
                      <a:pt x="111" y="23"/>
                      <a:pt x="111" y="23"/>
                      <a:pt x="111" y="23"/>
                    </a:cubicBezTo>
                    <a:cubicBezTo>
                      <a:pt x="111" y="23"/>
                      <a:pt x="111" y="23"/>
                      <a:pt x="111" y="23"/>
                    </a:cubicBezTo>
                    <a:moveTo>
                      <a:pt x="111" y="23"/>
                    </a:moveTo>
                    <a:cubicBezTo>
                      <a:pt x="111" y="23"/>
                      <a:pt x="111" y="23"/>
                      <a:pt x="111" y="23"/>
                    </a:cubicBezTo>
                    <a:cubicBezTo>
                      <a:pt x="111" y="23"/>
                      <a:pt x="111" y="23"/>
                      <a:pt x="111" y="23"/>
                    </a:cubicBezTo>
                    <a:moveTo>
                      <a:pt x="111" y="22"/>
                    </a:moveTo>
                    <a:cubicBezTo>
                      <a:pt x="111" y="22"/>
                      <a:pt x="111" y="23"/>
                      <a:pt x="111" y="23"/>
                    </a:cubicBezTo>
                    <a:cubicBezTo>
                      <a:pt x="111" y="23"/>
                      <a:pt x="111" y="22"/>
                      <a:pt x="111" y="22"/>
                    </a:cubicBezTo>
                    <a:moveTo>
                      <a:pt x="111" y="22"/>
                    </a:moveTo>
                    <a:cubicBezTo>
                      <a:pt x="111" y="22"/>
                      <a:pt x="111" y="22"/>
                      <a:pt x="111" y="22"/>
                    </a:cubicBezTo>
                    <a:cubicBezTo>
                      <a:pt x="111" y="22"/>
                      <a:pt x="111" y="22"/>
                      <a:pt x="111" y="22"/>
                    </a:cubicBezTo>
                    <a:moveTo>
                      <a:pt x="111" y="22"/>
                    </a:moveTo>
                    <a:cubicBezTo>
                      <a:pt x="111" y="22"/>
                      <a:pt x="111" y="22"/>
                      <a:pt x="111" y="22"/>
                    </a:cubicBezTo>
                    <a:cubicBezTo>
                      <a:pt x="111" y="22"/>
                      <a:pt x="111" y="22"/>
                      <a:pt x="111" y="22"/>
                    </a:cubicBezTo>
                    <a:moveTo>
                      <a:pt x="111" y="22"/>
                    </a:moveTo>
                    <a:cubicBezTo>
                      <a:pt x="111" y="22"/>
                      <a:pt x="111" y="22"/>
                      <a:pt x="111" y="22"/>
                    </a:cubicBezTo>
                    <a:cubicBezTo>
                      <a:pt x="111" y="22"/>
                      <a:pt x="111" y="22"/>
                      <a:pt x="111" y="22"/>
                    </a:cubicBezTo>
                    <a:moveTo>
                      <a:pt x="111" y="21"/>
                    </a:moveTo>
                    <a:cubicBezTo>
                      <a:pt x="111" y="22"/>
                      <a:pt x="111" y="22"/>
                      <a:pt x="111" y="22"/>
                    </a:cubicBezTo>
                    <a:cubicBezTo>
                      <a:pt x="111" y="22"/>
                      <a:pt x="111" y="22"/>
                      <a:pt x="111" y="21"/>
                    </a:cubicBezTo>
                    <a:moveTo>
                      <a:pt x="111" y="21"/>
                    </a:moveTo>
                    <a:cubicBezTo>
                      <a:pt x="111" y="21"/>
                      <a:pt x="111" y="21"/>
                      <a:pt x="111" y="21"/>
                    </a:cubicBezTo>
                    <a:cubicBezTo>
                      <a:pt x="111" y="21"/>
                      <a:pt x="111" y="21"/>
                      <a:pt x="111" y="21"/>
                    </a:cubicBezTo>
                    <a:moveTo>
                      <a:pt x="111" y="21"/>
                    </a:moveTo>
                    <a:cubicBezTo>
                      <a:pt x="111" y="21"/>
                      <a:pt x="111" y="21"/>
                      <a:pt x="111" y="21"/>
                    </a:cubicBezTo>
                    <a:cubicBezTo>
                      <a:pt x="111" y="21"/>
                      <a:pt x="111" y="21"/>
                      <a:pt x="111" y="21"/>
                    </a:cubicBezTo>
                    <a:moveTo>
                      <a:pt x="111" y="21"/>
                    </a:moveTo>
                    <a:cubicBezTo>
                      <a:pt x="111" y="21"/>
                      <a:pt x="111" y="21"/>
                      <a:pt x="111" y="21"/>
                    </a:cubicBezTo>
                    <a:cubicBezTo>
                      <a:pt x="111" y="21"/>
                      <a:pt x="111" y="21"/>
                      <a:pt x="111" y="21"/>
                    </a:cubicBezTo>
                    <a:moveTo>
                      <a:pt x="111" y="21"/>
                    </a:moveTo>
                    <a:cubicBezTo>
                      <a:pt x="111" y="21"/>
                      <a:pt x="111" y="21"/>
                      <a:pt x="111" y="21"/>
                    </a:cubicBezTo>
                    <a:cubicBezTo>
                      <a:pt x="111" y="21"/>
                      <a:pt x="111" y="21"/>
                      <a:pt x="111" y="21"/>
                    </a:cubicBezTo>
                    <a:moveTo>
                      <a:pt x="111" y="20"/>
                    </a:moveTo>
                    <a:cubicBezTo>
                      <a:pt x="111" y="20"/>
                      <a:pt x="111" y="20"/>
                      <a:pt x="111" y="20"/>
                    </a:cubicBezTo>
                    <a:cubicBezTo>
                      <a:pt x="111" y="20"/>
                      <a:pt x="111" y="20"/>
                      <a:pt x="111" y="20"/>
                    </a:cubicBezTo>
                    <a:moveTo>
                      <a:pt x="111" y="20"/>
                    </a:moveTo>
                    <a:cubicBezTo>
                      <a:pt x="111" y="20"/>
                      <a:pt x="111" y="20"/>
                      <a:pt x="111" y="20"/>
                    </a:cubicBezTo>
                    <a:cubicBezTo>
                      <a:pt x="111" y="20"/>
                      <a:pt x="111" y="20"/>
                      <a:pt x="111" y="20"/>
                    </a:cubicBezTo>
                    <a:moveTo>
                      <a:pt x="111" y="20"/>
                    </a:moveTo>
                    <a:cubicBezTo>
                      <a:pt x="111" y="20"/>
                      <a:pt x="111" y="20"/>
                      <a:pt x="111" y="20"/>
                    </a:cubicBezTo>
                    <a:cubicBezTo>
                      <a:pt x="111" y="20"/>
                      <a:pt x="111" y="20"/>
                      <a:pt x="111" y="20"/>
                    </a:cubicBezTo>
                    <a:moveTo>
                      <a:pt x="111" y="20"/>
                    </a:moveTo>
                    <a:cubicBezTo>
                      <a:pt x="111" y="20"/>
                      <a:pt x="111" y="20"/>
                      <a:pt x="111" y="20"/>
                    </a:cubicBezTo>
                    <a:cubicBezTo>
                      <a:pt x="111" y="20"/>
                      <a:pt x="111" y="20"/>
                      <a:pt x="111" y="20"/>
                    </a:cubicBezTo>
                    <a:cubicBezTo>
                      <a:pt x="111" y="20"/>
                      <a:pt x="111" y="20"/>
                      <a:pt x="111" y="20"/>
                    </a:cubicBezTo>
                    <a:moveTo>
                      <a:pt x="111" y="19"/>
                    </a:moveTo>
                    <a:cubicBezTo>
                      <a:pt x="111" y="19"/>
                      <a:pt x="111" y="19"/>
                      <a:pt x="111" y="20"/>
                    </a:cubicBezTo>
                    <a:cubicBezTo>
                      <a:pt x="111" y="19"/>
                      <a:pt x="111" y="19"/>
                      <a:pt x="111" y="19"/>
                    </a:cubicBezTo>
                    <a:moveTo>
                      <a:pt x="110" y="0"/>
                    </a:moveTo>
                    <a:cubicBezTo>
                      <a:pt x="110" y="0"/>
                      <a:pt x="110" y="0"/>
                      <a:pt x="110" y="0"/>
                    </a:cubicBezTo>
                    <a:cubicBezTo>
                      <a:pt x="111" y="7"/>
                      <a:pt x="111" y="13"/>
                      <a:pt x="111" y="19"/>
                    </a:cubicBezTo>
                    <a:cubicBezTo>
                      <a:pt x="111" y="13"/>
                      <a:pt x="111" y="7"/>
                      <a:pt x="11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Oval 23"/>
              <p:cNvSpPr>
                <a:spLocks noChangeArrowheads="1"/>
              </p:cNvSpPr>
              <p:nvPr/>
            </p:nvSpPr>
            <p:spPr bwMode="auto">
              <a:xfrm>
                <a:off x="7162800" y="696953"/>
                <a:ext cx="228600" cy="228600"/>
              </a:xfrm>
              <a:prstGeom prst="ellipse">
                <a:avLst/>
              </a:prstGeom>
              <a:solidFill>
                <a:srgbClr val="EAA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24"/>
              <p:cNvSpPr>
                <a:spLocks noEditPoints="1"/>
              </p:cNvSpPr>
              <p:nvPr/>
            </p:nvSpPr>
            <p:spPr bwMode="auto">
              <a:xfrm>
                <a:off x="6446838" y="300078"/>
                <a:ext cx="1592263" cy="1104900"/>
              </a:xfrm>
              <a:custGeom>
                <a:avLst/>
                <a:gdLst>
                  <a:gd name="T0" fmla="*/ 168 w 285"/>
                  <a:gd name="T1" fmla="*/ 98 h 198"/>
                  <a:gd name="T2" fmla="*/ 160 w 285"/>
                  <a:gd name="T3" fmla="*/ 109 h 198"/>
                  <a:gd name="T4" fmla="*/ 231 w 285"/>
                  <a:gd name="T5" fmla="*/ 198 h 198"/>
                  <a:gd name="T6" fmla="*/ 243 w 285"/>
                  <a:gd name="T7" fmla="*/ 192 h 198"/>
                  <a:gd name="T8" fmla="*/ 168 w 285"/>
                  <a:gd name="T9" fmla="*/ 98 h 198"/>
                  <a:gd name="T10" fmla="*/ 0 w 285"/>
                  <a:gd name="T11" fmla="*/ 39 h 198"/>
                  <a:gd name="T12" fmla="*/ 0 w 285"/>
                  <a:gd name="T13" fmla="*/ 52 h 198"/>
                  <a:gd name="T14" fmla="*/ 129 w 285"/>
                  <a:gd name="T15" fmla="*/ 87 h 198"/>
                  <a:gd name="T16" fmla="*/ 136 w 285"/>
                  <a:gd name="T17" fmla="*/ 76 h 198"/>
                  <a:gd name="T18" fmla="*/ 0 w 285"/>
                  <a:gd name="T19" fmla="*/ 39 h 198"/>
                  <a:gd name="T20" fmla="*/ 285 w 285"/>
                  <a:gd name="T21" fmla="*/ 0 h 198"/>
                  <a:gd name="T22" fmla="*/ 200 w 285"/>
                  <a:gd name="T23" fmla="*/ 0 h 198"/>
                  <a:gd name="T24" fmla="*/ 198 w 285"/>
                  <a:gd name="T25" fmla="*/ 3 h 198"/>
                  <a:gd name="T26" fmla="*/ 153 w 285"/>
                  <a:gd name="T27" fmla="*/ 72 h 198"/>
                  <a:gd name="T28" fmla="*/ 165 w 285"/>
                  <a:gd name="T29" fmla="*/ 79 h 198"/>
                  <a:gd name="T30" fmla="*/ 207 w 285"/>
                  <a:gd name="T31" fmla="*/ 13 h 198"/>
                  <a:gd name="T32" fmla="*/ 285 w 285"/>
                  <a:gd name="T33" fmla="*/ 13 h 198"/>
                  <a:gd name="T34" fmla="*/ 285 w 285"/>
                  <a:gd name="T35"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198">
                    <a:moveTo>
                      <a:pt x="168" y="98"/>
                    </a:moveTo>
                    <a:cubicBezTo>
                      <a:pt x="167" y="102"/>
                      <a:pt x="164" y="106"/>
                      <a:pt x="160" y="109"/>
                    </a:cubicBezTo>
                    <a:cubicBezTo>
                      <a:pt x="190" y="133"/>
                      <a:pt x="214" y="163"/>
                      <a:pt x="231" y="198"/>
                    </a:cubicBezTo>
                    <a:cubicBezTo>
                      <a:pt x="243" y="192"/>
                      <a:pt x="243" y="192"/>
                      <a:pt x="243" y="192"/>
                    </a:cubicBezTo>
                    <a:cubicBezTo>
                      <a:pt x="226" y="155"/>
                      <a:pt x="200" y="123"/>
                      <a:pt x="168" y="98"/>
                    </a:cubicBezTo>
                    <a:moveTo>
                      <a:pt x="0" y="39"/>
                    </a:moveTo>
                    <a:cubicBezTo>
                      <a:pt x="0" y="52"/>
                      <a:pt x="0" y="52"/>
                      <a:pt x="0" y="52"/>
                    </a:cubicBezTo>
                    <a:cubicBezTo>
                      <a:pt x="46" y="52"/>
                      <a:pt x="90" y="64"/>
                      <a:pt x="129" y="87"/>
                    </a:cubicBezTo>
                    <a:cubicBezTo>
                      <a:pt x="130" y="83"/>
                      <a:pt x="133" y="79"/>
                      <a:pt x="136" y="76"/>
                    </a:cubicBezTo>
                    <a:cubicBezTo>
                      <a:pt x="95" y="52"/>
                      <a:pt x="48" y="39"/>
                      <a:pt x="0" y="39"/>
                    </a:cubicBezTo>
                    <a:moveTo>
                      <a:pt x="285" y="0"/>
                    </a:moveTo>
                    <a:cubicBezTo>
                      <a:pt x="200" y="0"/>
                      <a:pt x="200" y="0"/>
                      <a:pt x="200" y="0"/>
                    </a:cubicBezTo>
                    <a:cubicBezTo>
                      <a:pt x="198" y="3"/>
                      <a:pt x="198" y="3"/>
                      <a:pt x="198" y="3"/>
                    </a:cubicBezTo>
                    <a:cubicBezTo>
                      <a:pt x="153" y="72"/>
                      <a:pt x="153" y="72"/>
                      <a:pt x="153" y="72"/>
                    </a:cubicBezTo>
                    <a:cubicBezTo>
                      <a:pt x="158" y="73"/>
                      <a:pt x="162" y="76"/>
                      <a:pt x="165" y="79"/>
                    </a:cubicBezTo>
                    <a:cubicBezTo>
                      <a:pt x="207" y="13"/>
                      <a:pt x="207" y="13"/>
                      <a:pt x="207" y="13"/>
                    </a:cubicBezTo>
                    <a:cubicBezTo>
                      <a:pt x="285" y="13"/>
                      <a:pt x="285" y="13"/>
                      <a:pt x="285" y="13"/>
                    </a:cubicBezTo>
                    <a:cubicBezTo>
                      <a:pt x="285" y="0"/>
                      <a:pt x="285" y="0"/>
                      <a:pt x="285"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25"/>
              <p:cNvSpPr>
                <a:spLocks/>
              </p:cNvSpPr>
              <p:nvPr/>
            </p:nvSpPr>
            <p:spPr bwMode="auto">
              <a:xfrm>
                <a:off x="7167563" y="703303"/>
                <a:ext cx="217488" cy="206375"/>
              </a:xfrm>
              <a:custGeom>
                <a:avLst/>
                <a:gdLst>
                  <a:gd name="T0" fmla="*/ 24 w 39"/>
                  <a:gd name="T1" fmla="*/ 0 h 37"/>
                  <a:gd name="T2" fmla="*/ 18 w 39"/>
                  <a:gd name="T3" fmla="*/ 10 h 37"/>
                  <a:gd name="T4" fmla="*/ 17 w 39"/>
                  <a:gd name="T5" fmla="*/ 10 h 37"/>
                  <a:gd name="T6" fmla="*/ 7 w 39"/>
                  <a:gd name="T7" fmla="*/ 4 h 37"/>
                  <a:gd name="T8" fmla="*/ 0 w 39"/>
                  <a:gd name="T9" fmla="*/ 15 h 37"/>
                  <a:gd name="T10" fmla="*/ 9 w 39"/>
                  <a:gd name="T11" fmla="*/ 21 h 37"/>
                  <a:gd name="T12" fmla="*/ 31 w 39"/>
                  <a:gd name="T13" fmla="*/ 37 h 37"/>
                  <a:gd name="T14" fmla="*/ 39 w 39"/>
                  <a:gd name="T15" fmla="*/ 26 h 37"/>
                  <a:gd name="T16" fmla="*/ 29 w 39"/>
                  <a:gd name="T17" fmla="*/ 18 h 37"/>
                  <a:gd name="T18" fmla="*/ 36 w 39"/>
                  <a:gd name="T19" fmla="*/ 7 h 37"/>
                  <a:gd name="T20" fmla="*/ 24 w 39"/>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37">
                    <a:moveTo>
                      <a:pt x="24" y="0"/>
                    </a:moveTo>
                    <a:cubicBezTo>
                      <a:pt x="18" y="10"/>
                      <a:pt x="18" y="10"/>
                      <a:pt x="18" y="10"/>
                    </a:cubicBezTo>
                    <a:cubicBezTo>
                      <a:pt x="17" y="10"/>
                      <a:pt x="17" y="10"/>
                      <a:pt x="17" y="10"/>
                    </a:cubicBezTo>
                    <a:cubicBezTo>
                      <a:pt x="13" y="8"/>
                      <a:pt x="10" y="6"/>
                      <a:pt x="7" y="4"/>
                    </a:cubicBezTo>
                    <a:cubicBezTo>
                      <a:pt x="4" y="7"/>
                      <a:pt x="1" y="11"/>
                      <a:pt x="0" y="15"/>
                    </a:cubicBezTo>
                    <a:cubicBezTo>
                      <a:pt x="3" y="17"/>
                      <a:pt x="6" y="19"/>
                      <a:pt x="9" y="21"/>
                    </a:cubicBezTo>
                    <a:cubicBezTo>
                      <a:pt x="17" y="26"/>
                      <a:pt x="24" y="31"/>
                      <a:pt x="31" y="37"/>
                    </a:cubicBezTo>
                    <a:cubicBezTo>
                      <a:pt x="35" y="34"/>
                      <a:pt x="38" y="30"/>
                      <a:pt x="39" y="26"/>
                    </a:cubicBezTo>
                    <a:cubicBezTo>
                      <a:pt x="36" y="23"/>
                      <a:pt x="32" y="21"/>
                      <a:pt x="29" y="18"/>
                    </a:cubicBezTo>
                    <a:cubicBezTo>
                      <a:pt x="36" y="7"/>
                      <a:pt x="36" y="7"/>
                      <a:pt x="36" y="7"/>
                    </a:cubicBezTo>
                    <a:cubicBezTo>
                      <a:pt x="33" y="4"/>
                      <a:pt x="29" y="1"/>
                      <a:pt x="24" y="0"/>
                    </a:cubicBezTo>
                  </a:path>
                </a:pathLst>
              </a:custGeom>
              <a:solidFill>
                <a:srgbClr val="BA89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Oval 26"/>
              <p:cNvSpPr>
                <a:spLocks noChangeArrowheads="1"/>
              </p:cNvSpPr>
              <p:nvPr/>
            </p:nvSpPr>
            <p:spPr bwMode="auto">
              <a:xfrm>
                <a:off x="7229475" y="763628"/>
                <a:ext cx="100013" cy="100013"/>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Oval 27"/>
              <p:cNvSpPr>
                <a:spLocks noChangeArrowheads="1"/>
              </p:cNvSpPr>
              <p:nvPr/>
            </p:nvSpPr>
            <p:spPr bwMode="auto">
              <a:xfrm>
                <a:off x="7229475" y="763628"/>
                <a:ext cx="100013" cy="100013"/>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Oval 28"/>
              <p:cNvSpPr>
                <a:spLocks noChangeArrowheads="1"/>
              </p:cNvSpPr>
              <p:nvPr/>
            </p:nvSpPr>
            <p:spPr bwMode="auto">
              <a:xfrm>
                <a:off x="6397625" y="506453"/>
                <a:ext cx="100013" cy="95250"/>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Oval 29"/>
              <p:cNvSpPr>
                <a:spLocks noChangeArrowheads="1"/>
              </p:cNvSpPr>
              <p:nvPr/>
            </p:nvSpPr>
            <p:spPr bwMode="auto">
              <a:xfrm>
                <a:off x="7726363" y="1344653"/>
                <a:ext cx="95250" cy="95250"/>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Oval 30"/>
              <p:cNvSpPr>
                <a:spLocks noChangeArrowheads="1"/>
              </p:cNvSpPr>
              <p:nvPr/>
            </p:nvSpPr>
            <p:spPr bwMode="auto">
              <a:xfrm>
                <a:off x="7994650" y="288965"/>
                <a:ext cx="93663" cy="95250"/>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Oval 31"/>
              <p:cNvSpPr>
                <a:spLocks noChangeArrowheads="1"/>
              </p:cNvSpPr>
              <p:nvPr/>
            </p:nvSpPr>
            <p:spPr bwMode="auto">
              <a:xfrm>
                <a:off x="10372725" y="4837153"/>
                <a:ext cx="223838" cy="223838"/>
              </a:xfrm>
              <a:prstGeom prst="ellipse">
                <a:avLst/>
              </a:prstGeom>
              <a:solidFill>
                <a:srgbClr val="4F9D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32"/>
              <p:cNvSpPr>
                <a:spLocks noEditPoints="1"/>
              </p:cNvSpPr>
              <p:nvPr/>
            </p:nvSpPr>
            <p:spPr bwMode="auto">
              <a:xfrm>
                <a:off x="9898063" y="4313278"/>
                <a:ext cx="944563" cy="1271588"/>
              </a:xfrm>
              <a:custGeom>
                <a:avLst/>
                <a:gdLst>
                  <a:gd name="T0" fmla="*/ 121 w 169"/>
                  <a:gd name="T1" fmla="*/ 126 h 228"/>
                  <a:gd name="T2" fmla="*/ 110 w 169"/>
                  <a:gd name="T3" fmla="*/ 133 h 228"/>
                  <a:gd name="T4" fmla="*/ 135 w 169"/>
                  <a:gd name="T5" fmla="*/ 228 h 228"/>
                  <a:gd name="T6" fmla="*/ 148 w 169"/>
                  <a:gd name="T7" fmla="*/ 228 h 228"/>
                  <a:gd name="T8" fmla="*/ 121 w 169"/>
                  <a:gd name="T9" fmla="*/ 126 h 228"/>
                  <a:gd name="T10" fmla="*/ 4 w 169"/>
                  <a:gd name="T11" fmla="*/ 34 h 228"/>
                  <a:gd name="T12" fmla="*/ 0 w 169"/>
                  <a:gd name="T13" fmla="*/ 46 h 228"/>
                  <a:gd name="T14" fmla="*/ 88 w 169"/>
                  <a:gd name="T15" fmla="*/ 103 h 228"/>
                  <a:gd name="T16" fmla="*/ 98 w 169"/>
                  <a:gd name="T17" fmla="*/ 95 h 228"/>
                  <a:gd name="T18" fmla="*/ 4 w 169"/>
                  <a:gd name="T19" fmla="*/ 34 h 228"/>
                  <a:gd name="T20" fmla="*/ 169 w 169"/>
                  <a:gd name="T21" fmla="*/ 0 h 228"/>
                  <a:gd name="T22" fmla="*/ 156 w 169"/>
                  <a:gd name="T23" fmla="*/ 0 h 228"/>
                  <a:gd name="T24" fmla="*/ 156 w 169"/>
                  <a:gd name="T25" fmla="*/ 61 h 228"/>
                  <a:gd name="T26" fmla="*/ 115 w 169"/>
                  <a:gd name="T27" fmla="*/ 96 h 228"/>
                  <a:gd name="T28" fmla="*/ 124 w 169"/>
                  <a:gd name="T29" fmla="*/ 106 h 228"/>
                  <a:gd name="T30" fmla="*/ 167 w 169"/>
                  <a:gd name="T31" fmla="*/ 69 h 228"/>
                  <a:gd name="T32" fmla="*/ 169 w 169"/>
                  <a:gd name="T33" fmla="*/ 67 h 228"/>
                  <a:gd name="T34" fmla="*/ 169 w 169"/>
                  <a:gd name="T35"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9" h="228">
                    <a:moveTo>
                      <a:pt x="121" y="126"/>
                    </a:moveTo>
                    <a:cubicBezTo>
                      <a:pt x="118" y="130"/>
                      <a:pt x="114" y="132"/>
                      <a:pt x="110" y="133"/>
                    </a:cubicBezTo>
                    <a:cubicBezTo>
                      <a:pt x="126" y="162"/>
                      <a:pt x="135" y="194"/>
                      <a:pt x="135" y="228"/>
                    </a:cubicBezTo>
                    <a:cubicBezTo>
                      <a:pt x="148" y="228"/>
                      <a:pt x="148" y="228"/>
                      <a:pt x="148" y="228"/>
                    </a:cubicBezTo>
                    <a:cubicBezTo>
                      <a:pt x="148" y="192"/>
                      <a:pt x="139" y="157"/>
                      <a:pt x="121" y="126"/>
                    </a:cubicBezTo>
                    <a:moveTo>
                      <a:pt x="4" y="34"/>
                    </a:moveTo>
                    <a:cubicBezTo>
                      <a:pt x="0" y="46"/>
                      <a:pt x="0" y="46"/>
                      <a:pt x="0" y="46"/>
                    </a:cubicBezTo>
                    <a:cubicBezTo>
                      <a:pt x="34" y="56"/>
                      <a:pt x="65" y="76"/>
                      <a:pt x="88" y="103"/>
                    </a:cubicBezTo>
                    <a:cubicBezTo>
                      <a:pt x="90" y="99"/>
                      <a:pt x="94" y="96"/>
                      <a:pt x="98" y="95"/>
                    </a:cubicBezTo>
                    <a:cubicBezTo>
                      <a:pt x="73" y="66"/>
                      <a:pt x="40" y="44"/>
                      <a:pt x="4" y="34"/>
                    </a:cubicBezTo>
                    <a:moveTo>
                      <a:pt x="169" y="0"/>
                    </a:moveTo>
                    <a:cubicBezTo>
                      <a:pt x="156" y="0"/>
                      <a:pt x="156" y="0"/>
                      <a:pt x="156" y="0"/>
                    </a:cubicBezTo>
                    <a:cubicBezTo>
                      <a:pt x="156" y="61"/>
                      <a:pt x="156" y="61"/>
                      <a:pt x="156" y="61"/>
                    </a:cubicBezTo>
                    <a:cubicBezTo>
                      <a:pt x="115" y="96"/>
                      <a:pt x="115" y="96"/>
                      <a:pt x="115" y="96"/>
                    </a:cubicBezTo>
                    <a:cubicBezTo>
                      <a:pt x="119" y="98"/>
                      <a:pt x="122" y="102"/>
                      <a:pt x="124" y="106"/>
                    </a:cubicBezTo>
                    <a:cubicBezTo>
                      <a:pt x="167" y="69"/>
                      <a:pt x="167" y="69"/>
                      <a:pt x="167" y="69"/>
                    </a:cubicBezTo>
                    <a:cubicBezTo>
                      <a:pt x="169" y="67"/>
                      <a:pt x="169" y="67"/>
                      <a:pt x="169" y="67"/>
                    </a:cubicBezTo>
                    <a:cubicBezTo>
                      <a:pt x="169" y="0"/>
                      <a:pt x="169" y="0"/>
                      <a:pt x="169"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33"/>
              <p:cNvSpPr>
                <a:spLocks/>
              </p:cNvSpPr>
              <p:nvPr/>
            </p:nvSpPr>
            <p:spPr bwMode="auto">
              <a:xfrm>
                <a:off x="10390188" y="4843503"/>
                <a:ext cx="200025" cy="211138"/>
              </a:xfrm>
              <a:custGeom>
                <a:avLst/>
                <a:gdLst>
                  <a:gd name="T0" fmla="*/ 10 w 36"/>
                  <a:gd name="T1" fmla="*/ 0 h 38"/>
                  <a:gd name="T2" fmla="*/ 0 w 36"/>
                  <a:gd name="T3" fmla="*/ 8 h 38"/>
                  <a:gd name="T4" fmla="*/ 9 w 36"/>
                  <a:gd name="T5" fmla="*/ 19 h 38"/>
                  <a:gd name="T6" fmla="*/ 22 w 36"/>
                  <a:gd name="T7" fmla="*/ 38 h 38"/>
                  <a:gd name="T8" fmla="*/ 33 w 36"/>
                  <a:gd name="T9" fmla="*/ 31 h 38"/>
                  <a:gd name="T10" fmla="*/ 26 w 36"/>
                  <a:gd name="T11" fmla="*/ 20 h 38"/>
                  <a:gd name="T12" fmla="*/ 36 w 36"/>
                  <a:gd name="T13" fmla="*/ 11 h 38"/>
                  <a:gd name="T14" fmla="*/ 27 w 36"/>
                  <a:gd name="T15" fmla="*/ 1 h 38"/>
                  <a:gd name="T16" fmla="*/ 18 w 36"/>
                  <a:gd name="T17" fmla="*/ 9 h 38"/>
                  <a:gd name="T18" fmla="*/ 10 w 36"/>
                  <a:gd name="T1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8">
                    <a:moveTo>
                      <a:pt x="10" y="0"/>
                    </a:moveTo>
                    <a:cubicBezTo>
                      <a:pt x="6" y="1"/>
                      <a:pt x="2" y="4"/>
                      <a:pt x="0" y="8"/>
                    </a:cubicBezTo>
                    <a:cubicBezTo>
                      <a:pt x="3" y="11"/>
                      <a:pt x="6" y="15"/>
                      <a:pt x="9" y="19"/>
                    </a:cubicBezTo>
                    <a:cubicBezTo>
                      <a:pt x="14" y="25"/>
                      <a:pt x="18" y="32"/>
                      <a:pt x="22" y="38"/>
                    </a:cubicBezTo>
                    <a:cubicBezTo>
                      <a:pt x="26" y="37"/>
                      <a:pt x="30" y="35"/>
                      <a:pt x="33" y="31"/>
                    </a:cubicBezTo>
                    <a:cubicBezTo>
                      <a:pt x="31" y="27"/>
                      <a:pt x="29" y="24"/>
                      <a:pt x="26" y="20"/>
                    </a:cubicBezTo>
                    <a:cubicBezTo>
                      <a:pt x="36" y="11"/>
                      <a:pt x="36" y="11"/>
                      <a:pt x="36" y="11"/>
                    </a:cubicBezTo>
                    <a:cubicBezTo>
                      <a:pt x="34" y="7"/>
                      <a:pt x="31" y="3"/>
                      <a:pt x="27" y="1"/>
                    </a:cubicBezTo>
                    <a:cubicBezTo>
                      <a:pt x="18" y="9"/>
                      <a:pt x="18" y="9"/>
                      <a:pt x="18" y="9"/>
                    </a:cubicBezTo>
                    <a:cubicBezTo>
                      <a:pt x="16" y="6"/>
                      <a:pt x="13" y="3"/>
                      <a:pt x="10" y="0"/>
                    </a:cubicBezTo>
                  </a:path>
                </a:pathLst>
              </a:custGeom>
              <a:solidFill>
                <a:srgbClr val="3786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Oval 34"/>
              <p:cNvSpPr>
                <a:spLocks noChangeArrowheads="1"/>
              </p:cNvSpPr>
              <p:nvPr/>
            </p:nvSpPr>
            <p:spPr bwMode="auto">
              <a:xfrm>
                <a:off x="10434638" y="4899065"/>
                <a:ext cx="100013" cy="100013"/>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Oval 35"/>
              <p:cNvSpPr>
                <a:spLocks noChangeArrowheads="1"/>
              </p:cNvSpPr>
              <p:nvPr/>
            </p:nvSpPr>
            <p:spPr bwMode="auto">
              <a:xfrm>
                <a:off x="10434638" y="4899065"/>
                <a:ext cx="100013" cy="100013"/>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Oval 36"/>
              <p:cNvSpPr>
                <a:spLocks noChangeArrowheads="1"/>
              </p:cNvSpPr>
              <p:nvPr/>
            </p:nvSpPr>
            <p:spPr bwMode="auto">
              <a:xfrm>
                <a:off x="9858375" y="4486315"/>
                <a:ext cx="101600" cy="95250"/>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Oval 37"/>
              <p:cNvSpPr>
                <a:spLocks noChangeArrowheads="1"/>
              </p:cNvSpPr>
              <p:nvPr/>
            </p:nvSpPr>
            <p:spPr bwMode="auto">
              <a:xfrm>
                <a:off x="10758488" y="4262478"/>
                <a:ext cx="95250" cy="95250"/>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Oval 38"/>
              <p:cNvSpPr>
                <a:spLocks noChangeArrowheads="1"/>
              </p:cNvSpPr>
              <p:nvPr/>
            </p:nvSpPr>
            <p:spPr bwMode="auto">
              <a:xfrm>
                <a:off x="10641013" y="5540415"/>
                <a:ext cx="95250" cy="95250"/>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Oval 39"/>
              <p:cNvSpPr>
                <a:spLocks noChangeArrowheads="1"/>
              </p:cNvSpPr>
              <p:nvPr/>
            </p:nvSpPr>
            <p:spPr bwMode="auto">
              <a:xfrm>
                <a:off x="6972300" y="4129128"/>
                <a:ext cx="228600" cy="22383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40"/>
              <p:cNvSpPr>
                <a:spLocks noEditPoints="1"/>
              </p:cNvSpPr>
              <p:nvPr/>
            </p:nvSpPr>
            <p:spPr bwMode="auto">
              <a:xfrm>
                <a:off x="6335713" y="3856078"/>
                <a:ext cx="1022350" cy="769938"/>
              </a:xfrm>
              <a:custGeom>
                <a:avLst/>
                <a:gdLst>
                  <a:gd name="T0" fmla="*/ 122 w 183"/>
                  <a:gd name="T1" fmla="*/ 84 h 138"/>
                  <a:gd name="T2" fmla="*/ 110 w 183"/>
                  <a:gd name="T3" fmla="*/ 137 h 138"/>
                  <a:gd name="T4" fmla="*/ 123 w 183"/>
                  <a:gd name="T5" fmla="*/ 138 h 138"/>
                  <a:gd name="T6" fmla="*/ 134 w 183"/>
                  <a:gd name="T7" fmla="*/ 89 h 138"/>
                  <a:gd name="T8" fmla="*/ 122 w 183"/>
                  <a:gd name="T9" fmla="*/ 84 h 138"/>
                  <a:gd name="T10" fmla="*/ 174 w 183"/>
                  <a:gd name="T11" fmla="*/ 1 h 138"/>
                  <a:gd name="T12" fmla="*/ 137 w 183"/>
                  <a:gd name="T13" fmla="*/ 49 h 138"/>
                  <a:gd name="T14" fmla="*/ 149 w 183"/>
                  <a:gd name="T15" fmla="*/ 55 h 138"/>
                  <a:gd name="T16" fmla="*/ 183 w 183"/>
                  <a:gd name="T17" fmla="*/ 10 h 138"/>
                  <a:gd name="T18" fmla="*/ 174 w 183"/>
                  <a:gd name="T19" fmla="*/ 1 h 138"/>
                  <a:gd name="T20" fmla="*/ 75 w 183"/>
                  <a:gd name="T21" fmla="*/ 0 h 138"/>
                  <a:gd name="T22" fmla="*/ 0 w 183"/>
                  <a:gd name="T23" fmla="*/ 0 h 138"/>
                  <a:gd name="T24" fmla="*/ 0 w 183"/>
                  <a:gd name="T25" fmla="*/ 13 h 138"/>
                  <a:gd name="T26" fmla="*/ 69 w 183"/>
                  <a:gd name="T27" fmla="*/ 13 h 138"/>
                  <a:gd name="T28" fmla="*/ 117 w 183"/>
                  <a:gd name="T29" fmla="*/ 60 h 138"/>
                  <a:gd name="T30" fmla="*/ 126 w 183"/>
                  <a:gd name="T31" fmla="*/ 51 h 138"/>
                  <a:gd name="T32" fmla="*/ 77 w 183"/>
                  <a:gd name="T33" fmla="*/ 1 h 138"/>
                  <a:gd name="T34" fmla="*/ 75 w 183"/>
                  <a:gd name="T3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3" h="138">
                    <a:moveTo>
                      <a:pt x="122" y="84"/>
                    </a:moveTo>
                    <a:cubicBezTo>
                      <a:pt x="116" y="101"/>
                      <a:pt x="112" y="119"/>
                      <a:pt x="110" y="137"/>
                    </a:cubicBezTo>
                    <a:cubicBezTo>
                      <a:pt x="123" y="138"/>
                      <a:pt x="123" y="138"/>
                      <a:pt x="123" y="138"/>
                    </a:cubicBezTo>
                    <a:cubicBezTo>
                      <a:pt x="125" y="122"/>
                      <a:pt x="128" y="105"/>
                      <a:pt x="134" y="89"/>
                    </a:cubicBezTo>
                    <a:cubicBezTo>
                      <a:pt x="129" y="89"/>
                      <a:pt x="125" y="87"/>
                      <a:pt x="122" y="84"/>
                    </a:cubicBezTo>
                    <a:moveTo>
                      <a:pt x="174" y="1"/>
                    </a:moveTo>
                    <a:cubicBezTo>
                      <a:pt x="159" y="15"/>
                      <a:pt x="147" y="31"/>
                      <a:pt x="137" y="49"/>
                    </a:cubicBezTo>
                    <a:cubicBezTo>
                      <a:pt x="142" y="49"/>
                      <a:pt x="146" y="52"/>
                      <a:pt x="149" y="55"/>
                    </a:cubicBezTo>
                    <a:cubicBezTo>
                      <a:pt x="159" y="39"/>
                      <a:pt x="170" y="24"/>
                      <a:pt x="183" y="10"/>
                    </a:cubicBezTo>
                    <a:cubicBezTo>
                      <a:pt x="174" y="1"/>
                      <a:pt x="174" y="1"/>
                      <a:pt x="174" y="1"/>
                    </a:cubicBezTo>
                    <a:moveTo>
                      <a:pt x="75" y="0"/>
                    </a:moveTo>
                    <a:cubicBezTo>
                      <a:pt x="0" y="0"/>
                      <a:pt x="0" y="0"/>
                      <a:pt x="0" y="0"/>
                    </a:cubicBezTo>
                    <a:cubicBezTo>
                      <a:pt x="0" y="13"/>
                      <a:pt x="0" y="13"/>
                      <a:pt x="0" y="13"/>
                    </a:cubicBezTo>
                    <a:cubicBezTo>
                      <a:pt x="69" y="13"/>
                      <a:pt x="69" y="13"/>
                      <a:pt x="69" y="13"/>
                    </a:cubicBezTo>
                    <a:cubicBezTo>
                      <a:pt x="117" y="60"/>
                      <a:pt x="117" y="60"/>
                      <a:pt x="117" y="60"/>
                    </a:cubicBezTo>
                    <a:cubicBezTo>
                      <a:pt x="119" y="56"/>
                      <a:pt x="122" y="53"/>
                      <a:pt x="126" y="51"/>
                    </a:cubicBezTo>
                    <a:cubicBezTo>
                      <a:pt x="77" y="1"/>
                      <a:pt x="77" y="1"/>
                      <a:pt x="77" y="1"/>
                    </a:cubicBezTo>
                    <a:cubicBezTo>
                      <a:pt x="75" y="0"/>
                      <a:pt x="75" y="0"/>
                      <a:pt x="75"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41"/>
              <p:cNvSpPr>
                <a:spLocks/>
              </p:cNvSpPr>
              <p:nvPr/>
            </p:nvSpPr>
            <p:spPr bwMode="auto">
              <a:xfrm>
                <a:off x="6989763" y="4129128"/>
                <a:ext cx="177800" cy="223838"/>
              </a:xfrm>
              <a:custGeom>
                <a:avLst/>
                <a:gdLst>
                  <a:gd name="T0" fmla="*/ 20 w 32"/>
                  <a:gd name="T1" fmla="*/ 0 h 40"/>
                  <a:gd name="T2" fmla="*/ 16 w 32"/>
                  <a:gd name="T3" fmla="*/ 9 h 40"/>
                  <a:gd name="T4" fmla="*/ 9 w 32"/>
                  <a:gd name="T5" fmla="*/ 2 h 40"/>
                  <a:gd name="T6" fmla="*/ 0 w 32"/>
                  <a:gd name="T7" fmla="*/ 11 h 40"/>
                  <a:gd name="T8" fmla="*/ 10 w 32"/>
                  <a:gd name="T9" fmla="*/ 22 h 40"/>
                  <a:gd name="T10" fmla="*/ 5 w 32"/>
                  <a:gd name="T11" fmla="*/ 35 h 40"/>
                  <a:gd name="T12" fmla="*/ 17 w 32"/>
                  <a:gd name="T13" fmla="*/ 40 h 40"/>
                  <a:gd name="T14" fmla="*/ 32 w 32"/>
                  <a:gd name="T15" fmla="*/ 6 h 40"/>
                  <a:gd name="T16" fmla="*/ 20 w 32"/>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40">
                    <a:moveTo>
                      <a:pt x="20" y="0"/>
                    </a:moveTo>
                    <a:cubicBezTo>
                      <a:pt x="19" y="3"/>
                      <a:pt x="17" y="6"/>
                      <a:pt x="16" y="9"/>
                    </a:cubicBezTo>
                    <a:cubicBezTo>
                      <a:pt x="9" y="2"/>
                      <a:pt x="9" y="2"/>
                      <a:pt x="9" y="2"/>
                    </a:cubicBezTo>
                    <a:cubicBezTo>
                      <a:pt x="5" y="4"/>
                      <a:pt x="2" y="7"/>
                      <a:pt x="0" y="11"/>
                    </a:cubicBezTo>
                    <a:cubicBezTo>
                      <a:pt x="10" y="22"/>
                      <a:pt x="10" y="22"/>
                      <a:pt x="10" y="22"/>
                    </a:cubicBezTo>
                    <a:cubicBezTo>
                      <a:pt x="8" y="26"/>
                      <a:pt x="6" y="31"/>
                      <a:pt x="5" y="35"/>
                    </a:cubicBezTo>
                    <a:cubicBezTo>
                      <a:pt x="8" y="38"/>
                      <a:pt x="12" y="40"/>
                      <a:pt x="17" y="40"/>
                    </a:cubicBezTo>
                    <a:cubicBezTo>
                      <a:pt x="21" y="28"/>
                      <a:pt x="26" y="17"/>
                      <a:pt x="32" y="6"/>
                    </a:cubicBezTo>
                    <a:cubicBezTo>
                      <a:pt x="29" y="3"/>
                      <a:pt x="25" y="0"/>
                      <a:pt x="20" y="0"/>
                    </a:cubicBezTo>
                  </a:path>
                </a:pathLst>
              </a:custGeom>
              <a:solidFill>
                <a:srgbClr val="37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Oval 42"/>
              <p:cNvSpPr>
                <a:spLocks noChangeArrowheads="1"/>
              </p:cNvSpPr>
              <p:nvPr/>
            </p:nvSpPr>
            <p:spPr bwMode="auto">
              <a:xfrm>
                <a:off x="7038975" y="4191040"/>
                <a:ext cx="100013" cy="100013"/>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Oval 43"/>
              <p:cNvSpPr>
                <a:spLocks noChangeArrowheads="1"/>
              </p:cNvSpPr>
              <p:nvPr/>
            </p:nvSpPr>
            <p:spPr bwMode="auto">
              <a:xfrm>
                <a:off x="7038975" y="4191040"/>
                <a:ext cx="100013" cy="100013"/>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Oval 44"/>
              <p:cNvSpPr>
                <a:spLocks noChangeArrowheads="1"/>
              </p:cNvSpPr>
              <p:nvPr/>
            </p:nvSpPr>
            <p:spPr bwMode="auto">
              <a:xfrm>
                <a:off x="7285038" y="3838615"/>
                <a:ext cx="95250" cy="95250"/>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Oval 45"/>
              <p:cNvSpPr>
                <a:spLocks noChangeArrowheads="1"/>
              </p:cNvSpPr>
              <p:nvPr/>
            </p:nvSpPr>
            <p:spPr bwMode="auto">
              <a:xfrm>
                <a:off x="6943725" y="4564103"/>
                <a:ext cx="95250" cy="95250"/>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Oval 46"/>
              <p:cNvSpPr>
                <a:spLocks noChangeArrowheads="1"/>
              </p:cNvSpPr>
              <p:nvPr/>
            </p:nvSpPr>
            <p:spPr bwMode="auto">
              <a:xfrm>
                <a:off x="6291263" y="3844965"/>
                <a:ext cx="95250" cy="93663"/>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Oval 47"/>
              <p:cNvSpPr>
                <a:spLocks noChangeArrowheads="1"/>
              </p:cNvSpPr>
              <p:nvPr/>
            </p:nvSpPr>
            <p:spPr bwMode="auto">
              <a:xfrm>
                <a:off x="6034088" y="5384840"/>
                <a:ext cx="228600" cy="228600"/>
              </a:xfrm>
              <a:prstGeom prst="ellipse">
                <a:avLst/>
              </a:prstGeom>
              <a:solidFill>
                <a:srgbClr val="AC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48"/>
              <p:cNvSpPr>
                <a:spLocks noEditPoints="1"/>
              </p:cNvSpPr>
              <p:nvPr/>
            </p:nvSpPr>
            <p:spPr bwMode="auto">
              <a:xfrm>
                <a:off x="5867400" y="4932403"/>
                <a:ext cx="490538" cy="1149350"/>
              </a:xfrm>
              <a:custGeom>
                <a:avLst/>
                <a:gdLst>
                  <a:gd name="T0" fmla="*/ 58 w 88"/>
                  <a:gd name="T1" fmla="*/ 120 h 206"/>
                  <a:gd name="T2" fmla="*/ 50 w 88"/>
                  <a:gd name="T3" fmla="*/ 122 h 206"/>
                  <a:gd name="T4" fmla="*/ 45 w 88"/>
                  <a:gd name="T5" fmla="*/ 121 h 206"/>
                  <a:gd name="T6" fmla="*/ 77 w 88"/>
                  <a:gd name="T7" fmla="*/ 206 h 206"/>
                  <a:gd name="T8" fmla="*/ 88 w 88"/>
                  <a:gd name="T9" fmla="*/ 199 h 206"/>
                  <a:gd name="T10" fmla="*/ 58 w 88"/>
                  <a:gd name="T11" fmla="*/ 120 h 206"/>
                  <a:gd name="T12" fmla="*/ 31 w 88"/>
                  <a:gd name="T13" fmla="*/ 95 h 206"/>
                  <a:gd name="T14" fmla="*/ 0 w 88"/>
                  <a:gd name="T15" fmla="*/ 95 h 206"/>
                  <a:gd name="T16" fmla="*/ 0 w 88"/>
                  <a:gd name="T17" fmla="*/ 108 h 206"/>
                  <a:gd name="T18" fmla="*/ 31 w 88"/>
                  <a:gd name="T19" fmla="*/ 108 h 206"/>
                  <a:gd name="T20" fmla="*/ 30 w 88"/>
                  <a:gd name="T21" fmla="*/ 102 h 206"/>
                  <a:gd name="T22" fmla="*/ 31 w 88"/>
                  <a:gd name="T23" fmla="*/ 95 h 206"/>
                  <a:gd name="T24" fmla="*/ 75 w 88"/>
                  <a:gd name="T25" fmla="*/ 0 h 206"/>
                  <a:gd name="T26" fmla="*/ 45 w 88"/>
                  <a:gd name="T27" fmla="*/ 82 h 206"/>
                  <a:gd name="T28" fmla="*/ 50 w 88"/>
                  <a:gd name="T29" fmla="*/ 81 h 206"/>
                  <a:gd name="T30" fmla="*/ 58 w 88"/>
                  <a:gd name="T31" fmla="*/ 83 h 206"/>
                  <a:gd name="T32" fmla="*/ 86 w 88"/>
                  <a:gd name="T33" fmla="*/ 8 h 206"/>
                  <a:gd name="T34" fmla="*/ 75 w 88"/>
                  <a:gd name="T35"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206">
                    <a:moveTo>
                      <a:pt x="58" y="120"/>
                    </a:moveTo>
                    <a:cubicBezTo>
                      <a:pt x="56" y="121"/>
                      <a:pt x="53" y="122"/>
                      <a:pt x="50" y="122"/>
                    </a:cubicBezTo>
                    <a:cubicBezTo>
                      <a:pt x="49" y="122"/>
                      <a:pt x="47" y="122"/>
                      <a:pt x="45" y="121"/>
                    </a:cubicBezTo>
                    <a:cubicBezTo>
                      <a:pt x="48" y="152"/>
                      <a:pt x="59" y="181"/>
                      <a:pt x="77" y="206"/>
                    </a:cubicBezTo>
                    <a:cubicBezTo>
                      <a:pt x="88" y="199"/>
                      <a:pt x="88" y="199"/>
                      <a:pt x="88" y="199"/>
                    </a:cubicBezTo>
                    <a:cubicBezTo>
                      <a:pt x="71" y="175"/>
                      <a:pt x="61" y="149"/>
                      <a:pt x="58" y="120"/>
                    </a:cubicBezTo>
                    <a:moveTo>
                      <a:pt x="31" y="95"/>
                    </a:moveTo>
                    <a:cubicBezTo>
                      <a:pt x="0" y="95"/>
                      <a:pt x="0" y="95"/>
                      <a:pt x="0" y="95"/>
                    </a:cubicBezTo>
                    <a:cubicBezTo>
                      <a:pt x="0" y="108"/>
                      <a:pt x="0" y="108"/>
                      <a:pt x="0" y="108"/>
                    </a:cubicBezTo>
                    <a:cubicBezTo>
                      <a:pt x="31" y="108"/>
                      <a:pt x="31" y="108"/>
                      <a:pt x="31" y="108"/>
                    </a:cubicBezTo>
                    <a:cubicBezTo>
                      <a:pt x="31" y="106"/>
                      <a:pt x="30" y="104"/>
                      <a:pt x="30" y="102"/>
                    </a:cubicBezTo>
                    <a:cubicBezTo>
                      <a:pt x="30" y="99"/>
                      <a:pt x="31" y="97"/>
                      <a:pt x="31" y="95"/>
                    </a:cubicBezTo>
                    <a:moveTo>
                      <a:pt x="75" y="0"/>
                    </a:moveTo>
                    <a:cubicBezTo>
                      <a:pt x="58" y="25"/>
                      <a:pt x="48" y="53"/>
                      <a:pt x="45" y="82"/>
                    </a:cubicBezTo>
                    <a:cubicBezTo>
                      <a:pt x="47" y="82"/>
                      <a:pt x="49" y="81"/>
                      <a:pt x="50" y="81"/>
                    </a:cubicBezTo>
                    <a:cubicBezTo>
                      <a:pt x="53" y="81"/>
                      <a:pt x="56" y="82"/>
                      <a:pt x="58" y="83"/>
                    </a:cubicBezTo>
                    <a:cubicBezTo>
                      <a:pt x="61" y="56"/>
                      <a:pt x="71" y="30"/>
                      <a:pt x="86" y="8"/>
                    </a:cubicBezTo>
                    <a:cubicBezTo>
                      <a:pt x="75" y="0"/>
                      <a:pt x="75" y="0"/>
                      <a:pt x="75"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49"/>
              <p:cNvSpPr>
                <a:spLocks/>
              </p:cNvSpPr>
              <p:nvPr/>
            </p:nvSpPr>
            <p:spPr bwMode="auto">
              <a:xfrm>
                <a:off x="6034088" y="5384840"/>
                <a:ext cx="157163" cy="228600"/>
              </a:xfrm>
              <a:custGeom>
                <a:avLst/>
                <a:gdLst>
                  <a:gd name="T0" fmla="*/ 20 w 28"/>
                  <a:gd name="T1" fmla="*/ 0 h 41"/>
                  <a:gd name="T2" fmla="*/ 15 w 28"/>
                  <a:gd name="T3" fmla="*/ 1 h 41"/>
                  <a:gd name="T4" fmla="*/ 14 w 28"/>
                  <a:gd name="T5" fmla="*/ 14 h 41"/>
                  <a:gd name="T6" fmla="*/ 1 w 28"/>
                  <a:gd name="T7" fmla="*/ 14 h 41"/>
                  <a:gd name="T8" fmla="*/ 0 w 28"/>
                  <a:gd name="T9" fmla="*/ 21 h 41"/>
                  <a:gd name="T10" fmla="*/ 1 w 28"/>
                  <a:gd name="T11" fmla="*/ 27 h 41"/>
                  <a:gd name="T12" fmla="*/ 14 w 28"/>
                  <a:gd name="T13" fmla="*/ 27 h 41"/>
                  <a:gd name="T14" fmla="*/ 15 w 28"/>
                  <a:gd name="T15" fmla="*/ 40 h 41"/>
                  <a:gd name="T16" fmla="*/ 20 w 28"/>
                  <a:gd name="T17" fmla="*/ 41 h 41"/>
                  <a:gd name="T18" fmla="*/ 28 w 28"/>
                  <a:gd name="T19" fmla="*/ 39 h 41"/>
                  <a:gd name="T20" fmla="*/ 27 w 28"/>
                  <a:gd name="T21" fmla="*/ 21 h 41"/>
                  <a:gd name="T22" fmla="*/ 28 w 28"/>
                  <a:gd name="T23" fmla="*/ 2 h 41"/>
                  <a:gd name="T24" fmla="*/ 20 w 28"/>
                  <a:gd name="T2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1">
                    <a:moveTo>
                      <a:pt x="20" y="0"/>
                    </a:moveTo>
                    <a:cubicBezTo>
                      <a:pt x="19" y="0"/>
                      <a:pt x="17" y="1"/>
                      <a:pt x="15" y="1"/>
                    </a:cubicBezTo>
                    <a:cubicBezTo>
                      <a:pt x="14" y="5"/>
                      <a:pt x="14" y="10"/>
                      <a:pt x="14" y="14"/>
                    </a:cubicBezTo>
                    <a:cubicBezTo>
                      <a:pt x="1" y="14"/>
                      <a:pt x="1" y="14"/>
                      <a:pt x="1" y="14"/>
                    </a:cubicBezTo>
                    <a:cubicBezTo>
                      <a:pt x="1" y="16"/>
                      <a:pt x="0" y="18"/>
                      <a:pt x="0" y="21"/>
                    </a:cubicBezTo>
                    <a:cubicBezTo>
                      <a:pt x="0" y="23"/>
                      <a:pt x="1" y="25"/>
                      <a:pt x="1" y="27"/>
                    </a:cubicBezTo>
                    <a:cubicBezTo>
                      <a:pt x="14" y="27"/>
                      <a:pt x="14" y="27"/>
                      <a:pt x="14" y="27"/>
                    </a:cubicBezTo>
                    <a:cubicBezTo>
                      <a:pt x="14" y="32"/>
                      <a:pt x="14" y="36"/>
                      <a:pt x="15" y="40"/>
                    </a:cubicBezTo>
                    <a:cubicBezTo>
                      <a:pt x="17" y="41"/>
                      <a:pt x="19" y="41"/>
                      <a:pt x="20" y="41"/>
                    </a:cubicBezTo>
                    <a:cubicBezTo>
                      <a:pt x="23" y="41"/>
                      <a:pt x="26" y="40"/>
                      <a:pt x="28" y="39"/>
                    </a:cubicBezTo>
                    <a:cubicBezTo>
                      <a:pt x="28" y="33"/>
                      <a:pt x="27" y="27"/>
                      <a:pt x="27" y="21"/>
                    </a:cubicBezTo>
                    <a:cubicBezTo>
                      <a:pt x="27" y="14"/>
                      <a:pt x="28" y="8"/>
                      <a:pt x="28" y="2"/>
                    </a:cubicBezTo>
                    <a:cubicBezTo>
                      <a:pt x="26" y="1"/>
                      <a:pt x="23" y="0"/>
                      <a:pt x="20" y="0"/>
                    </a:cubicBezTo>
                  </a:path>
                </a:pathLst>
              </a:custGeom>
              <a:solidFill>
                <a:srgbClr val="895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Oval 50"/>
              <p:cNvSpPr>
                <a:spLocks noChangeArrowheads="1"/>
              </p:cNvSpPr>
              <p:nvPr/>
            </p:nvSpPr>
            <p:spPr bwMode="auto">
              <a:xfrm>
                <a:off x="6096000" y="5451515"/>
                <a:ext cx="106363" cy="100013"/>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Oval 51"/>
              <p:cNvSpPr>
                <a:spLocks noChangeArrowheads="1"/>
              </p:cNvSpPr>
              <p:nvPr/>
            </p:nvSpPr>
            <p:spPr bwMode="auto">
              <a:xfrm>
                <a:off x="6096000" y="5451515"/>
                <a:ext cx="106363" cy="100013"/>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52"/>
              <p:cNvSpPr>
                <a:spLocks noChangeArrowheads="1"/>
              </p:cNvSpPr>
              <p:nvPr/>
            </p:nvSpPr>
            <p:spPr bwMode="auto">
              <a:xfrm>
                <a:off x="6269038" y="4905415"/>
                <a:ext cx="95250" cy="100013"/>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Oval 53"/>
              <p:cNvSpPr>
                <a:spLocks noChangeArrowheads="1"/>
              </p:cNvSpPr>
              <p:nvPr/>
            </p:nvSpPr>
            <p:spPr bwMode="auto">
              <a:xfrm>
                <a:off x="6280150" y="6015078"/>
                <a:ext cx="95250" cy="95250"/>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Oval 54"/>
              <p:cNvSpPr>
                <a:spLocks noChangeArrowheads="1"/>
              </p:cNvSpPr>
              <p:nvPr/>
            </p:nvSpPr>
            <p:spPr bwMode="auto">
              <a:xfrm>
                <a:off x="5821363" y="5451515"/>
                <a:ext cx="95250" cy="95250"/>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Oval 55"/>
              <p:cNvSpPr>
                <a:spLocks noChangeArrowheads="1"/>
              </p:cNvSpPr>
              <p:nvPr/>
            </p:nvSpPr>
            <p:spPr bwMode="auto">
              <a:xfrm>
                <a:off x="9496425" y="2538453"/>
                <a:ext cx="228600" cy="223838"/>
              </a:xfrm>
              <a:prstGeom prst="ellipse">
                <a:avLst/>
              </a:prstGeom>
              <a:solidFill>
                <a:srgbClr val="D16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56"/>
              <p:cNvSpPr>
                <a:spLocks noEditPoints="1"/>
              </p:cNvSpPr>
              <p:nvPr/>
            </p:nvSpPr>
            <p:spPr bwMode="auto">
              <a:xfrm>
                <a:off x="9083675" y="1879640"/>
                <a:ext cx="1160463" cy="1747838"/>
              </a:xfrm>
              <a:custGeom>
                <a:avLst/>
                <a:gdLst>
                  <a:gd name="T0" fmla="*/ 105 w 208"/>
                  <a:gd name="T1" fmla="*/ 155 h 313"/>
                  <a:gd name="T2" fmla="*/ 94 w 208"/>
                  <a:gd name="T3" fmla="*/ 158 h 313"/>
                  <a:gd name="T4" fmla="*/ 92 w 208"/>
                  <a:gd name="T5" fmla="*/ 158 h 313"/>
                  <a:gd name="T6" fmla="*/ 97 w 208"/>
                  <a:gd name="T7" fmla="*/ 204 h 313"/>
                  <a:gd name="T8" fmla="*/ 73 w 208"/>
                  <a:gd name="T9" fmla="*/ 307 h 313"/>
                  <a:gd name="T10" fmla="*/ 85 w 208"/>
                  <a:gd name="T11" fmla="*/ 313 h 313"/>
                  <a:gd name="T12" fmla="*/ 110 w 208"/>
                  <a:gd name="T13" fmla="*/ 204 h 313"/>
                  <a:gd name="T14" fmla="*/ 105 w 208"/>
                  <a:gd name="T15" fmla="*/ 155 h 313"/>
                  <a:gd name="T16" fmla="*/ 208 w 208"/>
                  <a:gd name="T17" fmla="*/ 28 h 313"/>
                  <a:gd name="T18" fmla="*/ 194 w 208"/>
                  <a:gd name="T19" fmla="*/ 28 h 313"/>
                  <a:gd name="T20" fmla="*/ 194 w 208"/>
                  <a:gd name="T21" fmla="*/ 80 h 313"/>
                  <a:gd name="T22" fmla="*/ 109 w 208"/>
                  <a:gd name="T23" fmla="*/ 123 h 313"/>
                  <a:gd name="T24" fmla="*/ 115 w 208"/>
                  <a:gd name="T25" fmla="*/ 135 h 313"/>
                  <a:gd name="T26" fmla="*/ 204 w 208"/>
                  <a:gd name="T27" fmla="*/ 90 h 313"/>
                  <a:gd name="T28" fmla="*/ 208 w 208"/>
                  <a:gd name="T29" fmla="*/ 88 h 313"/>
                  <a:gd name="T30" fmla="*/ 208 w 208"/>
                  <a:gd name="T31" fmla="*/ 28 h 313"/>
                  <a:gd name="T32" fmla="*/ 8 w 208"/>
                  <a:gd name="T33" fmla="*/ 0 h 313"/>
                  <a:gd name="T34" fmla="*/ 0 w 208"/>
                  <a:gd name="T35" fmla="*/ 11 h 313"/>
                  <a:gd name="T36" fmla="*/ 70 w 208"/>
                  <a:gd name="T37" fmla="*/ 94 h 313"/>
                  <a:gd name="T38" fmla="*/ 82 w 208"/>
                  <a:gd name="T39" fmla="*/ 122 h 313"/>
                  <a:gd name="T40" fmla="*/ 94 w 208"/>
                  <a:gd name="T41" fmla="*/ 118 h 313"/>
                  <a:gd name="T42" fmla="*/ 95 w 208"/>
                  <a:gd name="T43" fmla="*/ 118 h 313"/>
                  <a:gd name="T44" fmla="*/ 82 w 208"/>
                  <a:gd name="T45" fmla="*/ 88 h 313"/>
                  <a:gd name="T46" fmla="*/ 8 w 208"/>
                  <a:gd name="T4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8" h="313">
                    <a:moveTo>
                      <a:pt x="105" y="155"/>
                    </a:moveTo>
                    <a:cubicBezTo>
                      <a:pt x="102" y="157"/>
                      <a:pt x="98" y="158"/>
                      <a:pt x="94" y="158"/>
                    </a:cubicBezTo>
                    <a:cubicBezTo>
                      <a:pt x="94" y="158"/>
                      <a:pt x="93" y="158"/>
                      <a:pt x="92" y="158"/>
                    </a:cubicBezTo>
                    <a:cubicBezTo>
                      <a:pt x="95" y="173"/>
                      <a:pt x="97" y="188"/>
                      <a:pt x="97" y="204"/>
                    </a:cubicBezTo>
                    <a:cubicBezTo>
                      <a:pt x="97" y="240"/>
                      <a:pt x="89" y="275"/>
                      <a:pt x="73" y="307"/>
                    </a:cubicBezTo>
                    <a:cubicBezTo>
                      <a:pt x="85" y="313"/>
                      <a:pt x="85" y="313"/>
                      <a:pt x="85" y="313"/>
                    </a:cubicBezTo>
                    <a:cubicBezTo>
                      <a:pt x="102" y="278"/>
                      <a:pt x="110" y="242"/>
                      <a:pt x="110" y="204"/>
                    </a:cubicBezTo>
                    <a:cubicBezTo>
                      <a:pt x="110" y="187"/>
                      <a:pt x="108" y="171"/>
                      <a:pt x="105" y="155"/>
                    </a:cubicBezTo>
                    <a:moveTo>
                      <a:pt x="208" y="28"/>
                    </a:moveTo>
                    <a:cubicBezTo>
                      <a:pt x="194" y="28"/>
                      <a:pt x="194" y="28"/>
                      <a:pt x="194" y="28"/>
                    </a:cubicBezTo>
                    <a:cubicBezTo>
                      <a:pt x="194" y="80"/>
                      <a:pt x="194" y="80"/>
                      <a:pt x="194" y="80"/>
                    </a:cubicBezTo>
                    <a:cubicBezTo>
                      <a:pt x="109" y="123"/>
                      <a:pt x="109" y="123"/>
                      <a:pt x="109" y="123"/>
                    </a:cubicBezTo>
                    <a:cubicBezTo>
                      <a:pt x="112" y="127"/>
                      <a:pt x="114" y="131"/>
                      <a:pt x="115" y="135"/>
                    </a:cubicBezTo>
                    <a:cubicBezTo>
                      <a:pt x="204" y="90"/>
                      <a:pt x="204" y="90"/>
                      <a:pt x="204" y="90"/>
                    </a:cubicBezTo>
                    <a:cubicBezTo>
                      <a:pt x="208" y="88"/>
                      <a:pt x="208" y="88"/>
                      <a:pt x="208" y="88"/>
                    </a:cubicBezTo>
                    <a:cubicBezTo>
                      <a:pt x="208" y="28"/>
                      <a:pt x="208" y="28"/>
                      <a:pt x="208" y="28"/>
                    </a:cubicBezTo>
                    <a:moveTo>
                      <a:pt x="8" y="0"/>
                    </a:moveTo>
                    <a:cubicBezTo>
                      <a:pt x="0" y="11"/>
                      <a:pt x="0" y="11"/>
                      <a:pt x="0" y="11"/>
                    </a:cubicBezTo>
                    <a:cubicBezTo>
                      <a:pt x="29" y="33"/>
                      <a:pt x="54" y="62"/>
                      <a:pt x="70" y="94"/>
                    </a:cubicBezTo>
                    <a:cubicBezTo>
                      <a:pt x="75" y="103"/>
                      <a:pt x="79" y="112"/>
                      <a:pt x="82" y="122"/>
                    </a:cubicBezTo>
                    <a:cubicBezTo>
                      <a:pt x="86" y="119"/>
                      <a:pt x="90" y="118"/>
                      <a:pt x="94" y="118"/>
                    </a:cubicBezTo>
                    <a:cubicBezTo>
                      <a:pt x="95" y="118"/>
                      <a:pt x="95" y="118"/>
                      <a:pt x="95" y="118"/>
                    </a:cubicBezTo>
                    <a:cubicBezTo>
                      <a:pt x="91" y="108"/>
                      <a:pt x="87" y="98"/>
                      <a:pt x="82" y="88"/>
                    </a:cubicBezTo>
                    <a:cubicBezTo>
                      <a:pt x="65" y="54"/>
                      <a:pt x="39" y="23"/>
                      <a:pt x="8"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57"/>
              <p:cNvSpPr>
                <a:spLocks/>
              </p:cNvSpPr>
              <p:nvPr/>
            </p:nvSpPr>
            <p:spPr bwMode="auto">
              <a:xfrm>
                <a:off x="9540875" y="2538453"/>
                <a:ext cx="184150" cy="223838"/>
              </a:xfrm>
              <a:custGeom>
                <a:avLst/>
                <a:gdLst>
                  <a:gd name="T0" fmla="*/ 12 w 33"/>
                  <a:gd name="T1" fmla="*/ 0 h 40"/>
                  <a:gd name="T2" fmla="*/ 0 w 33"/>
                  <a:gd name="T3" fmla="*/ 4 h 40"/>
                  <a:gd name="T4" fmla="*/ 10 w 33"/>
                  <a:gd name="T5" fmla="*/ 40 h 40"/>
                  <a:gd name="T6" fmla="*/ 12 w 33"/>
                  <a:gd name="T7" fmla="*/ 40 h 40"/>
                  <a:gd name="T8" fmla="*/ 23 w 33"/>
                  <a:gd name="T9" fmla="*/ 37 h 40"/>
                  <a:gd name="T10" fmla="*/ 20 w 33"/>
                  <a:gd name="T11" fmla="*/ 24 h 40"/>
                  <a:gd name="T12" fmla="*/ 33 w 33"/>
                  <a:gd name="T13" fmla="*/ 17 h 40"/>
                  <a:gd name="T14" fmla="*/ 27 w 33"/>
                  <a:gd name="T15" fmla="*/ 5 h 40"/>
                  <a:gd name="T16" fmla="*/ 17 w 33"/>
                  <a:gd name="T17" fmla="*/ 10 h 40"/>
                  <a:gd name="T18" fmla="*/ 13 w 33"/>
                  <a:gd name="T19" fmla="*/ 0 h 40"/>
                  <a:gd name="T20" fmla="*/ 12 w 33"/>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40">
                    <a:moveTo>
                      <a:pt x="12" y="0"/>
                    </a:moveTo>
                    <a:cubicBezTo>
                      <a:pt x="8" y="0"/>
                      <a:pt x="4" y="1"/>
                      <a:pt x="0" y="4"/>
                    </a:cubicBezTo>
                    <a:cubicBezTo>
                      <a:pt x="5" y="16"/>
                      <a:pt x="8" y="28"/>
                      <a:pt x="10" y="40"/>
                    </a:cubicBezTo>
                    <a:cubicBezTo>
                      <a:pt x="11" y="40"/>
                      <a:pt x="12" y="40"/>
                      <a:pt x="12" y="40"/>
                    </a:cubicBezTo>
                    <a:cubicBezTo>
                      <a:pt x="16" y="40"/>
                      <a:pt x="20" y="39"/>
                      <a:pt x="23" y="37"/>
                    </a:cubicBezTo>
                    <a:cubicBezTo>
                      <a:pt x="22" y="33"/>
                      <a:pt x="21" y="28"/>
                      <a:pt x="20" y="24"/>
                    </a:cubicBezTo>
                    <a:cubicBezTo>
                      <a:pt x="33" y="17"/>
                      <a:pt x="33" y="17"/>
                      <a:pt x="33" y="17"/>
                    </a:cubicBezTo>
                    <a:cubicBezTo>
                      <a:pt x="32" y="13"/>
                      <a:pt x="30" y="9"/>
                      <a:pt x="27" y="5"/>
                    </a:cubicBezTo>
                    <a:cubicBezTo>
                      <a:pt x="17" y="10"/>
                      <a:pt x="17" y="10"/>
                      <a:pt x="17" y="10"/>
                    </a:cubicBezTo>
                    <a:cubicBezTo>
                      <a:pt x="16" y="7"/>
                      <a:pt x="14" y="3"/>
                      <a:pt x="13" y="0"/>
                    </a:cubicBezTo>
                    <a:cubicBezTo>
                      <a:pt x="13" y="0"/>
                      <a:pt x="13" y="0"/>
                      <a:pt x="12" y="0"/>
                    </a:cubicBezTo>
                  </a:path>
                </a:pathLst>
              </a:custGeom>
              <a:solidFill>
                <a:srgbClr val="A95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Oval 58"/>
              <p:cNvSpPr>
                <a:spLocks noChangeArrowheads="1"/>
              </p:cNvSpPr>
              <p:nvPr/>
            </p:nvSpPr>
            <p:spPr bwMode="auto">
              <a:xfrm>
                <a:off x="9558338" y="2600365"/>
                <a:ext cx="104775" cy="100013"/>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Oval 59"/>
              <p:cNvSpPr>
                <a:spLocks noChangeArrowheads="1"/>
              </p:cNvSpPr>
              <p:nvPr/>
            </p:nvSpPr>
            <p:spPr bwMode="auto">
              <a:xfrm>
                <a:off x="9558338" y="2600365"/>
                <a:ext cx="104775" cy="100013"/>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60"/>
              <p:cNvSpPr>
                <a:spLocks noChangeArrowheads="1"/>
              </p:cNvSpPr>
              <p:nvPr/>
            </p:nvSpPr>
            <p:spPr bwMode="auto">
              <a:xfrm>
                <a:off x="9478963" y="3559215"/>
                <a:ext cx="95250" cy="95250"/>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Oval 61"/>
              <p:cNvSpPr>
                <a:spLocks noChangeArrowheads="1"/>
              </p:cNvSpPr>
              <p:nvPr/>
            </p:nvSpPr>
            <p:spPr bwMode="auto">
              <a:xfrm>
                <a:off x="9072563" y="1874878"/>
                <a:ext cx="93663" cy="93663"/>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Oval 62"/>
              <p:cNvSpPr>
                <a:spLocks noChangeArrowheads="1"/>
              </p:cNvSpPr>
              <p:nvPr/>
            </p:nvSpPr>
            <p:spPr bwMode="auto">
              <a:xfrm>
                <a:off x="10155238" y="1992353"/>
                <a:ext cx="95250" cy="93663"/>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68"/>
              <p:cNvSpPr>
                <a:spLocks noEditPoints="1"/>
              </p:cNvSpPr>
              <p:nvPr/>
            </p:nvSpPr>
            <p:spPr bwMode="auto">
              <a:xfrm>
                <a:off x="9283395" y="5265404"/>
                <a:ext cx="625475" cy="585788"/>
              </a:xfrm>
              <a:custGeom>
                <a:avLst/>
                <a:gdLst>
                  <a:gd name="T0" fmla="*/ 370 w 394"/>
                  <a:gd name="T1" fmla="*/ 193 h 369"/>
                  <a:gd name="T2" fmla="*/ 282 w 394"/>
                  <a:gd name="T3" fmla="*/ 193 h 369"/>
                  <a:gd name="T4" fmla="*/ 282 w 394"/>
                  <a:gd name="T5" fmla="*/ 344 h 369"/>
                  <a:gd name="T6" fmla="*/ 239 w 394"/>
                  <a:gd name="T7" fmla="*/ 344 h 369"/>
                  <a:gd name="T8" fmla="*/ 239 w 394"/>
                  <a:gd name="T9" fmla="*/ 232 h 369"/>
                  <a:gd name="T10" fmla="*/ 155 w 394"/>
                  <a:gd name="T11" fmla="*/ 232 h 369"/>
                  <a:gd name="T12" fmla="*/ 155 w 394"/>
                  <a:gd name="T13" fmla="*/ 344 h 369"/>
                  <a:gd name="T14" fmla="*/ 113 w 394"/>
                  <a:gd name="T15" fmla="*/ 344 h 369"/>
                  <a:gd name="T16" fmla="*/ 113 w 394"/>
                  <a:gd name="T17" fmla="*/ 260 h 369"/>
                  <a:gd name="T18" fmla="*/ 28 w 394"/>
                  <a:gd name="T19" fmla="*/ 260 h 369"/>
                  <a:gd name="T20" fmla="*/ 28 w 394"/>
                  <a:gd name="T21" fmla="*/ 344 h 369"/>
                  <a:gd name="T22" fmla="*/ 0 w 394"/>
                  <a:gd name="T23" fmla="*/ 344 h 369"/>
                  <a:gd name="T24" fmla="*/ 0 w 394"/>
                  <a:gd name="T25" fmla="*/ 369 h 369"/>
                  <a:gd name="T26" fmla="*/ 394 w 394"/>
                  <a:gd name="T27" fmla="*/ 369 h 369"/>
                  <a:gd name="T28" fmla="*/ 394 w 394"/>
                  <a:gd name="T29" fmla="*/ 344 h 369"/>
                  <a:gd name="T30" fmla="*/ 370 w 394"/>
                  <a:gd name="T31" fmla="*/ 344 h 369"/>
                  <a:gd name="T32" fmla="*/ 370 w 394"/>
                  <a:gd name="T33" fmla="*/ 193 h 369"/>
                  <a:gd name="T34" fmla="*/ 359 w 394"/>
                  <a:gd name="T35" fmla="*/ 0 h 369"/>
                  <a:gd name="T36" fmla="*/ 278 w 394"/>
                  <a:gd name="T37" fmla="*/ 28 h 369"/>
                  <a:gd name="T38" fmla="*/ 303 w 394"/>
                  <a:gd name="T39" fmla="*/ 53 h 369"/>
                  <a:gd name="T40" fmla="*/ 194 w 394"/>
                  <a:gd name="T41" fmla="*/ 186 h 369"/>
                  <a:gd name="T42" fmla="*/ 137 w 394"/>
                  <a:gd name="T43" fmla="*/ 130 h 369"/>
                  <a:gd name="T44" fmla="*/ 130 w 394"/>
                  <a:gd name="T45" fmla="*/ 123 h 369"/>
                  <a:gd name="T46" fmla="*/ 123 w 394"/>
                  <a:gd name="T47" fmla="*/ 134 h 369"/>
                  <a:gd name="T48" fmla="*/ 60 w 394"/>
                  <a:gd name="T49" fmla="*/ 221 h 369"/>
                  <a:gd name="T50" fmla="*/ 74 w 394"/>
                  <a:gd name="T51" fmla="*/ 232 h 369"/>
                  <a:gd name="T52" fmla="*/ 134 w 394"/>
                  <a:gd name="T53" fmla="*/ 151 h 369"/>
                  <a:gd name="T54" fmla="*/ 187 w 394"/>
                  <a:gd name="T55" fmla="*/ 207 h 369"/>
                  <a:gd name="T56" fmla="*/ 194 w 394"/>
                  <a:gd name="T57" fmla="*/ 214 h 369"/>
                  <a:gd name="T58" fmla="*/ 201 w 394"/>
                  <a:gd name="T59" fmla="*/ 204 h 369"/>
                  <a:gd name="T60" fmla="*/ 317 w 394"/>
                  <a:gd name="T61" fmla="*/ 63 h 369"/>
                  <a:gd name="T62" fmla="*/ 348 w 394"/>
                  <a:gd name="T63" fmla="*/ 88 h 369"/>
                  <a:gd name="T64" fmla="*/ 359 w 394"/>
                  <a:gd name="T65"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4" h="369">
                    <a:moveTo>
                      <a:pt x="370" y="193"/>
                    </a:moveTo>
                    <a:lnTo>
                      <a:pt x="282" y="193"/>
                    </a:lnTo>
                    <a:lnTo>
                      <a:pt x="282" y="344"/>
                    </a:lnTo>
                    <a:lnTo>
                      <a:pt x="239" y="344"/>
                    </a:lnTo>
                    <a:lnTo>
                      <a:pt x="239" y="232"/>
                    </a:lnTo>
                    <a:lnTo>
                      <a:pt x="155" y="232"/>
                    </a:lnTo>
                    <a:lnTo>
                      <a:pt x="155" y="344"/>
                    </a:lnTo>
                    <a:lnTo>
                      <a:pt x="113" y="344"/>
                    </a:lnTo>
                    <a:lnTo>
                      <a:pt x="113" y="260"/>
                    </a:lnTo>
                    <a:lnTo>
                      <a:pt x="28" y="260"/>
                    </a:lnTo>
                    <a:lnTo>
                      <a:pt x="28" y="344"/>
                    </a:lnTo>
                    <a:lnTo>
                      <a:pt x="0" y="344"/>
                    </a:lnTo>
                    <a:lnTo>
                      <a:pt x="0" y="369"/>
                    </a:lnTo>
                    <a:lnTo>
                      <a:pt x="394" y="369"/>
                    </a:lnTo>
                    <a:lnTo>
                      <a:pt x="394" y="344"/>
                    </a:lnTo>
                    <a:lnTo>
                      <a:pt x="370" y="344"/>
                    </a:lnTo>
                    <a:lnTo>
                      <a:pt x="370" y="193"/>
                    </a:lnTo>
                    <a:moveTo>
                      <a:pt x="359" y="0"/>
                    </a:moveTo>
                    <a:lnTo>
                      <a:pt x="278" y="28"/>
                    </a:lnTo>
                    <a:lnTo>
                      <a:pt x="303" y="53"/>
                    </a:lnTo>
                    <a:lnTo>
                      <a:pt x="194" y="186"/>
                    </a:lnTo>
                    <a:lnTo>
                      <a:pt x="137" y="130"/>
                    </a:lnTo>
                    <a:lnTo>
                      <a:pt x="130" y="123"/>
                    </a:lnTo>
                    <a:lnTo>
                      <a:pt x="123" y="134"/>
                    </a:lnTo>
                    <a:lnTo>
                      <a:pt x="60" y="221"/>
                    </a:lnTo>
                    <a:lnTo>
                      <a:pt x="74" y="232"/>
                    </a:lnTo>
                    <a:lnTo>
                      <a:pt x="134" y="151"/>
                    </a:lnTo>
                    <a:lnTo>
                      <a:pt x="187" y="207"/>
                    </a:lnTo>
                    <a:lnTo>
                      <a:pt x="194" y="214"/>
                    </a:lnTo>
                    <a:lnTo>
                      <a:pt x="201" y="204"/>
                    </a:lnTo>
                    <a:lnTo>
                      <a:pt x="317" y="63"/>
                    </a:lnTo>
                    <a:lnTo>
                      <a:pt x="348" y="8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文本框 111"/>
              <p:cNvSpPr txBox="1"/>
              <p:nvPr/>
            </p:nvSpPr>
            <p:spPr>
              <a:xfrm>
                <a:off x="7405020" y="599563"/>
                <a:ext cx="4614103" cy="494248"/>
              </a:xfrm>
              <a:prstGeom prst="rect">
                <a:avLst/>
              </a:prstGeom>
              <a:noFill/>
            </p:spPr>
            <p:txBody>
              <a:bodyPr wrap="square" rtlCol="0">
                <a:spAutoFit/>
              </a:bodyPr>
              <a:lstStyle/>
              <a:p>
                <a:pPr algn="ctr">
                  <a:spcBef>
                    <a:spcPts val="0"/>
                  </a:spcBef>
                  <a:buFont typeface="Wingdings" pitchFamily="2" charset="2"/>
                  <a:buChar char="ü"/>
                </a:pPr>
                <a:r>
                  <a:rPr lang="en-US" altLang="zh-CN" sz="2000" b="1" dirty="0">
                    <a:solidFill>
                      <a:srgbClr val="103E73"/>
                    </a:solidFill>
                    <a:latin typeface="微软雅黑" panose="020B0503020204020204" pitchFamily="34" charset="-122"/>
                    <a:ea typeface="微软雅黑" panose="020B0503020204020204" pitchFamily="34" charset="-122"/>
                  </a:rPr>
                  <a:t>Active: Proven &amp; Reliable </a:t>
                </a:r>
              </a:p>
            </p:txBody>
          </p:sp>
          <p:sp>
            <p:nvSpPr>
              <p:cNvPr id="160" name="文本框 112"/>
              <p:cNvSpPr txBox="1"/>
              <p:nvPr/>
            </p:nvSpPr>
            <p:spPr>
              <a:xfrm>
                <a:off x="10313241" y="1595141"/>
                <a:ext cx="718466" cy="707885"/>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02</a:t>
                </a:r>
                <a:endParaRPr lang="zh-CN" altLang="en-US" sz="4000" dirty="0">
                  <a:solidFill>
                    <a:srgbClr val="605E5E"/>
                  </a:solidFill>
                  <a:latin typeface="Impact" panose="020B0806030902050204" pitchFamily="34" charset="0"/>
                  <a:cs typeface="Aharoni" panose="02010803020104030203" pitchFamily="2" charset="-79"/>
                </a:endParaRPr>
              </a:p>
            </p:txBody>
          </p:sp>
          <p:sp>
            <p:nvSpPr>
              <p:cNvPr id="161" name="文本框 113"/>
              <p:cNvSpPr txBox="1"/>
              <p:nvPr/>
            </p:nvSpPr>
            <p:spPr>
              <a:xfrm>
                <a:off x="9669729" y="2307271"/>
                <a:ext cx="5260178" cy="494248"/>
              </a:xfrm>
              <a:prstGeom prst="rect">
                <a:avLst/>
              </a:prstGeom>
              <a:noFill/>
            </p:spPr>
            <p:txBody>
              <a:bodyPr wrap="square" rtlCol="0">
                <a:spAutoFit/>
              </a:bodyPr>
              <a:lstStyle/>
              <a:p>
                <a:pPr algn="ctr">
                  <a:buFont typeface="Wingdings" pitchFamily="2" charset="2"/>
                  <a:buChar char="ü"/>
                </a:pPr>
                <a:r>
                  <a:rPr lang="en-US" altLang="zh-CN" sz="2000" b="1" dirty="0">
                    <a:solidFill>
                      <a:srgbClr val="103E73"/>
                    </a:solidFill>
                    <a:latin typeface="微软雅黑" panose="020B0503020204020204" pitchFamily="34" charset="-122"/>
                    <a:ea typeface="微软雅黑" panose="020B0503020204020204" pitchFamily="34" charset="-122"/>
                  </a:rPr>
                  <a:t>Passive: No Need of Power</a:t>
                </a:r>
                <a:endParaRPr lang="zh-CN" altLang="en-US" sz="2000" b="1" dirty="0">
                  <a:solidFill>
                    <a:srgbClr val="103E73"/>
                  </a:solidFill>
                  <a:latin typeface="微软雅黑" panose="020B0503020204020204" pitchFamily="34" charset="-122"/>
                  <a:ea typeface="微软雅黑" panose="020B0503020204020204" pitchFamily="34" charset="-122"/>
                </a:endParaRPr>
              </a:p>
            </p:txBody>
          </p:sp>
          <p:sp>
            <p:nvSpPr>
              <p:cNvPr id="162" name="文本框 114"/>
              <p:cNvSpPr txBox="1"/>
              <p:nvPr/>
            </p:nvSpPr>
            <p:spPr>
              <a:xfrm>
                <a:off x="10602408" y="4609796"/>
                <a:ext cx="4024269" cy="494248"/>
              </a:xfrm>
              <a:prstGeom prst="rect">
                <a:avLst/>
              </a:prstGeom>
              <a:noFill/>
            </p:spPr>
            <p:txBody>
              <a:bodyPr wrap="square" rtlCol="0">
                <a:spAutoFit/>
              </a:bodyPr>
              <a:lstStyle/>
              <a:p>
                <a:pPr algn="ctr">
                  <a:buFont typeface="Wingdings" pitchFamily="2" charset="2"/>
                  <a:buChar char="ü"/>
                </a:pPr>
                <a:r>
                  <a:rPr lang="en-US" altLang="zh-CN" sz="2000" b="1" dirty="0">
                    <a:solidFill>
                      <a:srgbClr val="103E73"/>
                    </a:solidFill>
                    <a:latin typeface="微软雅黑" panose="020B0503020204020204" pitchFamily="34" charset="-122"/>
                    <a:ea typeface="微软雅黑" panose="020B0503020204020204" pitchFamily="34" charset="-122"/>
                  </a:rPr>
                  <a:t>Enhance Safety</a:t>
                </a:r>
                <a:endParaRPr lang="zh-CN" altLang="en-US" sz="2000" b="1" dirty="0">
                  <a:solidFill>
                    <a:srgbClr val="103E73"/>
                  </a:solidFill>
                  <a:latin typeface="微软雅黑" panose="020B0503020204020204" pitchFamily="34" charset="-122"/>
                  <a:ea typeface="微软雅黑" panose="020B0503020204020204" pitchFamily="34" charset="-122"/>
                </a:endParaRPr>
              </a:p>
            </p:txBody>
          </p:sp>
          <p:sp>
            <p:nvSpPr>
              <p:cNvPr id="163" name="文本框 115"/>
              <p:cNvSpPr txBox="1"/>
              <p:nvPr/>
            </p:nvSpPr>
            <p:spPr>
              <a:xfrm>
                <a:off x="10852666" y="3889534"/>
                <a:ext cx="716862" cy="707885"/>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04</a:t>
                </a:r>
                <a:endParaRPr lang="zh-CN" altLang="en-US" sz="4000" dirty="0">
                  <a:solidFill>
                    <a:srgbClr val="605E5E"/>
                  </a:solidFill>
                  <a:latin typeface="Impact" panose="020B0806030902050204" pitchFamily="34" charset="0"/>
                  <a:cs typeface="Aharoni" panose="02010803020104030203" pitchFamily="2" charset="-79"/>
                </a:endParaRPr>
              </a:p>
            </p:txBody>
          </p:sp>
          <p:sp>
            <p:nvSpPr>
              <p:cNvPr id="164" name="文本框 116"/>
              <p:cNvSpPr txBox="1"/>
              <p:nvPr/>
            </p:nvSpPr>
            <p:spPr>
              <a:xfrm>
                <a:off x="3613327" y="4114717"/>
                <a:ext cx="3639953" cy="874438"/>
              </a:xfrm>
              <a:prstGeom prst="rect">
                <a:avLst/>
              </a:prstGeom>
              <a:noFill/>
            </p:spPr>
            <p:txBody>
              <a:bodyPr wrap="square" rtlCol="0">
                <a:spAutoFit/>
              </a:bodyPr>
              <a:lstStyle/>
              <a:p>
                <a:pPr algn="ctr">
                  <a:buFont typeface="Wingdings" pitchFamily="2" charset="2"/>
                  <a:buChar char="ü"/>
                </a:pPr>
                <a:r>
                  <a:rPr lang="en-US" altLang="zh-CN" sz="2000" b="1" dirty="0">
                    <a:solidFill>
                      <a:srgbClr val="103E73"/>
                    </a:solidFill>
                    <a:latin typeface="微软雅黑" panose="020B0503020204020204" pitchFamily="34" charset="-122"/>
                    <a:ea typeface="微软雅黑" panose="020B0503020204020204" pitchFamily="34" charset="-122"/>
                  </a:rPr>
                  <a:t>Improve from Fukushima</a:t>
                </a:r>
                <a:endParaRPr lang="zh-CN" altLang="en-US" sz="2000" b="1" dirty="0">
                  <a:solidFill>
                    <a:srgbClr val="103E73"/>
                  </a:solidFill>
                  <a:latin typeface="微软雅黑" panose="020B0503020204020204" pitchFamily="34" charset="-122"/>
                  <a:ea typeface="微软雅黑" panose="020B0503020204020204" pitchFamily="34" charset="-122"/>
                </a:endParaRPr>
              </a:p>
            </p:txBody>
          </p:sp>
          <p:sp>
            <p:nvSpPr>
              <p:cNvPr id="165" name="文本框 117"/>
              <p:cNvSpPr txBox="1"/>
              <p:nvPr/>
            </p:nvSpPr>
            <p:spPr>
              <a:xfrm>
                <a:off x="5478759" y="3471046"/>
                <a:ext cx="732893" cy="707885"/>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03</a:t>
                </a:r>
                <a:endParaRPr lang="zh-CN" altLang="en-US" sz="4000" dirty="0">
                  <a:solidFill>
                    <a:srgbClr val="605E5E"/>
                  </a:solidFill>
                  <a:latin typeface="Impact" panose="020B0806030902050204" pitchFamily="34" charset="0"/>
                  <a:cs typeface="Aharoni" panose="02010803020104030203" pitchFamily="2" charset="-79"/>
                </a:endParaRPr>
              </a:p>
            </p:txBody>
          </p:sp>
          <p:sp>
            <p:nvSpPr>
              <p:cNvPr id="166" name="文本框 118"/>
              <p:cNvSpPr txBox="1"/>
              <p:nvPr/>
            </p:nvSpPr>
            <p:spPr>
              <a:xfrm>
                <a:off x="3604411" y="6247951"/>
                <a:ext cx="4056759" cy="494248"/>
              </a:xfrm>
              <a:prstGeom prst="rect">
                <a:avLst/>
              </a:prstGeom>
              <a:noFill/>
            </p:spPr>
            <p:txBody>
              <a:bodyPr wrap="square" rtlCol="0">
                <a:spAutoFit/>
              </a:bodyPr>
              <a:lstStyle/>
              <a:p>
                <a:pPr algn="ctr">
                  <a:buFont typeface="Wingdings" pitchFamily="2" charset="2"/>
                  <a:buChar char="ü"/>
                </a:pPr>
                <a:r>
                  <a:rPr lang="en-US" altLang="zh-CN" sz="2000" b="1" dirty="0">
                    <a:solidFill>
                      <a:srgbClr val="103E73"/>
                    </a:solidFill>
                    <a:latin typeface="微软雅黑" panose="020B0503020204020204" pitchFamily="34" charset="-122"/>
                    <a:ea typeface="微软雅黑" panose="020B0503020204020204" pitchFamily="34" charset="-122"/>
                  </a:rPr>
                  <a:t> Diversify Protections </a:t>
                </a:r>
                <a:endParaRPr lang="zh-CN" altLang="en-US" sz="2000" b="1" dirty="0">
                  <a:solidFill>
                    <a:srgbClr val="103E73"/>
                  </a:solidFill>
                  <a:latin typeface="微软雅黑" panose="020B0503020204020204" pitchFamily="34" charset="-122"/>
                  <a:ea typeface="微软雅黑" panose="020B0503020204020204" pitchFamily="34" charset="-122"/>
                </a:endParaRPr>
              </a:p>
            </p:txBody>
          </p:sp>
          <p:sp>
            <p:nvSpPr>
              <p:cNvPr id="167" name="文本框 119"/>
              <p:cNvSpPr txBox="1"/>
              <p:nvPr/>
            </p:nvSpPr>
            <p:spPr>
              <a:xfrm>
                <a:off x="5023805" y="5088424"/>
                <a:ext cx="736098" cy="707885"/>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05</a:t>
                </a:r>
                <a:endParaRPr lang="zh-CN" altLang="en-US" sz="4000" dirty="0">
                  <a:solidFill>
                    <a:srgbClr val="605E5E"/>
                  </a:solidFill>
                  <a:latin typeface="Impact" panose="020B0806030902050204" pitchFamily="34" charset="0"/>
                  <a:cs typeface="Aharoni" panose="02010803020104030203" pitchFamily="2" charset="-79"/>
                </a:endParaRPr>
              </a:p>
            </p:txBody>
          </p:sp>
        </p:grpSp>
      </p:grpSp>
      <p:grpSp>
        <p:nvGrpSpPr>
          <p:cNvPr id="174" name="组合 173"/>
          <p:cNvGrpSpPr/>
          <p:nvPr/>
        </p:nvGrpSpPr>
        <p:grpSpPr>
          <a:xfrm>
            <a:off x="6471075" y="2651336"/>
            <a:ext cx="704426" cy="663363"/>
            <a:chOff x="9988974" y="1343978"/>
            <a:chExt cx="865473" cy="815022"/>
          </a:xfrm>
        </p:grpSpPr>
        <p:sp>
          <p:nvSpPr>
            <p:cNvPr id="169" name="圆柱形 168"/>
            <p:cNvSpPr/>
            <p:nvPr/>
          </p:nvSpPr>
          <p:spPr bwMode="auto">
            <a:xfrm>
              <a:off x="10312742" y="1379414"/>
              <a:ext cx="541705" cy="779586"/>
            </a:xfrm>
            <a:prstGeom prst="can">
              <a:avLst/>
            </a:prstGeom>
            <a:solidFill>
              <a:srgbClr val="2AA1DC"/>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70" name="圆柱形 169"/>
            <p:cNvSpPr/>
            <p:nvPr/>
          </p:nvSpPr>
          <p:spPr bwMode="auto">
            <a:xfrm>
              <a:off x="10324028" y="1958199"/>
              <a:ext cx="530419" cy="188991"/>
            </a:xfrm>
            <a:prstGeom prst="can">
              <a:avLst/>
            </a:prstGeom>
            <a:solidFill>
              <a:srgbClr val="C00000"/>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71" name="圆柱形 170"/>
            <p:cNvSpPr/>
            <p:nvPr/>
          </p:nvSpPr>
          <p:spPr bwMode="auto">
            <a:xfrm>
              <a:off x="10482025" y="1343978"/>
              <a:ext cx="203139" cy="129931"/>
            </a:xfrm>
            <a:prstGeom prst="can">
              <a:avLst/>
            </a:prstGeom>
            <a:solidFill>
              <a:srgbClr val="2AA1DC"/>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73" name="乘号 172"/>
            <p:cNvSpPr/>
            <p:nvPr/>
          </p:nvSpPr>
          <p:spPr bwMode="auto">
            <a:xfrm>
              <a:off x="9988974" y="1453632"/>
              <a:ext cx="564726" cy="591068"/>
            </a:xfrm>
            <a:prstGeom prst="mathMultiply">
              <a:avLst/>
            </a:prstGeom>
            <a:solidFill>
              <a:srgbClr val="C00000"/>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nvGrpSpPr>
          <p:cNvPr id="176" name="组合 175"/>
          <p:cNvGrpSpPr/>
          <p:nvPr/>
        </p:nvGrpSpPr>
        <p:grpSpPr>
          <a:xfrm>
            <a:off x="5185879" y="1894122"/>
            <a:ext cx="642938" cy="669925"/>
            <a:chOff x="1946275" y="85725"/>
            <a:chExt cx="642938" cy="669925"/>
          </a:xfrm>
        </p:grpSpPr>
        <p:sp>
          <p:nvSpPr>
            <p:cNvPr id="177" name="Freeform 337"/>
            <p:cNvSpPr>
              <a:spLocks/>
            </p:cNvSpPr>
            <p:nvPr/>
          </p:nvSpPr>
          <p:spPr bwMode="auto">
            <a:xfrm>
              <a:off x="2282825" y="115888"/>
              <a:ext cx="306388" cy="615950"/>
            </a:xfrm>
            <a:custGeom>
              <a:avLst/>
              <a:gdLst>
                <a:gd name="T0" fmla="*/ 121 w 121"/>
                <a:gd name="T1" fmla="*/ 122 h 244"/>
                <a:gd name="T2" fmla="*/ 0 w 121"/>
                <a:gd name="T3" fmla="*/ 0 h 244"/>
                <a:gd name="T4" fmla="*/ 0 w 121"/>
                <a:gd name="T5" fmla="*/ 8 h 244"/>
                <a:gd name="T6" fmla="*/ 113 w 121"/>
                <a:gd name="T7" fmla="*/ 122 h 244"/>
                <a:gd name="T8" fmla="*/ 0 w 121"/>
                <a:gd name="T9" fmla="*/ 236 h 244"/>
                <a:gd name="T10" fmla="*/ 0 w 121"/>
                <a:gd name="T11" fmla="*/ 244 h 244"/>
                <a:gd name="T12" fmla="*/ 121 w 121"/>
                <a:gd name="T13" fmla="*/ 122 h 244"/>
              </a:gdLst>
              <a:ahLst/>
              <a:cxnLst>
                <a:cxn ang="0">
                  <a:pos x="T0" y="T1"/>
                </a:cxn>
                <a:cxn ang="0">
                  <a:pos x="T2" y="T3"/>
                </a:cxn>
                <a:cxn ang="0">
                  <a:pos x="T4" y="T5"/>
                </a:cxn>
                <a:cxn ang="0">
                  <a:pos x="T6" y="T7"/>
                </a:cxn>
                <a:cxn ang="0">
                  <a:pos x="T8" y="T9"/>
                </a:cxn>
                <a:cxn ang="0">
                  <a:pos x="T10" y="T11"/>
                </a:cxn>
                <a:cxn ang="0">
                  <a:pos x="T12" y="T13"/>
                </a:cxn>
              </a:cxnLst>
              <a:rect l="0" t="0" r="r" b="b"/>
              <a:pathLst>
                <a:path w="121" h="244">
                  <a:moveTo>
                    <a:pt x="121" y="122"/>
                  </a:moveTo>
                  <a:cubicBezTo>
                    <a:pt x="121" y="55"/>
                    <a:pt x="67" y="0"/>
                    <a:pt x="0" y="0"/>
                  </a:cubicBezTo>
                  <a:cubicBezTo>
                    <a:pt x="0" y="8"/>
                    <a:pt x="0" y="8"/>
                    <a:pt x="0" y="8"/>
                  </a:cubicBezTo>
                  <a:cubicBezTo>
                    <a:pt x="62" y="8"/>
                    <a:pt x="113" y="59"/>
                    <a:pt x="113" y="122"/>
                  </a:cubicBezTo>
                  <a:cubicBezTo>
                    <a:pt x="113" y="184"/>
                    <a:pt x="62" y="235"/>
                    <a:pt x="0" y="236"/>
                  </a:cubicBezTo>
                  <a:cubicBezTo>
                    <a:pt x="0" y="244"/>
                    <a:pt x="0" y="244"/>
                    <a:pt x="0" y="244"/>
                  </a:cubicBezTo>
                  <a:cubicBezTo>
                    <a:pt x="67" y="243"/>
                    <a:pt x="121" y="189"/>
                    <a:pt x="121" y="122"/>
                  </a:cubicBezTo>
                  <a:close/>
                </a:path>
              </a:pathLst>
            </a:custGeom>
            <a:solidFill>
              <a:srgbClr val="3E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338"/>
            <p:cNvSpPr>
              <a:spLocks/>
            </p:cNvSpPr>
            <p:nvPr/>
          </p:nvSpPr>
          <p:spPr bwMode="auto">
            <a:xfrm>
              <a:off x="1946275" y="85725"/>
              <a:ext cx="336550" cy="669925"/>
            </a:xfrm>
            <a:custGeom>
              <a:avLst/>
              <a:gdLst>
                <a:gd name="T0" fmla="*/ 9 w 133"/>
                <a:gd name="T1" fmla="*/ 134 h 265"/>
                <a:gd name="T2" fmla="*/ 132 w 133"/>
                <a:gd name="T3" fmla="*/ 11 h 265"/>
                <a:gd name="T4" fmla="*/ 133 w 133"/>
                <a:gd name="T5" fmla="*/ 12 h 265"/>
                <a:gd name="T6" fmla="*/ 133 w 133"/>
                <a:gd name="T7" fmla="*/ 0 h 265"/>
                <a:gd name="T8" fmla="*/ 0 w 133"/>
                <a:gd name="T9" fmla="*/ 133 h 265"/>
                <a:gd name="T10" fmla="*/ 133 w 133"/>
                <a:gd name="T11" fmla="*/ 265 h 265"/>
                <a:gd name="T12" fmla="*/ 133 w 133"/>
                <a:gd name="T13" fmla="*/ 256 h 265"/>
                <a:gd name="T14" fmla="*/ 132 w 133"/>
                <a:gd name="T15" fmla="*/ 256 h 265"/>
                <a:gd name="T16" fmla="*/ 9 w 133"/>
                <a:gd name="T17" fmla="*/ 13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265">
                  <a:moveTo>
                    <a:pt x="9" y="134"/>
                  </a:moveTo>
                  <a:cubicBezTo>
                    <a:pt x="9" y="66"/>
                    <a:pt x="64" y="11"/>
                    <a:pt x="132" y="11"/>
                  </a:cubicBezTo>
                  <a:cubicBezTo>
                    <a:pt x="133" y="12"/>
                    <a:pt x="133" y="12"/>
                    <a:pt x="133" y="12"/>
                  </a:cubicBezTo>
                  <a:cubicBezTo>
                    <a:pt x="133" y="0"/>
                    <a:pt x="133" y="0"/>
                    <a:pt x="133" y="0"/>
                  </a:cubicBezTo>
                  <a:cubicBezTo>
                    <a:pt x="59" y="0"/>
                    <a:pt x="0" y="59"/>
                    <a:pt x="0" y="133"/>
                  </a:cubicBezTo>
                  <a:cubicBezTo>
                    <a:pt x="0" y="206"/>
                    <a:pt x="59" y="265"/>
                    <a:pt x="133" y="265"/>
                  </a:cubicBezTo>
                  <a:cubicBezTo>
                    <a:pt x="133" y="256"/>
                    <a:pt x="133" y="256"/>
                    <a:pt x="133" y="256"/>
                  </a:cubicBezTo>
                  <a:cubicBezTo>
                    <a:pt x="132" y="256"/>
                    <a:pt x="132" y="256"/>
                    <a:pt x="132" y="256"/>
                  </a:cubicBezTo>
                  <a:cubicBezTo>
                    <a:pt x="64" y="256"/>
                    <a:pt x="9" y="201"/>
                    <a:pt x="9" y="134"/>
                  </a:cubicBezTo>
                  <a:close/>
                </a:path>
              </a:pathLst>
            </a:custGeom>
            <a:solidFill>
              <a:srgbClr val="3E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339"/>
            <p:cNvSpPr>
              <a:spLocks/>
            </p:cNvSpPr>
            <p:nvPr/>
          </p:nvSpPr>
          <p:spPr bwMode="auto">
            <a:xfrm>
              <a:off x="1992313" y="136525"/>
              <a:ext cx="290513" cy="576263"/>
            </a:xfrm>
            <a:custGeom>
              <a:avLst/>
              <a:gdLst>
                <a:gd name="T0" fmla="*/ 80 w 115"/>
                <a:gd name="T1" fmla="*/ 122 h 228"/>
                <a:gd name="T2" fmla="*/ 82 w 115"/>
                <a:gd name="T3" fmla="*/ 111 h 228"/>
                <a:gd name="T4" fmla="*/ 94 w 115"/>
                <a:gd name="T5" fmla="*/ 113 h 228"/>
                <a:gd name="T6" fmla="*/ 113 w 115"/>
                <a:gd name="T7" fmla="*/ 141 h 228"/>
                <a:gd name="T8" fmla="*/ 115 w 115"/>
                <a:gd name="T9" fmla="*/ 139 h 228"/>
                <a:gd name="T10" fmla="*/ 115 w 115"/>
                <a:gd name="T11" fmla="*/ 0 h 228"/>
                <a:gd name="T12" fmla="*/ 114 w 115"/>
                <a:gd name="T13" fmla="*/ 0 h 228"/>
                <a:gd name="T14" fmla="*/ 0 w 115"/>
                <a:gd name="T15" fmla="*/ 114 h 228"/>
                <a:gd name="T16" fmla="*/ 114 w 115"/>
                <a:gd name="T17" fmla="*/ 228 h 228"/>
                <a:gd name="T18" fmla="*/ 115 w 115"/>
                <a:gd name="T19" fmla="*/ 228 h 228"/>
                <a:gd name="T20" fmla="*/ 115 w 115"/>
                <a:gd name="T21" fmla="*/ 168 h 228"/>
                <a:gd name="T22" fmla="*/ 113 w 115"/>
                <a:gd name="T23" fmla="*/ 170 h 228"/>
                <a:gd name="T24" fmla="*/ 80 w 115"/>
                <a:gd name="T25" fmla="*/ 12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228">
                  <a:moveTo>
                    <a:pt x="80" y="122"/>
                  </a:moveTo>
                  <a:cubicBezTo>
                    <a:pt x="78" y="118"/>
                    <a:pt x="79" y="113"/>
                    <a:pt x="82" y="111"/>
                  </a:cubicBezTo>
                  <a:cubicBezTo>
                    <a:pt x="86" y="108"/>
                    <a:pt x="91" y="109"/>
                    <a:pt x="94" y="113"/>
                  </a:cubicBezTo>
                  <a:cubicBezTo>
                    <a:pt x="113" y="141"/>
                    <a:pt x="113" y="141"/>
                    <a:pt x="113" y="141"/>
                  </a:cubicBezTo>
                  <a:cubicBezTo>
                    <a:pt x="115" y="139"/>
                    <a:pt x="115" y="139"/>
                    <a:pt x="115" y="139"/>
                  </a:cubicBezTo>
                  <a:cubicBezTo>
                    <a:pt x="115" y="0"/>
                    <a:pt x="115" y="0"/>
                    <a:pt x="115" y="0"/>
                  </a:cubicBezTo>
                  <a:cubicBezTo>
                    <a:pt x="114" y="0"/>
                    <a:pt x="114" y="0"/>
                    <a:pt x="114" y="0"/>
                  </a:cubicBezTo>
                  <a:cubicBezTo>
                    <a:pt x="51" y="0"/>
                    <a:pt x="0" y="51"/>
                    <a:pt x="0" y="114"/>
                  </a:cubicBezTo>
                  <a:cubicBezTo>
                    <a:pt x="0" y="177"/>
                    <a:pt x="51" y="228"/>
                    <a:pt x="114" y="228"/>
                  </a:cubicBezTo>
                  <a:cubicBezTo>
                    <a:pt x="115" y="228"/>
                    <a:pt x="115" y="228"/>
                    <a:pt x="115" y="228"/>
                  </a:cubicBezTo>
                  <a:cubicBezTo>
                    <a:pt x="115" y="168"/>
                    <a:pt x="115" y="168"/>
                    <a:pt x="115" y="168"/>
                  </a:cubicBezTo>
                  <a:cubicBezTo>
                    <a:pt x="113" y="170"/>
                    <a:pt x="113" y="170"/>
                    <a:pt x="113" y="170"/>
                  </a:cubicBezTo>
                  <a:lnTo>
                    <a:pt x="80" y="122"/>
                  </a:lnTo>
                  <a:close/>
                </a:path>
              </a:pathLst>
            </a:custGeom>
            <a:solidFill>
              <a:srgbClr val="3E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340"/>
            <p:cNvSpPr>
              <a:spLocks/>
            </p:cNvSpPr>
            <p:nvPr/>
          </p:nvSpPr>
          <p:spPr bwMode="auto">
            <a:xfrm>
              <a:off x="2282825" y="277813"/>
              <a:ext cx="179388" cy="282575"/>
            </a:xfrm>
            <a:custGeom>
              <a:avLst/>
              <a:gdLst>
                <a:gd name="T0" fmla="*/ 66 w 71"/>
                <a:gd name="T1" fmla="*/ 3 h 112"/>
                <a:gd name="T2" fmla="*/ 55 w 71"/>
                <a:gd name="T3" fmla="*/ 5 h 112"/>
                <a:gd name="T4" fmla="*/ 0 w 71"/>
                <a:gd name="T5" fmla="*/ 83 h 112"/>
                <a:gd name="T6" fmla="*/ 0 w 71"/>
                <a:gd name="T7" fmla="*/ 112 h 112"/>
                <a:gd name="T8" fmla="*/ 68 w 71"/>
                <a:gd name="T9" fmla="*/ 15 h 112"/>
                <a:gd name="T10" fmla="*/ 66 w 71"/>
                <a:gd name="T11" fmla="*/ 3 h 112"/>
              </a:gdLst>
              <a:ahLst/>
              <a:cxnLst>
                <a:cxn ang="0">
                  <a:pos x="T0" y="T1"/>
                </a:cxn>
                <a:cxn ang="0">
                  <a:pos x="T2" y="T3"/>
                </a:cxn>
                <a:cxn ang="0">
                  <a:pos x="T4" y="T5"/>
                </a:cxn>
                <a:cxn ang="0">
                  <a:pos x="T6" y="T7"/>
                </a:cxn>
                <a:cxn ang="0">
                  <a:pos x="T8" y="T9"/>
                </a:cxn>
                <a:cxn ang="0">
                  <a:pos x="T10" y="T11"/>
                </a:cxn>
              </a:cxnLst>
              <a:rect l="0" t="0" r="r" b="b"/>
              <a:pathLst>
                <a:path w="71" h="112">
                  <a:moveTo>
                    <a:pt x="66" y="3"/>
                  </a:moveTo>
                  <a:cubicBezTo>
                    <a:pt x="62" y="0"/>
                    <a:pt x="57" y="1"/>
                    <a:pt x="55" y="5"/>
                  </a:cubicBezTo>
                  <a:cubicBezTo>
                    <a:pt x="0" y="83"/>
                    <a:pt x="0" y="83"/>
                    <a:pt x="0" y="83"/>
                  </a:cubicBezTo>
                  <a:cubicBezTo>
                    <a:pt x="0" y="112"/>
                    <a:pt x="0" y="112"/>
                    <a:pt x="0" y="112"/>
                  </a:cubicBezTo>
                  <a:cubicBezTo>
                    <a:pt x="68" y="15"/>
                    <a:pt x="68" y="15"/>
                    <a:pt x="68" y="15"/>
                  </a:cubicBezTo>
                  <a:cubicBezTo>
                    <a:pt x="71" y="11"/>
                    <a:pt x="70" y="6"/>
                    <a:pt x="66" y="3"/>
                  </a:cubicBezTo>
                  <a:close/>
                </a:path>
              </a:pathLst>
            </a:custGeom>
            <a:solidFill>
              <a:srgbClr val="3E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81" name="组合 180"/>
          <p:cNvGrpSpPr/>
          <p:nvPr/>
        </p:nvGrpSpPr>
        <p:grpSpPr>
          <a:xfrm>
            <a:off x="6523996" y="4121588"/>
            <a:ext cx="676904" cy="656787"/>
            <a:chOff x="6345238" y="2830513"/>
            <a:chExt cx="908050" cy="881063"/>
          </a:xfrm>
        </p:grpSpPr>
        <p:sp>
          <p:nvSpPr>
            <p:cNvPr id="182" name="Freeform 15"/>
            <p:cNvSpPr>
              <a:spLocks/>
            </p:cNvSpPr>
            <p:nvPr/>
          </p:nvSpPr>
          <p:spPr bwMode="auto">
            <a:xfrm>
              <a:off x="6464300" y="3198813"/>
              <a:ext cx="369887" cy="504825"/>
            </a:xfrm>
            <a:custGeom>
              <a:avLst/>
              <a:gdLst>
                <a:gd name="T0" fmla="*/ 106 w 158"/>
                <a:gd name="T1" fmla="*/ 85 h 216"/>
                <a:gd name="T2" fmla="*/ 106 w 158"/>
                <a:gd name="T3" fmla="*/ 190 h 216"/>
                <a:gd name="T4" fmla="*/ 80 w 158"/>
                <a:gd name="T5" fmla="*/ 216 h 216"/>
                <a:gd name="T6" fmla="*/ 80 w 158"/>
                <a:gd name="T7" fmla="*/ 216 h 216"/>
                <a:gd name="T8" fmla="*/ 54 w 158"/>
                <a:gd name="T9" fmla="*/ 190 h 216"/>
                <a:gd name="T10" fmla="*/ 54 w 158"/>
                <a:gd name="T11" fmla="*/ 85 h 216"/>
                <a:gd name="T12" fmla="*/ 18 w 158"/>
                <a:gd name="T13" fmla="*/ 85 h 216"/>
                <a:gd name="T14" fmla="*/ 11 w 158"/>
                <a:gd name="T15" fmla="*/ 62 h 216"/>
                <a:gd name="T16" fmla="*/ 61 w 158"/>
                <a:gd name="T17" fmla="*/ 12 h 216"/>
                <a:gd name="T18" fmla="*/ 98 w 158"/>
                <a:gd name="T19" fmla="*/ 12 h 216"/>
                <a:gd name="T20" fmla="*/ 149 w 158"/>
                <a:gd name="T21" fmla="*/ 62 h 216"/>
                <a:gd name="T22" fmla="*/ 139 w 158"/>
                <a:gd name="T23" fmla="*/ 85 h 216"/>
                <a:gd name="T24" fmla="*/ 106 w 158"/>
                <a:gd name="T25" fmla="*/ 8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216">
                  <a:moveTo>
                    <a:pt x="106" y="85"/>
                  </a:moveTo>
                  <a:cubicBezTo>
                    <a:pt x="106" y="190"/>
                    <a:pt x="106" y="190"/>
                    <a:pt x="106" y="190"/>
                  </a:cubicBezTo>
                  <a:cubicBezTo>
                    <a:pt x="106" y="204"/>
                    <a:pt x="94" y="216"/>
                    <a:pt x="80" y="216"/>
                  </a:cubicBezTo>
                  <a:cubicBezTo>
                    <a:pt x="80" y="216"/>
                    <a:pt x="80" y="216"/>
                    <a:pt x="80" y="216"/>
                  </a:cubicBezTo>
                  <a:cubicBezTo>
                    <a:pt x="65" y="216"/>
                    <a:pt x="54" y="204"/>
                    <a:pt x="54" y="190"/>
                  </a:cubicBezTo>
                  <a:cubicBezTo>
                    <a:pt x="54" y="85"/>
                    <a:pt x="54" y="85"/>
                    <a:pt x="54" y="85"/>
                  </a:cubicBezTo>
                  <a:cubicBezTo>
                    <a:pt x="18" y="85"/>
                    <a:pt x="18" y="85"/>
                    <a:pt x="18" y="85"/>
                  </a:cubicBezTo>
                  <a:cubicBezTo>
                    <a:pt x="3" y="85"/>
                    <a:pt x="0" y="72"/>
                    <a:pt x="11" y="62"/>
                  </a:cubicBezTo>
                  <a:cubicBezTo>
                    <a:pt x="61" y="12"/>
                    <a:pt x="61" y="12"/>
                    <a:pt x="61" y="12"/>
                  </a:cubicBezTo>
                  <a:cubicBezTo>
                    <a:pt x="73" y="0"/>
                    <a:pt x="85" y="0"/>
                    <a:pt x="98" y="12"/>
                  </a:cubicBezTo>
                  <a:cubicBezTo>
                    <a:pt x="149" y="62"/>
                    <a:pt x="149" y="62"/>
                    <a:pt x="149" y="62"/>
                  </a:cubicBezTo>
                  <a:cubicBezTo>
                    <a:pt x="158" y="71"/>
                    <a:pt x="157" y="85"/>
                    <a:pt x="139" y="85"/>
                  </a:cubicBezTo>
                  <a:lnTo>
                    <a:pt x="106" y="85"/>
                  </a:lnTo>
                  <a:close/>
                </a:path>
              </a:pathLst>
            </a:custGeom>
            <a:solidFill>
              <a:srgbClr val="F06D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16"/>
            <p:cNvSpPr>
              <a:spLocks/>
            </p:cNvSpPr>
            <p:nvPr/>
          </p:nvSpPr>
          <p:spPr bwMode="auto">
            <a:xfrm>
              <a:off x="6345238" y="2830513"/>
              <a:ext cx="908050" cy="636588"/>
            </a:xfrm>
            <a:custGeom>
              <a:avLst/>
              <a:gdLst>
                <a:gd name="T0" fmla="*/ 308 w 388"/>
                <a:gd name="T1" fmla="*/ 99 h 272"/>
                <a:gd name="T2" fmla="*/ 388 w 388"/>
                <a:gd name="T3" fmla="*/ 184 h 272"/>
                <a:gd name="T4" fmla="*/ 388 w 388"/>
                <a:gd name="T5" fmla="*/ 184 h 272"/>
                <a:gd name="T6" fmla="*/ 304 w 388"/>
                <a:gd name="T7" fmla="*/ 270 h 272"/>
                <a:gd name="T8" fmla="*/ 304 w 388"/>
                <a:gd name="T9" fmla="*/ 186 h 272"/>
                <a:gd name="T10" fmla="*/ 293 w 388"/>
                <a:gd name="T11" fmla="*/ 158 h 272"/>
                <a:gd name="T12" fmla="*/ 266 w 388"/>
                <a:gd name="T13" fmla="*/ 147 h 272"/>
                <a:gd name="T14" fmla="*/ 238 w 388"/>
                <a:gd name="T15" fmla="*/ 158 h 272"/>
                <a:gd name="T16" fmla="*/ 227 w 388"/>
                <a:gd name="T17" fmla="*/ 186 h 272"/>
                <a:gd name="T18" fmla="*/ 227 w 388"/>
                <a:gd name="T19" fmla="*/ 272 h 272"/>
                <a:gd name="T20" fmla="*/ 170 w 388"/>
                <a:gd name="T21" fmla="*/ 272 h 272"/>
                <a:gd name="T22" fmla="*/ 170 w 388"/>
                <a:gd name="T23" fmla="*/ 255 h 272"/>
                <a:gd name="T24" fmla="*/ 190 w 388"/>
                <a:gd name="T25" fmla="*/ 255 h 272"/>
                <a:gd name="T26" fmla="*/ 206 w 388"/>
                <a:gd name="T27" fmla="*/ 251 h 272"/>
                <a:gd name="T28" fmla="*/ 217 w 388"/>
                <a:gd name="T29" fmla="*/ 239 h 272"/>
                <a:gd name="T30" fmla="*/ 217 w 388"/>
                <a:gd name="T31" fmla="*/ 224 h 272"/>
                <a:gd name="T32" fmla="*/ 209 w 388"/>
                <a:gd name="T33" fmla="*/ 210 h 272"/>
                <a:gd name="T34" fmla="*/ 158 w 388"/>
                <a:gd name="T35" fmla="*/ 160 h 272"/>
                <a:gd name="T36" fmla="*/ 131 w 388"/>
                <a:gd name="T37" fmla="*/ 147 h 272"/>
                <a:gd name="T38" fmla="*/ 103 w 388"/>
                <a:gd name="T39" fmla="*/ 160 h 272"/>
                <a:gd name="T40" fmla="*/ 53 w 388"/>
                <a:gd name="T41" fmla="*/ 210 h 272"/>
                <a:gd name="T42" fmla="*/ 44 w 388"/>
                <a:gd name="T43" fmla="*/ 225 h 272"/>
                <a:gd name="T44" fmla="*/ 44 w 388"/>
                <a:gd name="T45" fmla="*/ 239 h 272"/>
                <a:gd name="T46" fmla="*/ 54 w 388"/>
                <a:gd name="T47" fmla="*/ 251 h 272"/>
                <a:gd name="T48" fmla="*/ 69 w 388"/>
                <a:gd name="T49" fmla="*/ 255 h 272"/>
                <a:gd name="T50" fmla="*/ 92 w 388"/>
                <a:gd name="T51" fmla="*/ 255 h 272"/>
                <a:gd name="T52" fmla="*/ 92 w 388"/>
                <a:gd name="T53" fmla="*/ 271 h 272"/>
                <a:gd name="T54" fmla="*/ 0 w 388"/>
                <a:gd name="T55" fmla="*/ 184 h 272"/>
                <a:gd name="T56" fmla="*/ 0 w 388"/>
                <a:gd name="T57" fmla="*/ 184 h 272"/>
                <a:gd name="T58" fmla="*/ 80 w 388"/>
                <a:gd name="T59" fmla="*/ 99 h 272"/>
                <a:gd name="T60" fmla="*/ 80 w 388"/>
                <a:gd name="T61" fmla="*/ 96 h 272"/>
                <a:gd name="T62" fmla="*/ 194 w 388"/>
                <a:gd name="T63" fmla="*/ 0 h 272"/>
                <a:gd name="T64" fmla="*/ 308 w 388"/>
                <a:gd name="T65" fmla="*/ 96 h 272"/>
                <a:gd name="T66" fmla="*/ 308 w 388"/>
                <a:gd name="T67" fmla="*/ 9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8" h="272">
                  <a:moveTo>
                    <a:pt x="308" y="99"/>
                  </a:moveTo>
                  <a:cubicBezTo>
                    <a:pt x="354" y="108"/>
                    <a:pt x="388" y="143"/>
                    <a:pt x="388" y="184"/>
                  </a:cubicBezTo>
                  <a:cubicBezTo>
                    <a:pt x="388" y="184"/>
                    <a:pt x="388" y="184"/>
                    <a:pt x="388" y="184"/>
                  </a:cubicBezTo>
                  <a:cubicBezTo>
                    <a:pt x="388" y="227"/>
                    <a:pt x="352" y="262"/>
                    <a:pt x="304" y="270"/>
                  </a:cubicBezTo>
                  <a:cubicBezTo>
                    <a:pt x="304" y="186"/>
                    <a:pt x="304" y="186"/>
                    <a:pt x="304" y="186"/>
                  </a:cubicBezTo>
                  <a:cubicBezTo>
                    <a:pt x="304" y="175"/>
                    <a:pt x="300" y="165"/>
                    <a:pt x="293" y="158"/>
                  </a:cubicBezTo>
                  <a:cubicBezTo>
                    <a:pt x="286" y="151"/>
                    <a:pt x="276" y="147"/>
                    <a:pt x="266" y="147"/>
                  </a:cubicBezTo>
                  <a:cubicBezTo>
                    <a:pt x="255" y="147"/>
                    <a:pt x="245" y="151"/>
                    <a:pt x="238" y="158"/>
                  </a:cubicBezTo>
                  <a:cubicBezTo>
                    <a:pt x="231" y="165"/>
                    <a:pt x="227" y="175"/>
                    <a:pt x="227" y="186"/>
                  </a:cubicBezTo>
                  <a:cubicBezTo>
                    <a:pt x="227" y="272"/>
                    <a:pt x="227" y="272"/>
                    <a:pt x="227" y="272"/>
                  </a:cubicBezTo>
                  <a:cubicBezTo>
                    <a:pt x="170" y="272"/>
                    <a:pt x="170" y="272"/>
                    <a:pt x="170" y="272"/>
                  </a:cubicBezTo>
                  <a:cubicBezTo>
                    <a:pt x="170" y="255"/>
                    <a:pt x="170" y="255"/>
                    <a:pt x="170" y="255"/>
                  </a:cubicBezTo>
                  <a:cubicBezTo>
                    <a:pt x="190" y="255"/>
                    <a:pt x="190" y="255"/>
                    <a:pt x="190" y="255"/>
                  </a:cubicBezTo>
                  <a:cubicBezTo>
                    <a:pt x="196" y="255"/>
                    <a:pt x="202" y="253"/>
                    <a:pt x="206" y="251"/>
                  </a:cubicBezTo>
                  <a:cubicBezTo>
                    <a:pt x="211" y="248"/>
                    <a:pt x="215" y="244"/>
                    <a:pt x="217" y="239"/>
                  </a:cubicBezTo>
                  <a:cubicBezTo>
                    <a:pt x="218" y="234"/>
                    <a:pt x="219" y="229"/>
                    <a:pt x="217" y="224"/>
                  </a:cubicBezTo>
                  <a:cubicBezTo>
                    <a:pt x="216" y="219"/>
                    <a:pt x="213" y="214"/>
                    <a:pt x="209" y="210"/>
                  </a:cubicBezTo>
                  <a:cubicBezTo>
                    <a:pt x="158" y="160"/>
                    <a:pt x="158" y="160"/>
                    <a:pt x="158" y="160"/>
                  </a:cubicBezTo>
                  <a:cubicBezTo>
                    <a:pt x="149" y="151"/>
                    <a:pt x="140" y="147"/>
                    <a:pt x="131" y="147"/>
                  </a:cubicBezTo>
                  <a:cubicBezTo>
                    <a:pt x="121" y="147"/>
                    <a:pt x="112" y="152"/>
                    <a:pt x="103" y="160"/>
                  </a:cubicBezTo>
                  <a:cubicBezTo>
                    <a:pt x="53" y="210"/>
                    <a:pt x="53" y="210"/>
                    <a:pt x="53" y="210"/>
                  </a:cubicBezTo>
                  <a:cubicBezTo>
                    <a:pt x="48" y="215"/>
                    <a:pt x="45" y="220"/>
                    <a:pt x="44" y="225"/>
                  </a:cubicBezTo>
                  <a:cubicBezTo>
                    <a:pt x="42" y="230"/>
                    <a:pt x="42" y="235"/>
                    <a:pt x="44" y="239"/>
                  </a:cubicBezTo>
                  <a:cubicBezTo>
                    <a:pt x="46" y="244"/>
                    <a:pt x="49" y="248"/>
                    <a:pt x="54" y="251"/>
                  </a:cubicBezTo>
                  <a:cubicBezTo>
                    <a:pt x="58" y="253"/>
                    <a:pt x="63" y="255"/>
                    <a:pt x="69" y="255"/>
                  </a:cubicBezTo>
                  <a:cubicBezTo>
                    <a:pt x="92" y="255"/>
                    <a:pt x="92" y="255"/>
                    <a:pt x="92" y="255"/>
                  </a:cubicBezTo>
                  <a:cubicBezTo>
                    <a:pt x="92" y="271"/>
                    <a:pt x="92" y="271"/>
                    <a:pt x="92" y="271"/>
                  </a:cubicBezTo>
                  <a:cubicBezTo>
                    <a:pt x="40" y="266"/>
                    <a:pt x="0" y="229"/>
                    <a:pt x="0" y="184"/>
                  </a:cubicBezTo>
                  <a:cubicBezTo>
                    <a:pt x="0" y="184"/>
                    <a:pt x="0" y="184"/>
                    <a:pt x="0" y="184"/>
                  </a:cubicBezTo>
                  <a:cubicBezTo>
                    <a:pt x="0" y="143"/>
                    <a:pt x="34" y="108"/>
                    <a:pt x="80" y="99"/>
                  </a:cubicBezTo>
                  <a:cubicBezTo>
                    <a:pt x="80" y="98"/>
                    <a:pt x="80" y="97"/>
                    <a:pt x="80" y="96"/>
                  </a:cubicBezTo>
                  <a:cubicBezTo>
                    <a:pt x="80" y="43"/>
                    <a:pt x="131" y="0"/>
                    <a:pt x="194" y="0"/>
                  </a:cubicBezTo>
                  <a:cubicBezTo>
                    <a:pt x="257" y="0"/>
                    <a:pt x="308" y="43"/>
                    <a:pt x="308" y="96"/>
                  </a:cubicBezTo>
                  <a:cubicBezTo>
                    <a:pt x="308" y="97"/>
                    <a:pt x="308" y="98"/>
                    <a:pt x="308" y="99"/>
                  </a:cubicBezTo>
                  <a:close/>
                </a:path>
              </a:pathLst>
            </a:custGeom>
            <a:solidFill>
              <a:srgbClr val="5ABB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17"/>
            <p:cNvSpPr>
              <a:spLocks/>
            </p:cNvSpPr>
            <p:nvPr/>
          </p:nvSpPr>
          <p:spPr bwMode="auto">
            <a:xfrm>
              <a:off x="6780213" y="3205163"/>
              <a:ext cx="369887" cy="506413"/>
            </a:xfrm>
            <a:custGeom>
              <a:avLst/>
              <a:gdLst>
                <a:gd name="T0" fmla="*/ 106 w 158"/>
                <a:gd name="T1" fmla="*/ 131 h 216"/>
                <a:gd name="T2" fmla="*/ 106 w 158"/>
                <a:gd name="T3" fmla="*/ 26 h 216"/>
                <a:gd name="T4" fmla="*/ 80 w 158"/>
                <a:gd name="T5" fmla="*/ 0 h 216"/>
                <a:gd name="T6" fmla="*/ 80 w 158"/>
                <a:gd name="T7" fmla="*/ 0 h 216"/>
                <a:gd name="T8" fmla="*/ 54 w 158"/>
                <a:gd name="T9" fmla="*/ 26 h 216"/>
                <a:gd name="T10" fmla="*/ 54 w 158"/>
                <a:gd name="T11" fmla="*/ 131 h 216"/>
                <a:gd name="T12" fmla="*/ 18 w 158"/>
                <a:gd name="T13" fmla="*/ 131 h 216"/>
                <a:gd name="T14" fmla="*/ 10 w 158"/>
                <a:gd name="T15" fmla="*/ 153 h 216"/>
                <a:gd name="T16" fmla="*/ 61 w 158"/>
                <a:gd name="T17" fmla="*/ 203 h 216"/>
                <a:gd name="T18" fmla="*/ 98 w 158"/>
                <a:gd name="T19" fmla="*/ 203 h 216"/>
                <a:gd name="T20" fmla="*/ 149 w 158"/>
                <a:gd name="T21" fmla="*/ 153 h 216"/>
                <a:gd name="T22" fmla="*/ 138 w 158"/>
                <a:gd name="T23" fmla="*/ 131 h 216"/>
                <a:gd name="T24" fmla="*/ 106 w 158"/>
                <a:gd name="T25" fmla="*/ 13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216">
                  <a:moveTo>
                    <a:pt x="106" y="131"/>
                  </a:moveTo>
                  <a:cubicBezTo>
                    <a:pt x="106" y="26"/>
                    <a:pt x="106" y="26"/>
                    <a:pt x="106" y="26"/>
                  </a:cubicBezTo>
                  <a:cubicBezTo>
                    <a:pt x="106" y="12"/>
                    <a:pt x="94" y="0"/>
                    <a:pt x="80" y="0"/>
                  </a:cubicBezTo>
                  <a:cubicBezTo>
                    <a:pt x="80" y="0"/>
                    <a:pt x="80" y="0"/>
                    <a:pt x="80" y="0"/>
                  </a:cubicBezTo>
                  <a:cubicBezTo>
                    <a:pt x="65" y="0"/>
                    <a:pt x="54" y="12"/>
                    <a:pt x="54" y="26"/>
                  </a:cubicBezTo>
                  <a:cubicBezTo>
                    <a:pt x="54" y="131"/>
                    <a:pt x="54" y="131"/>
                    <a:pt x="54" y="131"/>
                  </a:cubicBezTo>
                  <a:cubicBezTo>
                    <a:pt x="18" y="131"/>
                    <a:pt x="18" y="131"/>
                    <a:pt x="18" y="131"/>
                  </a:cubicBezTo>
                  <a:cubicBezTo>
                    <a:pt x="3" y="131"/>
                    <a:pt x="0" y="143"/>
                    <a:pt x="10" y="153"/>
                  </a:cubicBezTo>
                  <a:cubicBezTo>
                    <a:pt x="61" y="203"/>
                    <a:pt x="61" y="203"/>
                    <a:pt x="61" y="203"/>
                  </a:cubicBezTo>
                  <a:cubicBezTo>
                    <a:pt x="73" y="216"/>
                    <a:pt x="85" y="216"/>
                    <a:pt x="98" y="203"/>
                  </a:cubicBezTo>
                  <a:cubicBezTo>
                    <a:pt x="149" y="153"/>
                    <a:pt x="149" y="153"/>
                    <a:pt x="149" y="153"/>
                  </a:cubicBezTo>
                  <a:cubicBezTo>
                    <a:pt x="158" y="144"/>
                    <a:pt x="156" y="131"/>
                    <a:pt x="138" y="131"/>
                  </a:cubicBezTo>
                  <a:lnTo>
                    <a:pt x="106" y="13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91" name="组合 190"/>
          <p:cNvGrpSpPr/>
          <p:nvPr/>
        </p:nvGrpSpPr>
        <p:grpSpPr>
          <a:xfrm>
            <a:off x="5707333" y="4872229"/>
            <a:ext cx="541068" cy="611711"/>
            <a:chOff x="6647132" y="5738581"/>
            <a:chExt cx="617267" cy="697859"/>
          </a:xfrm>
        </p:grpSpPr>
        <p:grpSp>
          <p:nvGrpSpPr>
            <p:cNvPr id="185" name="组合 184"/>
            <p:cNvGrpSpPr/>
            <p:nvPr/>
          </p:nvGrpSpPr>
          <p:grpSpPr>
            <a:xfrm>
              <a:off x="6647132" y="5738581"/>
              <a:ext cx="477567" cy="659759"/>
              <a:chOff x="6659832" y="4189181"/>
              <a:chExt cx="477567" cy="659759"/>
            </a:xfrm>
          </p:grpSpPr>
          <p:sp>
            <p:nvSpPr>
              <p:cNvPr id="186" name="Freeform 35"/>
              <p:cNvSpPr>
                <a:spLocks/>
              </p:cNvSpPr>
              <p:nvPr/>
            </p:nvSpPr>
            <p:spPr bwMode="auto">
              <a:xfrm>
                <a:off x="6659832" y="4189181"/>
                <a:ext cx="477567" cy="659759"/>
              </a:xfrm>
              <a:custGeom>
                <a:avLst/>
                <a:gdLst>
                  <a:gd name="T0" fmla="*/ 0 w 122"/>
                  <a:gd name="T1" fmla="*/ 21 h 168"/>
                  <a:gd name="T2" fmla="*/ 61 w 122"/>
                  <a:gd name="T3" fmla="*/ 0 h 168"/>
                  <a:gd name="T4" fmla="*/ 122 w 122"/>
                  <a:gd name="T5" fmla="*/ 21 h 168"/>
                  <a:gd name="T6" fmla="*/ 122 w 122"/>
                  <a:gd name="T7" fmla="*/ 107 h 168"/>
                  <a:gd name="T8" fmla="*/ 61 w 122"/>
                  <a:gd name="T9" fmla="*/ 168 h 168"/>
                  <a:gd name="T10" fmla="*/ 0 w 122"/>
                  <a:gd name="T11" fmla="*/ 107 h 168"/>
                  <a:gd name="T12" fmla="*/ 0 w 122"/>
                  <a:gd name="T13" fmla="*/ 21 h 168"/>
                </a:gdLst>
                <a:ahLst/>
                <a:cxnLst>
                  <a:cxn ang="0">
                    <a:pos x="T0" y="T1"/>
                  </a:cxn>
                  <a:cxn ang="0">
                    <a:pos x="T2" y="T3"/>
                  </a:cxn>
                  <a:cxn ang="0">
                    <a:pos x="T4" y="T5"/>
                  </a:cxn>
                  <a:cxn ang="0">
                    <a:pos x="T6" y="T7"/>
                  </a:cxn>
                  <a:cxn ang="0">
                    <a:pos x="T8" y="T9"/>
                  </a:cxn>
                  <a:cxn ang="0">
                    <a:pos x="T10" y="T11"/>
                  </a:cxn>
                  <a:cxn ang="0">
                    <a:pos x="T12" y="T13"/>
                  </a:cxn>
                </a:cxnLst>
                <a:rect l="0" t="0" r="r" b="b"/>
                <a:pathLst>
                  <a:path w="122" h="168">
                    <a:moveTo>
                      <a:pt x="0" y="21"/>
                    </a:moveTo>
                    <a:cubicBezTo>
                      <a:pt x="53" y="21"/>
                      <a:pt x="61" y="0"/>
                      <a:pt x="61" y="0"/>
                    </a:cubicBezTo>
                    <a:cubicBezTo>
                      <a:pt x="61" y="0"/>
                      <a:pt x="69" y="21"/>
                      <a:pt x="122" y="21"/>
                    </a:cubicBezTo>
                    <a:cubicBezTo>
                      <a:pt x="122" y="107"/>
                      <a:pt x="122" y="107"/>
                      <a:pt x="122" y="107"/>
                    </a:cubicBezTo>
                    <a:cubicBezTo>
                      <a:pt x="122" y="141"/>
                      <a:pt x="61" y="168"/>
                      <a:pt x="61" y="168"/>
                    </a:cubicBezTo>
                    <a:cubicBezTo>
                      <a:pt x="61" y="168"/>
                      <a:pt x="0" y="141"/>
                      <a:pt x="0" y="107"/>
                    </a:cubicBezTo>
                    <a:lnTo>
                      <a:pt x="0" y="21"/>
                    </a:lnTo>
                    <a:close/>
                  </a:path>
                </a:pathLst>
              </a:custGeom>
              <a:solidFill>
                <a:srgbClr val="F49C19"/>
              </a:solidFill>
              <a:ln>
                <a:noFill/>
              </a:ln>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a:p>
            </p:txBody>
          </p:sp>
          <p:sp>
            <p:nvSpPr>
              <p:cNvPr id="187" name="Freeform 36"/>
              <p:cNvSpPr>
                <a:spLocks noEditPoints="1"/>
              </p:cNvSpPr>
              <p:nvPr/>
            </p:nvSpPr>
            <p:spPr bwMode="auto">
              <a:xfrm>
                <a:off x="6719888" y="4330700"/>
                <a:ext cx="372898" cy="376238"/>
              </a:xfrm>
              <a:custGeom>
                <a:avLst/>
                <a:gdLst>
                  <a:gd name="T0" fmla="*/ 67 w 120"/>
                  <a:gd name="T1" fmla="*/ 53 h 121"/>
                  <a:gd name="T2" fmla="*/ 67 w 120"/>
                  <a:gd name="T3" fmla="*/ 26 h 121"/>
                  <a:gd name="T4" fmla="*/ 53 w 120"/>
                  <a:gd name="T5" fmla="*/ 26 h 121"/>
                  <a:gd name="T6" fmla="*/ 53 w 120"/>
                  <a:gd name="T7" fmla="*/ 53 h 121"/>
                  <a:gd name="T8" fmla="*/ 27 w 120"/>
                  <a:gd name="T9" fmla="*/ 53 h 121"/>
                  <a:gd name="T10" fmla="*/ 27 w 120"/>
                  <a:gd name="T11" fmla="*/ 68 h 121"/>
                  <a:gd name="T12" fmla="*/ 53 w 120"/>
                  <a:gd name="T13" fmla="*/ 68 h 121"/>
                  <a:gd name="T14" fmla="*/ 53 w 120"/>
                  <a:gd name="T15" fmla="*/ 94 h 121"/>
                  <a:gd name="T16" fmla="*/ 67 w 120"/>
                  <a:gd name="T17" fmla="*/ 94 h 121"/>
                  <a:gd name="T18" fmla="*/ 67 w 120"/>
                  <a:gd name="T19" fmla="*/ 68 h 121"/>
                  <a:gd name="T20" fmla="*/ 93 w 120"/>
                  <a:gd name="T21" fmla="*/ 68 h 121"/>
                  <a:gd name="T22" fmla="*/ 93 w 120"/>
                  <a:gd name="T23" fmla="*/ 53 h 121"/>
                  <a:gd name="T24" fmla="*/ 67 w 120"/>
                  <a:gd name="T25" fmla="*/ 53 h 121"/>
                  <a:gd name="T26" fmla="*/ 60 w 120"/>
                  <a:gd name="T27" fmla="*/ 0 h 121"/>
                  <a:gd name="T28" fmla="*/ 0 w 120"/>
                  <a:gd name="T29" fmla="*/ 61 h 121"/>
                  <a:gd name="T30" fmla="*/ 60 w 120"/>
                  <a:gd name="T31" fmla="*/ 121 h 121"/>
                  <a:gd name="T32" fmla="*/ 120 w 120"/>
                  <a:gd name="T33" fmla="*/ 61 h 121"/>
                  <a:gd name="T34" fmla="*/ 60 w 120"/>
                  <a:gd name="T35" fmla="*/ 0 h 121"/>
                  <a:gd name="T36" fmla="*/ 60 w 120"/>
                  <a:gd name="T37" fmla="*/ 107 h 121"/>
                  <a:gd name="T38" fmla="*/ 13 w 120"/>
                  <a:gd name="T39" fmla="*/ 61 h 121"/>
                  <a:gd name="T40" fmla="*/ 60 w 120"/>
                  <a:gd name="T41" fmla="*/ 14 h 121"/>
                  <a:gd name="T42" fmla="*/ 107 w 120"/>
                  <a:gd name="T43" fmla="*/ 61 h 121"/>
                  <a:gd name="T44" fmla="*/ 60 w 120"/>
                  <a:gd name="T45" fmla="*/ 10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 h="121">
                    <a:moveTo>
                      <a:pt x="67" y="53"/>
                    </a:moveTo>
                    <a:cubicBezTo>
                      <a:pt x="67" y="26"/>
                      <a:pt x="67" y="26"/>
                      <a:pt x="67" y="26"/>
                    </a:cubicBezTo>
                    <a:cubicBezTo>
                      <a:pt x="53" y="26"/>
                      <a:pt x="53" y="26"/>
                      <a:pt x="53" y="26"/>
                    </a:cubicBezTo>
                    <a:cubicBezTo>
                      <a:pt x="53" y="53"/>
                      <a:pt x="53" y="53"/>
                      <a:pt x="53" y="53"/>
                    </a:cubicBezTo>
                    <a:cubicBezTo>
                      <a:pt x="27" y="53"/>
                      <a:pt x="27" y="53"/>
                      <a:pt x="27" y="53"/>
                    </a:cubicBezTo>
                    <a:cubicBezTo>
                      <a:pt x="27" y="68"/>
                      <a:pt x="27" y="68"/>
                      <a:pt x="27" y="68"/>
                    </a:cubicBezTo>
                    <a:cubicBezTo>
                      <a:pt x="53" y="68"/>
                      <a:pt x="53" y="68"/>
                      <a:pt x="53" y="68"/>
                    </a:cubicBezTo>
                    <a:cubicBezTo>
                      <a:pt x="53" y="94"/>
                      <a:pt x="53" y="94"/>
                      <a:pt x="53" y="94"/>
                    </a:cubicBezTo>
                    <a:cubicBezTo>
                      <a:pt x="67" y="94"/>
                      <a:pt x="67" y="94"/>
                      <a:pt x="67" y="94"/>
                    </a:cubicBezTo>
                    <a:cubicBezTo>
                      <a:pt x="67" y="68"/>
                      <a:pt x="67" y="68"/>
                      <a:pt x="67" y="68"/>
                    </a:cubicBezTo>
                    <a:cubicBezTo>
                      <a:pt x="93" y="68"/>
                      <a:pt x="93" y="68"/>
                      <a:pt x="93" y="68"/>
                    </a:cubicBezTo>
                    <a:cubicBezTo>
                      <a:pt x="93" y="53"/>
                      <a:pt x="93" y="53"/>
                      <a:pt x="93" y="53"/>
                    </a:cubicBezTo>
                    <a:lnTo>
                      <a:pt x="67" y="53"/>
                    </a:lnTo>
                    <a:close/>
                    <a:moveTo>
                      <a:pt x="60" y="0"/>
                    </a:moveTo>
                    <a:cubicBezTo>
                      <a:pt x="27" y="0"/>
                      <a:pt x="0" y="27"/>
                      <a:pt x="0" y="61"/>
                    </a:cubicBezTo>
                    <a:cubicBezTo>
                      <a:pt x="0" y="94"/>
                      <a:pt x="27" y="121"/>
                      <a:pt x="60" y="121"/>
                    </a:cubicBezTo>
                    <a:cubicBezTo>
                      <a:pt x="93" y="121"/>
                      <a:pt x="120" y="94"/>
                      <a:pt x="120" y="61"/>
                    </a:cubicBezTo>
                    <a:cubicBezTo>
                      <a:pt x="120" y="27"/>
                      <a:pt x="93" y="0"/>
                      <a:pt x="60" y="0"/>
                    </a:cubicBezTo>
                    <a:close/>
                    <a:moveTo>
                      <a:pt x="60" y="107"/>
                    </a:moveTo>
                    <a:cubicBezTo>
                      <a:pt x="34" y="107"/>
                      <a:pt x="13" y="86"/>
                      <a:pt x="13" y="61"/>
                    </a:cubicBezTo>
                    <a:cubicBezTo>
                      <a:pt x="13" y="35"/>
                      <a:pt x="34" y="14"/>
                      <a:pt x="60" y="14"/>
                    </a:cubicBezTo>
                    <a:cubicBezTo>
                      <a:pt x="86" y="14"/>
                      <a:pt x="107" y="35"/>
                      <a:pt x="107" y="61"/>
                    </a:cubicBezTo>
                    <a:cubicBezTo>
                      <a:pt x="107" y="86"/>
                      <a:pt x="86" y="107"/>
                      <a:pt x="60" y="107"/>
                    </a:cubicBezTo>
                    <a:close/>
                  </a:path>
                </a:pathLst>
              </a:custGeom>
              <a:solidFill>
                <a:srgbClr val="F49C19"/>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88" name="组合 187"/>
            <p:cNvGrpSpPr/>
            <p:nvPr/>
          </p:nvGrpSpPr>
          <p:grpSpPr>
            <a:xfrm>
              <a:off x="6786832" y="5776681"/>
              <a:ext cx="477567" cy="659759"/>
              <a:chOff x="6659832" y="4189181"/>
              <a:chExt cx="477567" cy="659759"/>
            </a:xfrm>
          </p:grpSpPr>
          <p:sp>
            <p:nvSpPr>
              <p:cNvPr id="189" name="Freeform 35"/>
              <p:cNvSpPr>
                <a:spLocks/>
              </p:cNvSpPr>
              <p:nvPr/>
            </p:nvSpPr>
            <p:spPr bwMode="auto">
              <a:xfrm>
                <a:off x="6659832" y="4189181"/>
                <a:ext cx="477567" cy="659759"/>
              </a:xfrm>
              <a:custGeom>
                <a:avLst/>
                <a:gdLst>
                  <a:gd name="T0" fmla="*/ 0 w 122"/>
                  <a:gd name="T1" fmla="*/ 21 h 168"/>
                  <a:gd name="T2" fmla="*/ 61 w 122"/>
                  <a:gd name="T3" fmla="*/ 0 h 168"/>
                  <a:gd name="T4" fmla="*/ 122 w 122"/>
                  <a:gd name="T5" fmla="*/ 21 h 168"/>
                  <a:gd name="T6" fmla="*/ 122 w 122"/>
                  <a:gd name="T7" fmla="*/ 107 h 168"/>
                  <a:gd name="T8" fmla="*/ 61 w 122"/>
                  <a:gd name="T9" fmla="*/ 168 h 168"/>
                  <a:gd name="T10" fmla="*/ 0 w 122"/>
                  <a:gd name="T11" fmla="*/ 107 h 168"/>
                  <a:gd name="T12" fmla="*/ 0 w 122"/>
                  <a:gd name="T13" fmla="*/ 21 h 168"/>
                </a:gdLst>
                <a:ahLst/>
                <a:cxnLst>
                  <a:cxn ang="0">
                    <a:pos x="T0" y="T1"/>
                  </a:cxn>
                  <a:cxn ang="0">
                    <a:pos x="T2" y="T3"/>
                  </a:cxn>
                  <a:cxn ang="0">
                    <a:pos x="T4" y="T5"/>
                  </a:cxn>
                  <a:cxn ang="0">
                    <a:pos x="T6" y="T7"/>
                  </a:cxn>
                  <a:cxn ang="0">
                    <a:pos x="T8" y="T9"/>
                  </a:cxn>
                  <a:cxn ang="0">
                    <a:pos x="T10" y="T11"/>
                  </a:cxn>
                  <a:cxn ang="0">
                    <a:pos x="T12" y="T13"/>
                  </a:cxn>
                </a:cxnLst>
                <a:rect l="0" t="0" r="r" b="b"/>
                <a:pathLst>
                  <a:path w="122" h="168">
                    <a:moveTo>
                      <a:pt x="0" y="21"/>
                    </a:moveTo>
                    <a:cubicBezTo>
                      <a:pt x="53" y="21"/>
                      <a:pt x="61" y="0"/>
                      <a:pt x="61" y="0"/>
                    </a:cubicBezTo>
                    <a:cubicBezTo>
                      <a:pt x="61" y="0"/>
                      <a:pt x="69" y="21"/>
                      <a:pt x="122" y="21"/>
                    </a:cubicBezTo>
                    <a:cubicBezTo>
                      <a:pt x="122" y="107"/>
                      <a:pt x="122" y="107"/>
                      <a:pt x="122" y="107"/>
                    </a:cubicBezTo>
                    <a:cubicBezTo>
                      <a:pt x="122" y="141"/>
                      <a:pt x="61" y="168"/>
                      <a:pt x="61" y="168"/>
                    </a:cubicBezTo>
                    <a:cubicBezTo>
                      <a:pt x="61" y="168"/>
                      <a:pt x="0" y="141"/>
                      <a:pt x="0" y="107"/>
                    </a:cubicBezTo>
                    <a:lnTo>
                      <a:pt x="0" y="21"/>
                    </a:ln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a:p>
            </p:txBody>
          </p:sp>
          <p:sp>
            <p:nvSpPr>
              <p:cNvPr id="190" name="Freeform 36"/>
              <p:cNvSpPr>
                <a:spLocks noEditPoints="1"/>
              </p:cNvSpPr>
              <p:nvPr/>
            </p:nvSpPr>
            <p:spPr bwMode="auto">
              <a:xfrm>
                <a:off x="6719888" y="4330700"/>
                <a:ext cx="372898" cy="376238"/>
              </a:xfrm>
              <a:custGeom>
                <a:avLst/>
                <a:gdLst>
                  <a:gd name="T0" fmla="*/ 67 w 120"/>
                  <a:gd name="T1" fmla="*/ 53 h 121"/>
                  <a:gd name="T2" fmla="*/ 67 w 120"/>
                  <a:gd name="T3" fmla="*/ 26 h 121"/>
                  <a:gd name="T4" fmla="*/ 53 w 120"/>
                  <a:gd name="T5" fmla="*/ 26 h 121"/>
                  <a:gd name="T6" fmla="*/ 53 w 120"/>
                  <a:gd name="T7" fmla="*/ 53 h 121"/>
                  <a:gd name="T8" fmla="*/ 27 w 120"/>
                  <a:gd name="T9" fmla="*/ 53 h 121"/>
                  <a:gd name="T10" fmla="*/ 27 w 120"/>
                  <a:gd name="T11" fmla="*/ 68 h 121"/>
                  <a:gd name="T12" fmla="*/ 53 w 120"/>
                  <a:gd name="T13" fmla="*/ 68 h 121"/>
                  <a:gd name="T14" fmla="*/ 53 w 120"/>
                  <a:gd name="T15" fmla="*/ 94 h 121"/>
                  <a:gd name="T16" fmla="*/ 67 w 120"/>
                  <a:gd name="T17" fmla="*/ 94 h 121"/>
                  <a:gd name="T18" fmla="*/ 67 w 120"/>
                  <a:gd name="T19" fmla="*/ 68 h 121"/>
                  <a:gd name="T20" fmla="*/ 93 w 120"/>
                  <a:gd name="T21" fmla="*/ 68 h 121"/>
                  <a:gd name="T22" fmla="*/ 93 w 120"/>
                  <a:gd name="T23" fmla="*/ 53 h 121"/>
                  <a:gd name="T24" fmla="*/ 67 w 120"/>
                  <a:gd name="T25" fmla="*/ 53 h 121"/>
                  <a:gd name="T26" fmla="*/ 60 w 120"/>
                  <a:gd name="T27" fmla="*/ 0 h 121"/>
                  <a:gd name="T28" fmla="*/ 0 w 120"/>
                  <a:gd name="T29" fmla="*/ 61 h 121"/>
                  <a:gd name="T30" fmla="*/ 60 w 120"/>
                  <a:gd name="T31" fmla="*/ 121 h 121"/>
                  <a:gd name="T32" fmla="*/ 120 w 120"/>
                  <a:gd name="T33" fmla="*/ 61 h 121"/>
                  <a:gd name="T34" fmla="*/ 60 w 120"/>
                  <a:gd name="T35" fmla="*/ 0 h 121"/>
                  <a:gd name="T36" fmla="*/ 60 w 120"/>
                  <a:gd name="T37" fmla="*/ 107 h 121"/>
                  <a:gd name="T38" fmla="*/ 13 w 120"/>
                  <a:gd name="T39" fmla="*/ 61 h 121"/>
                  <a:gd name="T40" fmla="*/ 60 w 120"/>
                  <a:gd name="T41" fmla="*/ 14 h 121"/>
                  <a:gd name="T42" fmla="*/ 107 w 120"/>
                  <a:gd name="T43" fmla="*/ 61 h 121"/>
                  <a:gd name="T44" fmla="*/ 60 w 120"/>
                  <a:gd name="T45" fmla="*/ 10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 h="121">
                    <a:moveTo>
                      <a:pt x="67" y="53"/>
                    </a:moveTo>
                    <a:cubicBezTo>
                      <a:pt x="67" y="26"/>
                      <a:pt x="67" y="26"/>
                      <a:pt x="67" y="26"/>
                    </a:cubicBezTo>
                    <a:cubicBezTo>
                      <a:pt x="53" y="26"/>
                      <a:pt x="53" y="26"/>
                      <a:pt x="53" y="26"/>
                    </a:cubicBezTo>
                    <a:cubicBezTo>
                      <a:pt x="53" y="53"/>
                      <a:pt x="53" y="53"/>
                      <a:pt x="53" y="53"/>
                    </a:cubicBezTo>
                    <a:cubicBezTo>
                      <a:pt x="27" y="53"/>
                      <a:pt x="27" y="53"/>
                      <a:pt x="27" y="53"/>
                    </a:cubicBezTo>
                    <a:cubicBezTo>
                      <a:pt x="27" y="68"/>
                      <a:pt x="27" y="68"/>
                      <a:pt x="27" y="68"/>
                    </a:cubicBezTo>
                    <a:cubicBezTo>
                      <a:pt x="53" y="68"/>
                      <a:pt x="53" y="68"/>
                      <a:pt x="53" y="68"/>
                    </a:cubicBezTo>
                    <a:cubicBezTo>
                      <a:pt x="53" y="94"/>
                      <a:pt x="53" y="94"/>
                      <a:pt x="53" y="94"/>
                    </a:cubicBezTo>
                    <a:cubicBezTo>
                      <a:pt x="67" y="94"/>
                      <a:pt x="67" y="94"/>
                      <a:pt x="67" y="94"/>
                    </a:cubicBezTo>
                    <a:cubicBezTo>
                      <a:pt x="67" y="68"/>
                      <a:pt x="67" y="68"/>
                      <a:pt x="67" y="68"/>
                    </a:cubicBezTo>
                    <a:cubicBezTo>
                      <a:pt x="93" y="68"/>
                      <a:pt x="93" y="68"/>
                      <a:pt x="93" y="68"/>
                    </a:cubicBezTo>
                    <a:cubicBezTo>
                      <a:pt x="93" y="53"/>
                      <a:pt x="93" y="53"/>
                      <a:pt x="93" y="53"/>
                    </a:cubicBezTo>
                    <a:lnTo>
                      <a:pt x="67" y="53"/>
                    </a:lnTo>
                    <a:close/>
                    <a:moveTo>
                      <a:pt x="60" y="0"/>
                    </a:moveTo>
                    <a:cubicBezTo>
                      <a:pt x="27" y="0"/>
                      <a:pt x="0" y="27"/>
                      <a:pt x="0" y="61"/>
                    </a:cubicBezTo>
                    <a:cubicBezTo>
                      <a:pt x="0" y="94"/>
                      <a:pt x="27" y="121"/>
                      <a:pt x="60" y="121"/>
                    </a:cubicBezTo>
                    <a:cubicBezTo>
                      <a:pt x="93" y="121"/>
                      <a:pt x="120" y="94"/>
                      <a:pt x="120" y="61"/>
                    </a:cubicBezTo>
                    <a:cubicBezTo>
                      <a:pt x="120" y="27"/>
                      <a:pt x="93" y="0"/>
                      <a:pt x="60" y="0"/>
                    </a:cubicBezTo>
                    <a:close/>
                    <a:moveTo>
                      <a:pt x="60" y="107"/>
                    </a:moveTo>
                    <a:cubicBezTo>
                      <a:pt x="34" y="107"/>
                      <a:pt x="13" y="86"/>
                      <a:pt x="13" y="61"/>
                    </a:cubicBezTo>
                    <a:cubicBezTo>
                      <a:pt x="13" y="35"/>
                      <a:pt x="34" y="14"/>
                      <a:pt x="60" y="14"/>
                    </a:cubicBezTo>
                    <a:cubicBezTo>
                      <a:pt x="86" y="14"/>
                      <a:pt x="107" y="35"/>
                      <a:pt x="107" y="61"/>
                    </a:cubicBezTo>
                    <a:cubicBezTo>
                      <a:pt x="107" y="86"/>
                      <a:pt x="86" y="107"/>
                      <a:pt x="60" y="107"/>
                    </a:cubicBezTo>
                    <a:close/>
                  </a:path>
                </a:pathLst>
              </a:custGeom>
              <a:solidFill>
                <a:srgbClr val="F49C19"/>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95" name="组合 194"/>
          <p:cNvGrpSpPr/>
          <p:nvPr/>
        </p:nvGrpSpPr>
        <p:grpSpPr>
          <a:xfrm>
            <a:off x="7790133" y="4808470"/>
            <a:ext cx="452168" cy="624670"/>
            <a:chOff x="6659832" y="4189181"/>
            <a:chExt cx="477567" cy="659759"/>
          </a:xfrm>
        </p:grpSpPr>
        <p:sp>
          <p:nvSpPr>
            <p:cNvPr id="196" name="Freeform 35"/>
            <p:cNvSpPr>
              <a:spLocks/>
            </p:cNvSpPr>
            <p:nvPr/>
          </p:nvSpPr>
          <p:spPr bwMode="auto">
            <a:xfrm>
              <a:off x="6659832" y="4189181"/>
              <a:ext cx="477567" cy="659759"/>
            </a:xfrm>
            <a:custGeom>
              <a:avLst/>
              <a:gdLst>
                <a:gd name="T0" fmla="*/ 0 w 122"/>
                <a:gd name="T1" fmla="*/ 21 h 168"/>
                <a:gd name="T2" fmla="*/ 61 w 122"/>
                <a:gd name="T3" fmla="*/ 0 h 168"/>
                <a:gd name="T4" fmla="*/ 122 w 122"/>
                <a:gd name="T5" fmla="*/ 21 h 168"/>
                <a:gd name="T6" fmla="*/ 122 w 122"/>
                <a:gd name="T7" fmla="*/ 107 h 168"/>
                <a:gd name="T8" fmla="*/ 61 w 122"/>
                <a:gd name="T9" fmla="*/ 168 h 168"/>
                <a:gd name="T10" fmla="*/ 0 w 122"/>
                <a:gd name="T11" fmla="*/ 107 h 168"/>
                <a:gd name="T12" fmla="*/ 0 w 122"/>
                <a:gd name="T13" fmla="*/ 21 h 168"/>
              </a:gdLst>
              <a:ahLst/>
              <a:cxnLst>
                <a:cxn ang="0">
                  <a:pos x="T0" y="T1"/>
                </a:cxn>
                <a:cxn ang="0">
                  <a:pos x="T2" y="T3"/>
                </a:cxn>
                <a:cxn ang="0">
                  <a:pos x="T4" y="T5"/>
                </a:cxn>
                <a:cxn ang="0">
                  <a:pos x="T6" y="T7"/>
                </a:cxn>
                <a:cxn ang="0">
                  <a:pos x="T8" y="T9"/>
                </a:cxn>
                <a:cxn ang="0">
                  <a:pos x="T10" y="T11"/>
                </a:cxn>
                <a:cxn ang="0">
                  <a:pos x="T12" y="T13"/>
                </a:cxn>
              </a:cxnLst>
              <a:rect l="0" t="0" r="r" b="b"/>
              <a:pathLst>
                <a:path w="122" h="168">
                  <a:moveTo>
                    <a:pt x="0" y="21"/>
                  </a:moveTo>
                  <a:cubicBezTo>
                    <a:pt x="53" y="21"/>
                    <a:pt x="61" y="0"/>
                    <a:pt x="61" y="0"/>
                  </a:cubicBezTo>
                  <a:cubicBezTo>
                    <a:pt x="61" y="0"/>
                    <a:pt x="69" y="21"/>
                    <a:pt x="122" y="21"/>
                  </a:cubicBezTo>
                  <a:cubicBezTo>
                    <a:pt x="122" y="107"/>
                    <a:pt x="122" y="107"/>
                    <a:pt x="122" y="107"/>
                  </a:cubicBezTo>
                  <a:cubicBezTo>
                    <a:pt x="122" y="141"/>
                    <a:pt x="61" y="168"/>
                    <a:pt x="61" y="168"/>
                  </a:cubicBezTo>
                  <a:cubicBezTo>
                    <a:pt x="61" y="168"/>
                    <a:pt x="0" y="141"/>
                    <a:pt x="0" y="107"/>
                  </a:cubicBezTo>
                  <a:lnTo>
                    <a:pt x="0" y="21"/>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a:p>
          </p:txBody>
        </p:sp>
        <p:sp>
          <p:nvSpPr>
            <p:cNvPr id="197" name="Freeform 36"/>
            <p:cNvSpPr>
              <a:spLocks noEditPoints="1"/>
            </p:cNvSpPr>
            <p:nvPr/>
          </p:nvSpPr>
          <p:spPr bwMode="auto">
            <a:xfrm>
              <a:off x="6719888" y="4330700"/>
              <a:ext cx="372898" cy="376238"/>
            </a:xfrm>
            <a:custGeom>
              <a:avLst/>
              <a:gdLst>
                <a:gd name="T0" fmla="*/ 67 w 120"/>
                <a:gd name="T1" fmla="*/ 53 h 121"/>
                <a:gd name="T2" fmla="*/ 67 w 120"/>
                <a:gd name="T3" fmla="*/ 26 h 121"/>
                <a:gd name="T4" fmla="*/ 53 w 120"/>
                <a:gd name="T5" fmla="*/ 26 h 121"/>
                <a:gd name="T6" fmla="*/ 53 w 120"/>
                <a:gd name="T7" fmla="*/ 53 h 121"/>
                <a:gd name="T8" fmla="*/ 27 w 120"/>
                <a:gd name="T9" fmla="*/ 53 h 121"/>
                <a:gd name="T10" fmla="*/ 27 w 120"/>
                <a:gd name="T11" fmla="*/ 68 h 121"/>
                <a:gd name="T12" fmla="*/ 53 w 120"/>
                <a:gd name="T13" fmla="*/ 68 h 121"/>
                <a:gd name="T14" fmla="*/ 53 w 120"/>
                <a:gd name="T15" fmla="*/ 94 h 121"/>
                <a:gd name="T16" fmla="*/ 67 w 120"/>
                <a:gd name="T17" fmla="*/ 94 h 121"/>
                <a:gd name="T18" fmla="*/ 67 w 120"/>
                <a:gd name="T19" fmla="*/ 68 h 121"/>
                <a:gd name="T20" fmla="*/ 93 w 120"/>
                <a:gd name="T21" fmla="*/ 68 h 121"/>
                <a:gd name="T22" fmla="*/ 93 w 120"/>
                <a:gd name="T23" fmla="*/ 53 h 121"/>
                <a:gd name="T24" fmla="*/ 67 w 120"/>
                <a:gd name="T25" fmla="*/ 53 h 121"/>
                <a:gd name="T26" fmla="*/ 60 w 120"/>
                <a:gd name="T27" fmla="*/ 0 h 121"/>
                <a:gd name="T28" fmla="*/ 0 w 120"/>
                <a:gd name="T29" fmla="*/ 61 h 121"/>
                <a:gd name="T30" fmla="*/ 60 w 120"/>
                <a:gd name="T31" fmla="*/ 121 h 121"/>
                <a:gd name="T32" fmla="*/ 120 w 120"/>
                <a:gd name="T33" fmla="*/ 61 h 121"/>
                <a:gd name="T34" fmla="*/ 60 w 120"/>
                <a:gd name="T35" fmla="*/ 0 h 121"/>
                <a:gd name="T36" fmla="*/ 60 w 120"/>
                <a:gd name="T37" fmla="*/ 107 h 121"/>
                <a:gd name="T38" fmla="*/ 13 w 120"/>
                <a:gd name="T39" fmla="*/ 61 h 121"/>
                <a:gd name="T40" fmla="*/ 60 w 120"/>
                <a:gd name="T41" fmla="*/ 14 h 121"/>
                <a:gd name="T42" fmla="*/ 107 w 120"/>
                <a:gd name="T43" fmla="*/ 61 h 121"/>
                <a:gd name="T44" fmla="*/ 60 w 120"/>
                <a:gd name="T45" fmla="*/ 10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 h="121">
                  <a:moveTo>
                    <a:pt x="67" y="53"/>
                  </a:moveTo>
                  <a:cubicBezTo>
                    <a:pt x="67" y="26"/>
                    <a:pt x="67" y="26"/>
                    <a:pt x="67" y="26"/>
                  </a:cubicBezTo>
                  <a:cubicBezTo>
                    <a:pt x="53" y="26"/>
                    <a:pt x="53" y="26"/>
                    <a:pt x="53" y="26"/>
                  </a:cubicBezTo>
                  <a:cubicBezTo>
                    <a:pt x="53" y="53"/>
                    <a:pt x="53" y="53"/>
                    <a:pt x="53" y="53"/>
                  </a:cubicBezTo>
                  <a:cubicBezTo>
                    <a:pt x="27" y="53"/>
                    <a:pt x="27" y="53"/>
                    <a:pt x="27" y="53"/>
                  </a:cubicBezTo>
                  <a:cubicBezTo>
                    <a:pt x="27" y="68"/>
                    <a:pt x="27" y="68"/>
                    <a:pt x="27" y="68"/>
                  </a:cubicBezTo>
                  <a:cubicBezTo>
                    <a:pt x="53" y="68"/>
                    <a:pt x="53" y="68"/>
                    <a:pt x="53" y="68"/>
                  </a:cubicBezTo>
                  <a:cubicBezTo>
                    <a:pt x="53" y="94"/>
                    <a:pt x="53" y="94"/>
                    <a:pt x="53" y="94"/>
                  </a:cubicBezTo>
                  <a:cubicBezTo>
                    <a:pt x="67" y="94"/>
                    <a:pt x="67" y="94"/>
                    <a:pt x="67" y="94"/>
                  </a:cubicBezTo>
                  <a:cubicBezTo>
                    <a:pt x="67" y="68"/>
                    <a:pt x="67" y="68"/>
                    <a:pt x="67" y="68"/>
                  </a:cubicBezTo>
                  <a:cubicBezTo>
                    <a:pt x="93" y="68"/>
                    <a:pt x="93" y="68"/>
                    <a:pt x="93" y="68"/>
                  </a:cubicBezTo>
                  <a:cubicBezTo>
                    <a:pt x="93" y="53"/>
                    <a:pt x="93" y="53"/>
                    <a:pt x="93" y="53"/>
                  </a:cubicBezTo>
                  <a:lnTo>
                    <a:pt x="67" y="53"/>
                  </a:lnTo>
                  <a:close/>
                  <a:moveTo>
                    <a:pt x="60" y="0"/>
                  </a:moveTo>
                  <a:cubicBezTo>
                    <a:pt x="27" y="0"/>
                    <a:pt x="0" y="27"/>
                    <a:pt x="0" y="61"/>
                  </a:cubicBezTo>
                  <a:cubicBezTo>
                    <a:pt x="0" y="94"/>
                    <a:pt x="27" y="121"/>
                    <a:pt x="60" y="121"/>
                  </a:cubicBezTo>
                  <a:cubicBezTo>
                    <a:pt x="93" y="121"/>
                    <a:pt x="120" y="94"/>
                    <a:pt x="120" y="61"/>
                  </a:cubicBezTo>
                  <a:cubicBezTo>
                    <a:pt x="120" y="27"/>
                    <a:pt x="93" y="0"/>
                    <a:pt x="60" y="0"/>
                  </a:cubicBezTo>
                  <a:close/>
                  <a:moveTo>
                    <a:pt x="60" y="107"/>
                  </a:moveTo>
                  <a:cubicBezTo>
                    <a:pt x="34" y="107"/>
                    <a:pt x="13" y="86"/>
                    <a:pt x="13" y="61"/>
                  </a:cubicBezTo>
                  <a:cubicBezTo>
                    <a:pt x="13" y="35"/>
                    <a:pt x="34" y="14"/>
                    <a:pt x="60" y="14"/>
                  </a:cubicBezTo>
                  <a:cubicBezTo>
                    <a:pt x="86" y="14"/>
                    <a:pt x="107" y="35"/>
                    <a:pt x="107" y="61"/>
                  </a:cubicBezTo>
                  <a:cubicBezTo>
                    <a:pt x="107" y="86"/>
                    <a:pt x="86" y="107"/>
                    <a:pt x="60" y="107"/>
                  </a:cubicBezTo>
                  <a:close/>
                </a:path>
              </a:pathLst>
            </a:custGeom>
            <a:solidFill>
              <a:srgbClr val="AB6CAA"/>
            </a:solidFill>
            <a:ln>
              <a:noFill/>
            </a:ln>
          </p:spPr>
          <p:txBody>
            <a:bodyPr vert="horz" wrap="square" lIns="91440" tIns="45720" rIns="91440" bIns="45720" numCol="1" anchor="t" anchorCtr="0" compatLnSpc="1">
              <a:prstTxWarp prst="textNoShape">
                <a:avLst/>
              </a:prstTxWarp>
            </a:bodyPr>
            <a:lstStyle/>
            <a:p>
              <a:endParaRPr lang="zh-CN" alt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文本框 3"/>
          <p:cNvSpPr txBox="1"/>
          <p:nvPr/>
        </p:nvSpPr>
        <p:spPr>
          <a:xfrm>
            <a:off x="1414674" y="550138"/>
            <a:ext cx="3650619" cy="369332"/>
          </a:xfrm>
          <a:prstGeom prst="rect">
            <a:avLst/>
          </a:prstGeom>
          <a:noFill/>
        </p:spPr>
        <p:txBody>
          <a:bodyPr wrap="square" rtlCol="0">
            <a:spAutoFit/>
          </a:bodyPr>
          <a:lstStyle/>
          <a:p>
            <a:r>
              <a:rPr lang="en-US" altLang="zh-CN"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Safety Features</a:t>
            </a:r>
            <a:endParaRPr lang="zh-CN" altLang="en-US"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9" name="文本框 13"/>
          <p:cNvSpPr txBox="1"/>
          <p:nvPr/>
        </p:nvSpPr>
        <p:spPr>
          <a:xfrm>
            <a:off x="297859" y="2301712"/>
            <a:ext cx="4499429" cy="2677656"/>
          </a:xfrm>
          <a:prstGeom prst="rect">
            <a:avLst/>
          </a:prstGeom>
          <a:noFill/>
        </p:spPr>
        <p:txBody>
          <a:bodyPr wrap="square" rtlCol="0">
            <a:spAutoFit/>
          </a:bodyPr>
          <a:lstStyle/>
          <a:p>
            <a:r>
              <a:rPr lang="en-US" altLang="zh-CN" sz="3600" b="1" dirty="0">
                <a:solidFill>
                  <a:srgbClr val="183A5D"/>
                </a:solidFill>
                <a:latin typeface="微软雅黑" panose="020B0503020204020204" pitchFamily="34" charset="-122"/>
                <a:ea typeface="微软雅黑" panose="020B0503020204020204" pitchFamily="34" charset="-122"/>
              </a:rPr>
              <a:t>PART 3</a:t>
            </a:r>
          </a:p>
          <a:p>
            <a:r>
              <a:rPr lang="en-US" altLang="zh-CN" sz="4800" b="1" dirty="0">
                <a:solidFill>
                  <a:srgbClr val="183A5D"/>
                </a:solidFill>
                <a:latin typeface="微软雅黑" panose="020B0503020204020204" pitchFamily="34" charset="-122"/>
                <a:ea typeface="微软雅黑" panose="020B0503020204020204" pitchFamily="34" charset="-122"/>
              </a:rPr>
              <a:t>S</a:t>
            </a:r>
            <a:r>
              <a:rPr lang="en-US" altLang="zh-CN" sz="3600" b="1" dirty="0">
                <a:solidFill>
                  <a:srgbClr val="183A5D"/>
                </a:solidFill>
                <a:latin typeface="微软雅黑" panose="020B0503020204020204" pitchFamily="34" charset="-122"/>
                <a:ea typeface="微软雅黑" panose="020B0503020204020204" pitchFamily="34" charset="-122"/>
              </a:rPr>
              <a:t>AFETY </a:t>
            </a:r>
            <a:r>
              <a:rPr lang="en-US" altLang="zh-CN" sz="4800" b="1" dirty="0">
                <a:solidFill>
                  <a:srgbClr val="183A5D"/>
                </a:solidFill>
                <a:latin typeface="微软雅黑" panose="020B0503020204020204" pitchFamily="34" charset="-122"/>
                <a:ea typeface="微软雅黑" panose="020B0503020204020204" pitchFamily="34" charset="-122"/>
              </a:rPr>
              <a:t>F</a:t>
            </a:r>
            <a:r>
              <a:rPr lang="en-US" altLang="zh-CN" sz="3600" b="1" dirty="0">
                <a:solidFill>
                  <a:srgbClr val="183A5D"/>
                </a:solidFill>
                <a:latin typeface="微软雅黑" panose="020B0503020204020204" pitchFamily="34" charset="-122"/>
                <a:ea typeface="微软雅黑" panose="020B0503020204020204" pitchFamily="34" charset="-122"/>
              </a:rPr>
              <a:t>EATURES</a:t>
            </a:r>
          </a:p>
          <a:p>
            <a:r>
              <a:rPr lang="en-US" altLang="zh-CN" sz="3600" b="1" dirty="0">
                <a:solidFill>
                  <a:srgbClr val="183A5D"/>
                </a:solidFill>
                <a:latin typeface="微软雅黑" panose="020B0503020204020204" pitchFamily="34" charset="-122"/>
                <a:ea typeface="微软雅黑" panose="020B0503020204020204" pitchFamily="34" charset="-122"/>
              </a:rPr>
              <a:t>INTRO.</a:t>
            </a:r>
            <a:endParaRPr lang="zh-CN" altLang="en-US" sz="3600" b="1" dirty="0">
              <a:solidFill>
                <a:srgbClr val="183A5D"/>
              </a:solidFill>
              <a:latin typeface="微软雅黑" panose="020B0503020204020204" pitchFamily="34" charset="-122"/>
              <a:ea typeface="微软雅黑" panose="020B0503020204020204" pitchFamily="34" charset="-122"/>
            </a:endParaRPr>
          </a:p>
        </p:txBody>
      </p:sp>
      <p:sp>
        <p:nvSpPr>
          <p:cNvPr id="70" name="文本框 90"/>
          <p:cNvSpPr txBox="1"/>
          <p:nvPr/>
        </p:nvSpPr>
        <p:spPr>
          <a:xfrm>
            <a:off x="-7280" y="685412"/>
            <a:ext cx="1313181" cy="369332"/>
          </a:xfrm>
          <a:prstGeom prst="rect">
            <a:avLst/>
          </a:prstGeom>
          <a:noFill/>
        </p:spPr>
        <p:txBody>
          <a:bodyPr wrap="none" rtlCol="0">
            <a:spAutoFit/>
          </a:bodyPr>
          <a:lstStyle/>
          <a:p>
            <a:pPr algn="ctr"/>
            <a:r>
              <a:rPr lang="en-US" altLang="zh-CN" dirty="0">
                <a:solidFill>
                  <a:schemeClr val="lt1"/>
                </a:solidFill>
              </a:rPr>
              <a:t>PART THREE</a:t>
            </a:r>
            <a:endParaRPr lang="zh-CN" altLang="en-US" dirty="0">
              <a:solidFill>
                <a:schemeClr val="lt1"/>
              </a:solidFill>
            </a:endParaRPr>
          </a:p>
        </p:txBody>
      </p:sp>
      <p:pic>
        <p:nvPicPr>
          <p:cNvPr id="1026" name="Picture 2" descr="C:\Users\Administrator\Desktop\20160627华龙一号ppt美化\2016-7-20炎夏的华龙一号施工现场.JPG"/>
          <p:cNvPicPr>
            <a:picLocks noChangeAspect="1" noChangeArrowheads="1"/>
          </p:cNvPicPr>
          <p:nvPr/>
        </p:nvPicPr>
        <p:blipFill>
          <a:blip r:embed="rId3" cstate="print"/>
          <a:srcRect/>
          <a:stretch>
            <a:fillRect/>
          </a:stretch>
        </p:blipFill>
        <p:spPr bwMode="auto">
          <a:xfrm>
            <a:off x="4162926" y="0"/>
            <a:ext cx="8029074" cy="6858000"/>
          </a:xfrm>
          <a:prstGeom prst="rect">
            <a:avLst/>
          </a:prstGeom>
          <a:solidFill>
            <a:schemeClr val="tx1">
              <a:alpha val="33000"/>
            </a:schemeClr>
          </a:solidFill>
          <a:ln>
            <a:noFill/>
          </a:ln>
          <a:effectLst>
            <a:softEdge rad="127000"/>
          </a:effectLst>
        </p:spPr>
      </p:pic>
    </p:spTree>
    <p:extLst>
      <p:ext uri="{BB962C8B-B14F-4D97-AF65-F5344CB8AC3E}">
        <p14:creationId xmlns:p14="http://schemas.microsoft.com/office/powerpoint/2010/main" val="52879761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365096" y="2087564"/>
            <a:ext cx="3025804" cy="2825389"/>
          </a:xfrm>
          <a:prstGeom prst="rect">
            <a:avLst/>
          </a:prstGeom>
          <a:noFill/>
        </p:spPr>
        <p:txBody>
          <a:bodyPr wrap="square" rtlCol="0">
            <a:spAutoFit/>
          </a:bodyPr>
          <a:lstStyle/>
          <a:p>
            <a:pPr indent="-457200" algn="ctr" fontAlgn="base">
              <a:lnSpc>
                <a:spcPct val="120000"/>
              </a:lnSpc>
              <a:spcBef>
                <a:spcPct val="15000"/>
              </a:spcBef>
              <a:spcAft>
                <a:spcPct val="0"/>
              </a:spcAft>
              <a:defRPr/>
            </a:pPr>
            <a:r>
              <a:rPr lang="en-US" altLang="zh-CN" sz="4000" b="1"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BDBA/SA </a:t>
            </a:r>
          </a:p>
          <a:p>
            <a:pPr indent="-457200" algn="ctr" fontAlgn="base">
              <a:lnSpc>
                <a:spcPct val="120000"/>
              </a:lnSpc>
              <a:spcBef>
                <a:spcPct val="15000"/>
              </a:spcBef>
              <a:spcAft>
                <a:spcPct val="0"/>
              </a:spcAft>
              <a:defRPr/>
            </a:pPr>
            <a:r>
              <a:rPr lang="en-US" altLang="zh-CN" sz="3200" b="1" dirty="0">
                <a:solidFill>
                  <a:schemeClr val="accent1">
                    <a:lumMod val="50000"/>
                  </a:schemeClr>
                </a:solidFill>
                <a:latin typeface="微软雅黑" panose="020B0503020204020204" pitchFamily="34" charset="-122"/>
                <a:ea typeface="微软雅黑" panose="020B0503020204020204" pitchFamily="34" charset="-122"/>
              </a:rPr>
              <a:t>Prevention </a:t>
            </a:r>
          </a:p>
          <a:p>
            <a:pPr indent="-457200" algn="ctr" fontAlgn="base">
              <a:lnSpc>
                <a:spcPct val="120000"/>
              </a:lnSpc>
              <a:spcBef>
                <a:spcPct val="15000"/>
              </a:spcBef>
              <a:spcAft>
                <a:spcPct val="0"/>
              </a:spcAft>
              <a:defRPr/>
            </a:pPr>
            <a:r>
              <a:rPr lang="en-US" altLang="zh-CN" sz="3200" b="1" dirty="0">
                <a:solidFill>
                  <a:schemeClr val="accent1">
                    <a:lumMod val="50000"/>
                  </a:schemeClr>
                </a:solidFill>
                <a:latin typeface="微软雅黑" panose="020B0503020204020204" pitchFamily="34" charset="-122"/>
                <a:ea typeface="微软雅黑" panose="020B0503020204020204" pitchFamily="34" charset="-122"/>
              </a:rPr>
              <a:t>&amp;Mitigation </a:t>
            </a:r>
          </a:p>
          <a:p>
            <a:pPr indent="-457200" algn="ctr" fontAlgn="base">
              <a:lnSpc>
                <a:spcPct val="120000"/>
              </a:lnSpc>
              <a:spcBef>
                <a:spcPct val="15000"/>
              </a:spcBef>
              <a:spcAft>
                <a:spcPct val="0"/>
              </a:spcAft>
              <a:defRPr/>
            </a:pPr>
            <a:r>
              <a:rPr lang="en-US" altLang="zh-CN" sz="3200" b="1" dirty="0">
                <a:solidFill>
                  <a:schemeClr val="accent1">
                    <a:lumMod val="50000"/>
                  </a:schemeClr>
                </a:solidFill>
                <a:latin typeface="微软雅黑" panose="020B0503020204020204" pitchFamily="34" charset="-122"/>
                <a:ea typeface="微软雅黑" panose="020B0503020204020204" pitchFamily="34" charset="-122"/>
              </a:rPr>
              <a:t>Measures</a:t>
            </a:r>
          </a:p>
        </p:txBody>
      </p:sp>
      <p:grpSp>
        <p:nvGrpSpPr>
          <p:cNvPr id="30" name="组合 29"/>
          <p:cNvGrpSpPr/>
          <p:nvPr/>
        </p:nvGrpSpPr>
        <p:grpSpPr>
          <a:xfrm>
            <a:off x="3916435" y="1285070"/>
            <a:ext cx="1125464" cy="1153196"/>
            <a:chOff x="1566936" y="1168959"/>
            <a:chExt cx="1125464" cy="1153196"/>
          </a:xfrm>
        </p:grpSpPr>
        <p:grpSp>
          <p:nvGrpSpPr>
            <p:cNvPr id="31" name="组合 34"/>
            <p:cNvGrpSpPr/>
            <p:nvPr/>
          </p:nvGrpSpPr>
          <p:grpSpPr>
            <a:xfrm>
              <a:off x="1566936" y="1168959"/>
              <a:ext cx="1112763" cy="1053541"/>
              <a:chOff x="1554237" y="2692959"/>
              <a:chExt cx="1272305" cy="1076355"/>
            </a:xfrm>
          </p:grpSpPr>
          <p:sp>
            <p:nvSpPr>
              <p:cNvPr id="39" name="矩形 38"/>
              <p:cNvSpPr/>
              <p:nvPr/>
            </p:nvSpPr>
            <p:spPr bwMode="auto">
              <a:xfrm>
                <a:off x="1648482" y="2835838"/>
                <a:ext cx="1102664" cy="933476"/>
              </a:xfrm>
              <a:prstGeom prst="rect">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40" name="椭圆 39"/>
              <p:cNvSpPr/>
              <p:nvPr/>
            </p:nvSpPr>
            <p:spPr bwMode="auto">
              <a:xfrm>
                <a:off x="1648482" y="2692959"/>
                <a:ext cx="1102664" cy="257182"/>
              </a:xfrm>
              <a:prstGeom prst="ellipse">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41" name="圆角矩形 40"/>
              <p:cNvSpPr/>
              <p:nvPr/>
            </p:nvSpPr>
            <p:spPr bwMode="auto">
              <a:xfrm>
                <a:off x="1554237" y="2969192"/>
                <a:ext cx="1272305" cy="219081"/>
              </a:xfrm>
              <a:prstGeom prst="roundRect">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nvGrpSpPr>
            <p:cNvPr id="32" name="组合 29"/>
            <p:cNvGrpSpPr/>
            <p:nvPr/>
          </p:nvGrpSpPr>
          <p:grpSpPr>
            <a:xfrm>
              <a:off x="1625600" y="1175348"/>
              <a:ext cx="1066800" cy="1146807"/>
              <a:chOff x="1968500" y="1442048"/>
              <a:chExt cx="1181100" cy="1146807"/>
            </a:xfrm>
          </p:grpSpPr>
          <p:grpSp>
            <p:nvGrpSpPr>
              <p:cNvPr id="33" name="组合 26"/>
              <p:cNvGrpSpPr/>
              <p:nvPr/>
            </p:nvGrpSpPr>
            <p:grpSpPr>
              <a:xfrm>
                <a:off x="1968500" y="1442048"/>
                <a:ext cx="1181100" cy="958251"/>
                <a:chOff x="1803400" y="1562100"/>
                <a:chExt cx="1346200" cy="1092200"/>
              </a:xfrm>
            </p:grpSpPr>
            <p:sp>
              <p:nvSpPr>
                <p:cNvPr id="35" name="爆炸形 2 34"/>
                <p:cNvSpPr/>
                <p:nvPr/>
              </p:nvSpPr>
              <p:spPr bwMode="auto">
                <a:xfrm>
                  <a:off x="1803400" y="1562100"/>
                  <a:ext cx="1346200" cy="1092200"/>
                </a:xfrm>
                <a:prstGeom prst="irregularSeal2">
                  <a:avLst/>
                </a:prstGeom>
                <a:solidFill>
                  <a:schemeClr val="accent4"/>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36" name="爆炸形 1 35"/>
                <p:cNvSpPr/>
                <p:nvPr/>
              </p:nvSpPr>
              <p:spPr bwMode="auto">
                <a:xfrm rot="20807055">
                  <a:off x="2118218" y="1878877"/>
                  <a:ext cx="631923" cy="611128"/>
                </a:xfrm>
                <a:prstGeom prst="irregularSeal1">
                  <a:avLst/>
                </a:prstGeom>
                <a:solidFill>
                  <a:srgbClr val="DE0000"/>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37" name="椭圆 36"/>
                <p:cNvSpPr/>
                <p:nvPr/>
              </p:nvSpPr>
              <p:spPr bwMode="auto">
                <a:xfrm>
                  <a:off x="2247900" y="2082800"/>
                  <a:ext cx="241300" cy="241300"/>
                </a:xfrm>
                <a:prstGeom prst="ellipse">
                  <a:avLst/>
                </a:prstGeom>
                <a:solidFill>
                  <a:schemeClr val="bg2">
                    <a:lumMod val="2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38" name="椭圆 37"/>
                <p:cNvSpPr/>
                <p:nvPr/>
              </p:nvSpPr>
              <p:spPr bwMode="auto">
                <a:xfrm>
                  <a:off x="2349500" y="2019300"/>
                  <a:ext cx="241300" cy="241300"/>
                </a:xfrm>
                <a:prstGeom prst="ellipse">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sp>
            <p:nvSpPr>
              <p:cNvPr id="34" name="矩形 33"/>
              <p:cNvSpPr/>
              <p:nvPr/>
            </p:nvSpPr>
            <p:spPr>
              <a:xfrm>
                <a:off x="2581821" y="2065635"/>
                <a:ext cx="554079" cy="523220"/>
              </a:xfrm>
              <a:prstGeom prst="rect">
                <a:avLst/>
              </a:prstGeom>
              <a:noFill/>
            </p:spPr>
            <p:txBody>
              <a:bodyPr wrap="none" lIns="91440" tIns="45720" rIns="91440" bIns="45720">
                <a:spAutoFit/>
              </a:bodyPr>
              <a:lstStyle/>
              <a:p>
                <a:pPr algn="ctr"/>
                <a:r>
                  <a:rPr lang="en-US" altLang="zh-CN" sz="2800" b="1" cap="none" spc="0" dirty="0">
                    <a:ln w="10541" cmpd="sng">
                      <a:noFill/>
                      <a:prstDash val="solid"/>
                    </a:ln>
                    <a:solidFill>
                      <a:schemeClr val="bg1"/>
                    </a:solidFill>
                  </a:rPr>
                  <a:t>H</a:t>
                </a:r>
                <a:r>
                  <a:rPr lang="en-US" altLang="zh-CN" sz="1400" b="1" cap="none" spc="0" dirty="0">
                    <a:ln w="10541" cmpd="sng">
                      <a:noFill/>
                      <a:prstDash val="solid"/>
                    </a:ln>
                    <a:solidFill>
                      <a:schemeClr val="bg1"/>
                    </a:solidFill>
                  </a:rPr>
                  <a:t>2</a:t>
                </a:r>
                <a:endParaRPr lang="zh-CN" altLang="en-US" sz="1400" b="1" cap="none" spc="0" dirty="0">
                  <a:ln w="10541" cmpd="sng">
                    <a:noFill/>
                    <a:prstDash val="solid"/>
                  </a:ln>
                  <a:solidFill>
                    <a:schemeClr val="bg1"/>
                  </a:solidFill>
                </a:endParaRPr>
              </a:p>
            </p:txBody>
          </p:sp>
        </p:grpSp>
      </p:grpSp>
      <p:grpSp>
        <p:nvGrpSpPr>
          <p:cNvPr id="42" name="组合 41"/>
          <p:cNvGrpSpPr/>
          <p:nvPr/>
        </p:nvGrpSpPr>
        <p:grpSpPr>
          <a:xfrm>
            <a:off x="5511874" y="1277748"/>
            <a:ext cx="1112763" cy="1053541"/>
            <a:chOff x="1554236" y="2972359"/>
            <a:chExt cx="1112763" cy="1053541"/>
          </a:xfrm>
        </p:grpSpPr>
        <p:grpSp>
          <p:nvGrpSpPr>
            <p:cNvPr id="43" name="组合 39"/>
            <p:cNvGrpSpPr/>
            <p:nvPr/>
          </p:nvGrpSpPr>
          <p:grpSpPr>
            <a:xfrm>
              <a:off x="1554236" y="2972359"/>
              <a:ext cx="1112763" cy="1053541"/>
              <a:chOff x="1554237" y="2692959"/>
              <a:chExt cx="1272305" cy="1076355"/>
            </a:xfrm>
          </p:grpSpPr>
          <p:sp>
            <p:nvSpPr>
              <p:cNvPr id="47" name="矩形 46"/>
              <p:cNvSpPr/>
              <p:nvPr/>
            </p:nvSpPr>
            <p:spPr bwMode="auto">
              <a:xfrm>
                <a:off x="1648482" y="2835838"/>
                <a:ext cx="1102664" cy="933476"/>
              </a:xfrm>
              <a:prstGeom prst="rect">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48" name="椭圆 47"/>
              <p:cNvSpPr/>
              <p:nvPr/>
            </p:nvSpPr>
            <p:spPr bwMode="auto">
              <a:xfrm>
                <a:off x="1648482" y="2692959"/>
                <a:ext cx="1102664" cy="257182"/>
              </a:xfrm>
              <a:prstGeom prst="ellipse">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49" name="圆角矩形 48"/>
              <p:cNvSpPr/>
              <p:nvPr/>
            </p:nvSpPr>
            <p:spPr bwMode="auto">
              <a:xfrm>
                <a:off x="1554237" y="2969192"/>
                <a:ext cx="1272305" cy="219081"/>
              </a:xfrm>
              <a:prstGeom prst="roundRect">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sp>
          <p:nvSpPr>
            <p:cNvPr id="44" name="圆角矩形 43"/>
            <p:cNvSpPr/>
            <p:nvPr/>
          </p:nvSpPr>
          <p:spPr bwMode="auto">
            <a:xfrm>
              <a:off x="1981200" y="3216442"/>
              <a:ext cx="254000" cy="695158"/>
            </a:xfrm>
            <a:prstGeom prst="roundRect">
              <a:avLst/>
            </a:prstGeom>
            <a:gradFill flip="none" rotWithShape="1">
              <a:gsLst>
                <a:gs pos="0">
                  <a:srgbClr val="DE0000">
                    <a:tint val="66000"/>
                    <a:satMod val="160000"/>
                  </a:srgbClr>
                </a:gs>
                <a:gs pos="50000">
                  <a:srgbClr val="DE0000">
                    <a:tint val="44500"/>
                    <a:satMod val="160000"/>
                  </a:srgbClr>
                </a:gs>
                <a:gs pos="100000">
                  <a:srgbClr val="DE0000">
                    <a:tint val="23500"/>
                    <a:satMod val="160000"/>
                  </a:srgbClr>
                </a:gs>
              </a:gsLst>
              <a:path path="circle">
                <a:fillToRect l="50000" t="50000" r="50000" b="50000"/>
              </a:path>
              <a:tileRect/>
            </a:gra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45" name="云形标注 44"/>
            <p:cNvSpPr/>
            <p:nvPr/>
          </p:nvSpPr>
          <p:spPr bwMode="auto">
            <a:xfrm>
              <a:off x="2070100" y="3259394"/>
              <a:ext cx="330200" cy="372806"/>
            </a:xfrm>
            <a:prstGeom prst="cloudCallout">
              <a:avLst/>
            </a:prstGeom>
            <a:solidFill>
              <a:srgbClr val="FF0000"/>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46" name="矩形 45"/>
            <p:cNvSpPr/>
            <p:nvPr/>
          </p:nvSpPr>
          <p:spPr bwMode="auto">
            <a:xfrm>
              <a:off x="1638300" y="3924300"/>
              <a:ext cx="965200" cy="101600"/>
            </a:xfrm>
            <a:prstGeom prst="rect">
              <a:avLst/>
            </a:prstGeom>
            <a:solidFill>
              <a:schemeClr val="bg2">
                <a:lumMod val="2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nvGrpSpPr>
          <p:cNvPr id="50" name="组合 49"/>
          <p:cNvGrpSpPr/>
          <p:nvPr/>
        </p:nvGrpSpPr>
        <p:grpSpPr>
          <a:xfrm>
            <a:off x="8804350" y="1200709"/>
            <a:ext cx="1112763" cy="1313891"/>
            <a:chOff x="360436" y="4521759"/>
            <a:chExt cx="1112763" cy="1207619"/>
          </a:xfrm>
        </p:grpSpPr>
        <p:grpSp>
          <p:nvGrpSpPr>
            <p:cNvPr id="51" name="组合 48"/>
            <p:cNvGrpSpPr/>
            <p:nvPr/>
          </p:nvGrpSpPr>
          <p:grpSpPr>
            <a:xfrm>
              <a:off x="360436" y="4521759"/>
              <a:ext cx="1112763" cy="1053541"/>
              <a:chOff x="1554237" y="2692959"/>
              <a:chExt cx="1272305" cy="1076355"/>
            </a:xfrm>
          </p:grpSpPr>
          <p:sp>
            <p:nvSpPr>
              <p:cNvPr id="56" name="矩形 55"/>
              <p:cNvSpPr/>
              <p:nvPr/>
            </p:nvSpPr>
            <p:spPr bwMode="auto">
              <a:xfrm>
                <a:off x="1648482" y="2835838"/>
                <a:ext cx="1102664" cy="933476"/>
              </a:xfrm>
              <a:prstGeom prst="rect">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57" name="椭圆 56"/>
              <p:cNvSpPr/>
              <p:nvPr/>
            </p:nvSpPr>
            <p:spPr bwMode="auto">
              <a:xfrm>
                <a:off x="1648482" y="2692959"/>
                <a:ext cx="1102664" cy="257182"/>
              </a:xfrm>
              <a:prstGeom prst="ellipse">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58" name="圆角矩形 57"/>
              <p:cNvSpPr/>
              <p:nvPr/>
            </p:nvSpPr>
            <p:spPr bwMode="auto">
              <a:xfrm>
                <a:off x="1554237" y="2969192"/>
                <a:ext cx="1272305" cy="219081"/>
              </a:xfrm>
              <a:prstGeom prst="roundRect">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sp>
          <p:nvSpPr>
            <p:cNvPr id="52" name="矩形 51"/>
            <p:cNvSpPr/>
            <p:nvPr/>
          </p:nvSpPr>
          <p:spPr bwMode="auto">
            <a:xfrm>
              <a:off x="444500" y="5461000"/>
              <a:ext cx="965200" cy="101600"/>
            </a:xfrm>
            <a:prstGeom prst="rect">
              <a:avLst/>
            </a:prstGeom>
            <a:solidFill>
              <a:schemeClr val="bg2">
                <a:lumMod val="2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53" name="圆角矩形 52"/>
            <p:cNvSpPr/>
            <p:nvPr/>
          </p:nvSpPr>
          <p:spPr bwMode="auto">
            <a:xfrm>
              <a:off x="787400" y="4765842"/>
              <a:ext cx="254000" cy="695158"/>
            </a:xfrm>
            <a:prstGeom prst="roundRect">
              <a:avLst/>
            </a:prstGeom>
            <a:gradFill flip="none" rotWithShape="1">
              <a:gsLst>
                <a:gs pos="0">
                  <a:srgbClr val="FF4F4F">
                    <a:shade val="30000"/>
                    <a:satMod val="115000"/>
                  </a:srgbClr>
                </a:gs>
                <a:gs pos="50000">
                  <a:srgbClr val="FF4F4F">
                    <a:shade val="67500"/>
                    <a:satMod val="115000"/>
                  </a:srgbClr>
                </a:gs>
                <a:gs pos="100000">
                  <a:srgbClr val="FF4F4F">
                    <a:shade val="100000"/>
                    <a:satMod val="115000"/>
                  </a:srgbClr>
                </a:gs>
              </a:gsLst>
              <a:lin ang="16200000" scaled="1"/>
              <a:tileRect/>
            </a:gra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54" name="云形标注 53"/>
            <p:cNvSpPr/>
            <p:nvPr/>
          </p:nvSpPr>
          <p:spPr bwMode="auto">
            <a:xfrm rot="10001866">
              <a:off x="818764" y="5537357"/>
              <a:ext cx="208023" cy="192021"/>
            </a:xfrm>
            <a:prstGeom prst="cloudCallout">
              <a:avLst/>
            </a:prstGeom>
            <a:solidFill>
              <a:srgbClr val="DE0000"/>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55" name="矩形 54"/>
            <p:cNvSpPr/>
            <p:nvPr/>
          </p:nvSpPr>
          <p:spPr bwMode="auto">
            <a:xfrm>
              <a:off x="863600" y="5448300"/>
              <a:ext cx="114300" cy="139700"/>
            </a:xfrm>
            <a:prstGeom prst="rect">
              <a:avLst/>
            </a:prstGeom>
            <a:solidFill>
              <a:srgbClr val="DE0000"/>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nvGrpSpPr>
          <p:cNvPr id="59" name="组合 58"/>
          <p:cNvGrpSpPr/>
          <p:nvPr/>
        </p:nvGrpSpPr>
        <p:grpSpPr>
          <a:xfrm>
            <a:off x="7158112" y="1261870"/>
            <a:ext cx="1112763" cy="1138429"/>
            <a:chOff x="1173236" y="4496359"/>
            <a:chExt cx="1112763" cy="1085294"/>
          </a:xfrm>
        </p:grpSpPr>
        <p:grpSp>
          <p:nvGrpSpPr>
            <p:cNvPr id="60" name="组合 48"/>
            <p:cNvGrpSpPr/>
            <p:nvPr/>
          </p:nvGrpSpPr>
          <p:grpSpPr>
            <a:xfrm>
              <a:off x="1173236" y="4496359"/>
              <a:ext cx="1112763" cy="1053541"/>
              <a:chOff x="1554237" y="2692959"/>
              <a:chExt cx="1272305" cy="1076355"/>
            </a:xfrm>
          </p:grpSpPr>
          <p:sp>
            <p:nvSpPr>
              <p:cNvPr id="70" name="矩形 69"/>
              <p:cNvSpPr/>
              <p:nvPr/>
            </p:nvSpPr>
            <p:spPr bwMode="auto">
              <a:xfrm>
                <a:off x="1648482" y="2835838"/>
                <a:ext cx="1102664" cy="933476"/>
              </a:xfrm>
              <a:prstGeom prst="rect">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71" name="椭圆 70"/>
              <p:cNvSpPr/>
              <p:nvPr/>
            </p:nvSpPr>
            <p:spPr bwMode="auto">
              <a:xfrm>
                <a:off x="1648482" y="2692959"/>
                <a:ext cx="1102664" cy="257182"/>
              </a:xfrm>
              <a:prstGeom prst="ellipse">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72" name="圆角矩形 71"/>
              <p:cNvSpPr/>
              <p:nvPr/>
            </p:nvSpPr>
            <p:spPr bwMode="auto">
              <a:xfrm>
                <a:off x="1554237" y="2969192"/>
                <a:ext cx="1272305" cy="219081"/>
              </a:xfrm>
              <a:prstGeom prst="roundRect">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sp>
          <p:nvSpPr>
            <p:cNvPr id="61" name="云形标注 60"/>
            <p:cNvSpPr/>
            <p:nvPr/>
          </p:nvSpPr>
          <p:spPr bwMode="auto">
            <a:xfrm>
              <a:off x="1333500" y="4597400"/>
              <a:ext cx="850900" cy="838200"/>
            </a:xfrm>
            <a:prstGeom prst="cloudCallout">
              <a:avLst>
                <a:gd name="adj1" fmla="val 46158"/>
                <a:gd name="adj2" fmla="val 37000"/>
              </a:avLst>
            </a:prstGeom>
            <a:solidFill>
              <a:schemeClr val="bg1">
                <a:lumMod val="9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62" name="云形标注 61"/>
            <p:cNvSpPr/>
            <p:nvPr/>
          </p:nvSpPr>
          <p:spPr bwMode="auto">
            <a:xfrm>
              <a:off x="1435100" y="4775200"/>
              <a:ext cx="774700" cy="635000"/>
            </a:xfrm>
            <a:prstGeom prst="cloudCallout">
              <a:avLst/>
            </a:prstGeom>
            <a:solidFill>
              <a:schemeClr val="bg1">
                <a:lumMod val="7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63" name="右箭头 62"/>
            <p:cNvSpPr/>
            <p:nvPr/>
          </p:nvSpPr>
          <p:spPr bwMode="auto">
            <a:xfrm rot="16200000">
              <a:off x="1631949" y="4502150"/>
              <a:ext cx="241301" cy="254000"/>
            </a:xfrm>
            <a:prstGeom prst="rightArrow">
              <a:avLst/>
            </a:prstGeom>
            <a:solidFill>
              <a:srgbClr val="0070C0"/>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64" name="右箭头 63"/>
            <p:cNvSpPr/>
            <p:nvPr/>
          </p:nvSpPr>
          <p:spPr bwMode="auto">
            <a:xfrm>
              <a:off x="2000251" y="4933951"/>
              <a:ext cx="241301" cy="254000"/>
            </a:xfrm>
            <a:prstGeom prst="rightArrow">
              <a:avLst/>
            </a:prstGeom>
            <a:solidFill>
              <a:srgbClr val="0070C0"/>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65" name="右箭头 64"/>
            <p:cNvSpPr/>
            <p:nvPr/>
          </p:nvSpPr>
          <p:spPr bwMode="auto">
            <a:xfrm rot="2700000">
              <a:off x="2000251" y="5314953"/>
              <a:ext cx="241301" cy="254000"/>
            </a:xfrm>
            <a:prstGeom prst="rightArrow">
              <a:avLst/>
            </a:prstGeom>
            <a:solidFill>
              <a:srgbClr val="0070C0"/>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66" name="右箭头 65"/>
            <p:cNvSpPr/>
            <p:nvPr/>
          </p:nvSpPr>
          <p:spPr bwMode="auto">
            <a:xfrm flipH="1">
              <a:off x="1225551" y="4946651"/>
              <a:ext cx="241301" cy="254000"/>
            </a:xfrm>
            <a:prstGeom prst="rightArrow">
              <a:avLst/>
            </a:prstGeom>
            <a:solidFill>
              <a:srgbClr val="0070C0"/>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67" name="右箭头 66"/>
            <p:cNvSpPr/>
            <p:nvPr/>
          </p:nvSpPr>
          <p:spPr bwMode="auto">
            <a:xfrm rot="18900000" flipH="1">
              <a:off x="1238250" y="5327653"/>
              <a:ext cx="241301" cy="254000"/>
            </a:xfrm>
            <a:prstGeom prst="rightArrow">
              <a:avLst/>
            </a:prstGeom>
            <a:solidFill>
              <a:srgbClr val="0070C0"/>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68" name="右箭头 67"/>
            <p:cNvSpPr/>
            <p:nvPr/>
          </p:nvSpPr>
          <p:spPr bwMode="auto">
            <a:xfrm rot="18900000" flipV="1">
              <a:off x="1974850" y="4514853"/>
              <a:ext cx="241301" cy="254000"/>
            </a:xfrm>
            <a:prstGeom prst="rightArrow">
              <a:avLst/>
            </a:prstGeom>
            <a:solidFill>
              <a:srgbClr val="0070C0"/>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69" name="右箭头 68"/>
            <p:cNvSpPr/>
            <p:nvPr/>
          </p:nvSpPr>
          <p:spPr bwMode="auto">
            <a:xfrm rot="2700000" flipH="1" flipV="1">
              <a:off x="1250951" y="4527553"/>
              <a:ext cx="241301" cy="254000"/>
            </a:xfrm>
            <a:prstGeom prst="rightArrow">
              <a:avLst/>
            </a:prstGeom>
            <a:solidFill>
              <a:srgbClr val="0070C0"/>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nvGrpSpPr>
          <p:cNvPr id="73" name="组合 72"/>
          <p:cNvGrpSpPr/>
          <p:nvPr/>
        </p:nvGrpSpPr>
        <p:grpSpPr>
          <a:xfrm>
            <a:off x="10450586" y="1193800"/>
            <a:ext cx="1112763" cy="1137489"/>
            <a:chOff x="1706636" y="4216959"/>
            <a:chExt cx="1112763" cy="1053541"/>
          </a:xfrm>
        </p:grpSpPr>
        <p:grpSp>
          <p:nvGrpSpPr>
            <p:cNvPr id="74" name="组合 39"/>
            <p:cNvGrpSpPr/>
            <p:nvPr/>
          </p:nvGrpSpPr>
          <p:grpSpPr>
            <a:xfrm>
              <a:off x="1706636" y="4216959"/>
              <a:ext cx="1112763" cy="1053541"/>
              <a:chOff x="1554237" y="2692959"/>
              <a:chExt cx="1272305" cy="1076355"/>
            </a:xfrm>
            <a:solidFill>
              <a:schemeClr val="tx1">
                <a:lumMod val="85000"/>
                <a:lumOff val="15000"/>
              </a:schemeClr>
            </a:solidFill>
          </p:grpSpPr>
          <p:sp>
            <p:nvSpPr>
              <p:cNvPr id="80" name="矩形 79"/>
              <p:cNvSpPr/>
              <p:nvPr/>
            </p:nvSpPr>
            <p:spPr bwMode="auto">
              <a:xfrm>
                <a:off x="1648482" y="2835838"/>
                <a:ext cx="1102664" cy="933476"/>
              </a:xfrm>
              <a:prstGeom prst="rect">
                <a:avLst/>
              </a:prstGeom>
              <a:grp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81" name="椭圆 80"/>
              <p:cNvSpPr/>
              <p:nvPr/>
            </p:nvSpPr>
            <p:spPr bwMode="auto">
              <a:xfrm>
                <a:off x="1648482" y="2692959"/>
                <a:ext cx="1102664" cy="257182"/>
              </a:xfrm>
              <a:prstGeom prst="ellipse">
                <a:avLst/>
              </a:prstGeom>
              <a:grp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82" name="圆角矩形 81"/>
              <p:cNvSpPr/>
              <p:nvPr/>
            </p:nvSpPr>
            <p:spPr bwMode="auto">
              <a:xfrm>
                <a:off x="1554237" y="2969192"/>
                <a:ext cx="1272305" cy="219081"/>
              </a:xfrm>
              <a:prstGeom prst="roundRect">
                <a:avLst/>
              </a:prstGeom>
              <a:grp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nvGrpSpPr>
            <p:cNvPr id="75" name="组合 91"/>
            <p:cNvGrpSpPr/>
            <p:nvPr/>
          </p:nvGrpSpPr>
          <p:grpSpPr>
            <a:xfrm>
              <a:off x="1810175" y="4594436"/>
              <a:ext cx="704426" cy="663363"/>
              <a:chOff x="9988974" y="1343978"/>
              <a:chExt cx="865473" cy="815022"/>
            </a:xfrm>
          </p:grpSpPr>
          <p:sp>
            <p:nvSpPr>
              <p:cNvPr id="76" name="圆柱形 75"/>
              <p:cNvSpPr/>
              <p:nvPr/>
            </p:nvSpPr>
            <p:spPr bwMode="auto">
              <a:xfrm>
                <a:off x="10312742" y="1379414"/>
                <a:ext cx="541705" cy="779586"/>
              </a:xfrm>
              <a:prstGeom prst="can">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7" name="圆柱形 76"/>
              <p:cNvSpPr/>
              <p:nvPr/>
            </p:nvSpPr>
            <p:spPr bwMode="auto">
              <a:xfrm>
                <a:off x="10324028" y="1958199"/>
                <a:ext cx="530419" cy="188991"/>
              </a:xfrm>
              <a:prstGeom prst="can">
                <a:avLst/>
              </a:prstGeom>
              <a:solidFill>
                <a:srgbClr val="C00000"/>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78" name="圆柱形 77"/>
              <p:cNvSpPr/>
              <p:nvPr/>
            </p:nvSpPr>
            <p:spPr bwMode="auto">
              <a:xfrm>
                <a:off x="10482025" y="1343978"/>
                <a:ext cx="203139" cy="129931"/>
              </a:xfrm>
              <a:prstGeom prst="can">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9" name="乘号 78"/>
              <p:cNvSpPr/>
              <p:nvPr/>
            </p:nvSpPr>
            <p:spPr bwMode="auto">
              <a:xfrm>
                <a:off x="9988974" y="1453632"/>
                <a:ext cx="564726" cy="591068"/>
              </a:xfrm>
              <a:prstGeom prst="mathMultiply">
                <a:avLst/>
              </a:prstGeom>
              <a:solidFill>
                <a:srgbClr val="C00000"/>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sp>
        <p:nvSpPr>
          <p:cNvPr id="96" name="圆角矩形 95"/>
          <p:cNvSpPr/>
          <p:nvPr/>
        </p:nvSpPr>
        <p:spPr>
          <a:xfrm>
            <a:off x="6651614" y="469900"/>
            <a:ext cx="2000250" cy="428625"/>
          </a:xfrm>
          <a:prstGeom prst="roundRect">
            <a:avLst/>
          </a:prstGeom>
          <a:solidFill>
            <a:srgbClr val="C00000"/>
          </a:solidFill>
        </p:spPr>
        <p:style>
          <a:lnRef idx="3">
            <a:schemeClr val="lt1"/>
          </a:lnRef>
          <a:fillRef idx="1">
            <a:schemeClr val="accent2"/>
          </a:fillRef>
          <a:effectRef idx="1">
            <a:schemeClr val="accent2"/>
          </a:effectRef>
          <a:fontRef idx="minor">
            <a:schemeClr val="lt1"/>
          </a:fontRef>
        </p:style>
        <p:txBody>
          <a:bodyPr anchor="ctr"/>
          <a:lstStyle/>
          <a:p>
            <a:pPr algn="ctr" fontAlgn="base">
              <a:spcBef>
                <a:spcPct val="0"/>
              </a:spcBef>
              <a:spcAft>
                <a:spcPct val="0"/>
              </a:spcAft>
              <a:defRPr/>
            </a:pPr>
            <a:r>
              <a:rPr lang="en-US" altLang="zh-CN" sz="2000" b="1" dirty="0">
                <a:solidFill>
                  <a:schemeClr val="bg1">
                    <a:lumMod val="95000"/>
                  </a:schemeClr>
                </a:solidFill>
                <a:latin typeface="微软雅黑" panose="020B0503020204020204" pitchFamily="34" charset="-122"/>
                <a:ea typeface="微软雅黑" panose="020B0503020204020204" pitchFamily="34" charset="-122"/>
              </a:rPr>
              <a:t>Phenomena</a:t>
            </a:r>
          </a:p>
        </p:txBody>
      </p:sp>
      <p:sp>
        <p:nvSpPr>
          <p:cNvPr id="97" name="圆角矩形 96"/>
          <p:cNvSpPr/>
          <p:nvPr/>
        </p:nvSpPr>
        <p:spPr>
          <a:xfrm>
            <a:off x="6413500" y="5865812"/>
            <a:ext cx="2786063" cy="428625"/>
          </a:xfrm>
          <a:prstGeom prst="roundRect">
            <a:avLst/>
          </a:prstGeom>
          <a:solidFill>
            <a:schemeClr val="accent6"/>
          </a:solidFill>
        </p:spPr>
        <p:style>
          <a:lnRef idx="3">
            <a:schemeClr val="lt1"/>
          </a:lnRef>
          <a:fillRef idx="1">
            <a:schemeClr val="accent2"/>
          </a:fillRef>
          <a:effectRef idx="1">
            <a:schemeClr val="accent2"/>
          </a:effectRef>
          <a:fontRef idx="minor">
            <a:schemeClr val="lt1"/>
          </a:fontRef>
        </p:style>
        <p:txBody>
          <a:bodyPr anchor="ctr"/>
          <a:lstStyle/>
          <a:p>
            <a:pPr algn="ctr" fontAlgn="base">
              <a:spcBef>
                <a:spcPct val="0"/>
              </a:spcBef>
              <a:spcAft>
                <a:spcPct val="0"/>
              </a:spcAft>
              <a:defRPr/>
            </a:pPr>
            <a:r>
              <a:rPr lang="en-US" altLang="zh-CN" sz="2000" b="1" dirty="0">
                <a:solidFill>
                  <a:schemeClr val="bg1">
                    <a:lumMod val="95000"/>
                  </a:schemeClr>
                </a:solidFill>
                <a:latin typeface="+mj-ea"/>
                <a:ea typeface="+mj-ea"/>
                <a:cs typeface="Tahoma" panose="020B0604030504040204" pitchFamily="34" charset="0"/>
              </a:rPr>
              <a:t>Countermeasures</a:t>
            </a:r>
          </a:p>
        </p:txBody>
      </p:sp>
      <p:sp>
        <p:nvSpPr>
          <p:cNvPr id="104" name="矩形 103"/>
          <p:cNvSpPr/>
          <p:nvPr/>
        </p:nvSpPr>
        <p:spPr>
          <a:xfrm>
            <a:off x="3772786" y="2462798"/>
            <a:ext cx="1465964" cy="584775"/>
          </a:xfrm>
          <a:prstGeom prst="rect">
            <a:avLst/>
          </a:prstGeom>
          <a:noFill/>
        </p:spPr>
        <p:txBody>
          <a:bodyPr wrap="square" rtlCol="0">
            <a:spAutoFit/>
          </a:bodyPr>
          <a:lstStyle/>
          <a:p>
            <a:pPr marL="0" lvl="1" indent="-187325" algn="ctr" fontAlgn="base">
              <a:spcBef>
                <a:spcPct val="0"/>
              </a:spcBef>
              <a:spcAft>
                <a:spcPct val="0"/>
              </a:spcAft>
              <a:defRPr/>
            </a:pPr>
            <a:r>
              <a:rPr lang="en-US" altLang="zh-CN" sz="1600" b="1" dirty="0">
                <a:solidFill>
                  <a:srgbClr val="FF0000"/>
                </a:solidFill>
                <a:latin typeface="+mj-ea"/>
                <a:ea typeface="+mj-ea"/>
                <a:cs typeface="Tahoma" panose="020B0604030504040204" pitchFamily="34" charset="0"/>
              </a:rPr>
              <a:t>Hydrogen Detonation</a:t>
            </a:r>
          </a:p>
        </p:txBody>
      </p:sp>
      <p:sp>
        <p:nvSpPr>
          <p:cNvPr id="105" name="矩形 104"/>
          <p:cNvSpPr/>
          <p:nvPr/>
        </p:nvSpPr>
        <p:spPr>
          <a:xfrm>
            <a:off x="5231467" y="2389773"/>
            <a:ext cx="1731308" cy="830997"/>
          </a:xfrm>
          <a:prstGeom prst="rect">
            <a:avLst/>
          </a:prstGeom>
          <a:noFill/>
        </p:spPr>
        <p:txBody>
          <a:bodyPr wrap="square" rtlCol="0">
            <a:spAutoFit/>
          </a:bodyPr>
          <a:lstStyle/>
          <a:p>
            <a:pPr marL="0" lvl="1" indent="-187325" algn="ctr" fontAlgn="base">
              <a:spcBef>
                <a:spcPct val="0"/>
              </a:spcBef>
              <a:spcAft>
                <a:spcPct val="0"/>
              </a:spcAft>
              <a:defRPr/>
            </a:pPr>
            <a:r>
              <a:rPr lang="en-US" altLang="zh-CN" sz="1600" b="1" dirty="0">
                <a:solidFill>
                  <a:srgbClr val="FF0000"/>
                </a:solidFill>
                <a:latin typeface="+mj-ea"/>
                <a:ea typeface="+mj-ea"/>
                <a:cs typeface="Tahoma" panose="020B0604030504040204" pitchFamily="34" charset="0"/>
              </a:rPr>
              <a:t>High Pressure Molten Corium Ejection, DCH</a:t>
            </a:r>
          </a:p>
        </p:txBody>
      </p:sp>
      <p:sp>
        <p:nvSpPr>
          <p:cNvPr id="106" name="矩形 105"/>
          <p:cNvSpPr/>
          <p:nvPr/>
        </p:nvSpPr>
        <p:spPr>
          <a:xfrm>
            <a:off x="6928882" y="2459623"/>
            <a:ext cx="1669018" cy="584775"/>
          </a:xfrm>
          <a:prstGeom prst="rect">
            <a:avLst/>
          </a:prstGeom>
          <a:noFill/>
        </p:spPr>
        <p:txBody>
          <a:bodyPr wrap="square" rtlCol="0">
            <a:spAutoFit/>
          </a:bodyPr>
          <a:lstStyle/>
          <a:p>
            <a:pPr marL="0" lvl="1" indent="-187325" algn="ctr" fontAlgn="base">
              <a:spcBef>
                <a:spcPct val="0"/>
              </a:spcBef>
              <a:spcAft>
                <a:spcPct val="0"/>
              </a:spcAft>
              <a:defRPr/>
            </a:pPr>
            <a:r>
              <a:rPr lang="en-US" altLang="zh-CN" sz="1600" b="1" dirty="0">
                <a:solidFill>
                  <a:srgbClr val="FF0000"/>
                </a:solidFill>
                <a:latin typeface="+mj-ea"/>
                <a:ea typeface="+mj-ea"/>
                <a:cs typeface="Tahoma" panose="020B0604030504040204" pitchFamily="34" charset="0"/>
              </a:rPr>
              <a:t>Long Term Overpressure</a:t>
            </a:r>
          </a:p>
        </p:txBody>
      </p:sp>
      <p:sp>
        <p:nvSpPr>
          <p:cNvPr id="107" name="矩形 106"/>
          <p:cNvSpPr/>
          <p:nvPr/>
        </p:nvSpPr>
        <p:spPr>
          <a:xfrm>
            <a:off x="8601584" y="2513598"/>
            <a:ext cx="1571116" cy="584775"/>
          </a:xfrm>
          <a:prstGeom prst="rect">
            <a:avLst/>
          </a:prstGeom>
          <a:noFill/>
        </p:spPr>
        <p:txBody>
          <a:bodyPr wrap="square" rtlCol="0">
            <a:spAutoFit/>
          </a:bodyPr>
          <a:lstStyle/>
          <a:p>
            <a:pPr marL="0" lvl="1" indent="-187325" algn="ctr" fontAlgn="base">
              <a:spcBef>
                <a:spcPct val="0"/>
              </a:spcBef>
              <a:spcAft>
                <a:spcPct val="0"/>
              </a:spcAft>
              <a:defRPr/>
            </a:pPr>
            <a:r>
              <a:rPr lang="en-US" altLang="zh-CN" sz="1600" b="1" dirty="0">
                <a:solidFill>
                  <a:srgbClr val="FF0000"/>
                </a:solidFill>
                <a:latin typeface="+mj-ea"/>
                <a:ea typeface="+mj-ea"/>
                <a:cs typeface="Tahoma" panose="020B0604030504040204" pitchFamily="34" charset="0"/>
              </a:rPr>
              <a:t>Basement Melt-through</a:t>
            </a:r>
          </a:p>
        </p:txBody>
      </p:sp>
      <p:sp>
        <p:nvSpPr>
          <p:cNvPr id="108" name="矩形 107"/>
          <p:cNvSpPr/>
          <p:nvPr/>
        </p:nvSpPr>
        <p:spPr>
          <a:xfrm>
            <a:off x="10444122" y="2443748"/>
            <a:ext cx="1224004" cy="584775"/>
          </a:xfrm>
          <a:prstGeom prst="rect">
            <a:avLst/>
          </a:prstGeom>
          <a:noFill/>
        </p:spPr>
        <p:txBody>
          <a:bodyPr wrap="square" rtlCol="0">
            <a:spAutoFit/>
          </a:bodyPr>
          <a:lstStyle/>
          <a:p>
            <a:pPr marL="0" lvl="1" indent="-187325" algn="ctr" fontAlgn="base">
              <a:spcBef>
                <a:spcPct val="0"/>
              </a:spcBef>
              <a:spcAft>
                <a:spcPct val="0"/>
              </a:spcAft>
              <a:defRPr/>
            </a:pPr>
            <a:r>
              <a:rPr lang="en-US" altLang="zh-CN" sz="1600" b="1" dirty="0">
                <a:solidFill>
                  <a:srgbClr val="FF0000"/>
                </a:solidFill>
                <a:latin typeface="+mj-ea"/>
                <a:ea typeface="+mj-ea"/>
                <a:cs typeface="Tahoma" panose="020B0604030504040204" pitchFamily="34" charset="0"/>
              </a:rPr>
              <a:t>Station Blackout</a:t>
            </a:r>
          </a:p>
        </p:txBody>
      </p:sp>
      <p:sp>
        <p:nvSpPr>
          <p:cNvPr id="109" name="矩形 108"/>
          <p:cNvSpPr/>
          <p:nvPr/>
        </p:nvSpPr>
        <p:spPr>
          <a:xfrm>
            <a:off x="3363978" y="4732923"/>
            <a:ext cx="2363722" cy="830997"/>
          </a:xfrm>
          <a:prstGeom prst="rect">
            <a:avLst/>
          </a:prstGeom>
          <a:noFill/>
        </p:spPr>
        <p:txBody>
          <a:bodyPr wrap="square" rtlCol="0">
            <a:spAutoFit/>
          </a:bodyPr>
          <a:lstStyle/>
          <a:p>
            <a:pPr marL="0" lvl="1" indent="-187325" algn="ctr" fontAlgn="base">
              <a:spcBef>
                <a:spcPct val="0"/>
              </a:spcBef>
              <a:spcAft>
                <a:spcPct val="0"/>
              </a:spcAft>
              <a:defRPr/>
            </a:pPr>
            <a:r>
              <a:rPr lang="en-US" altLang="zh-CN" sz="1600" b="1" dirty="0">
                <a:solidFill>
                  <a:schemeClr val="accent6">
                    <a:lumMod val="75000"/>
                  </a:schemeClr>
                </a:solidFill>
                <a:latin typeface="+mj-ea"/>
                <a:ea typeface="+mj-ea"/>
                <a:cs typeface="Tahoma" panose="020B0604030504040204" pitchFamily="34" charset="0"/>
              </a:rPr>
              <a:t>Containment Hydrogen Combination System</a:t>
            </a:r>
          </a:p>
        </p:txBody>
      </p:sp>
      <p:sp>
        <p:nvSpPr>
          <p:cNvPr id="110" name="矩形 109"/>
          <p:cNvSpPr/>
          <p:nvPr/>
        </p:nvSpPr>
        <p:spPr>
          <a:xfrm>
            <a:off x="4496453" y="3742323"/>
            <a:ext cx="3136247" cy="584775"/>
          </a:xfrm>
          <a:prstGeom prst="rect">
            <a:avLst/>
          </a:prstGeom>
          <a:noFill/>
        </p:spPr>
        <p:txBody>
          <a:bodyPr wrap="square" rtlCol="0">
            <a:spAutoFit/>
          </a:bodyPr>
          <a:lstStyle/>
          <a:p>
            <a:pPr marL="0" lvl="1" indent="-187325" algn="ctr" fontAlgn="base">
              <a:spcBef>
                <a:spcPct val="0"/>
              </a:spcBef>
              <a:spcAft>
                <a:spcPct val="0"/>
              </a:spcAft>
              <a:defRPr/>
            </a:pPr>
            <a:r>
              <a:rPr lang="en-US" altLang="zh-CN" sz="1600" b="1" dirty="0">
                <a:solidFill>
                  <a:schemeClr val="accent6">
                    <a:lumMod val="75000"/>
                  </a:schemeClr>
                </a:solidFill>
                <a:latin typeface="+mj-ea"/>
                <a:ea typeface="+mj-ea"/>
                <a:cs typeface="Tahoma" panose="020B0604030504040204" pitchFamily="34" charset="0"/>
              </a:rPr>
              <a:t>Fast Depressurization System for RCS</a:t>
            </a:r>
          </a:p>
        </p:txBody>
      </p:sp>
      <p:sp>
        <p:nvSpPr>
          <p:cNvPr id="111" name="矩形 110"/>
          <p:cNvSpPr/>
          <p:nvPr/>
        </p:nvSpPr>
        <p:spPr>
          <a:xfrm>
            <a:off x="6210300" y="4647913"/>
            <a:ext cx="3175000" cy="1077218"/>
          </a:xfrm>
          <a:prstGeom prst="rect">
            <a:avLst/>
          </a:prstGeom>
          <a:noFill/>
        </p:spPr>
        <p:txBody>
          <a:bodyPr wrap="square" rtlCol="0">
            <a:spAutoFit/>
          </a:bodyPr>
          <a:lstStyle/>
          <a:p>
            <a:pPr marL="0" lvl="1" indent="-187325" algn="ctr" fontAlgn="base">
              <a:spcBef>
                <a:spcPct val="0"/>
              </a:spcBef>
              <a:spcAft>
                <a:spcPct val="0"/>
              </a:spcAft>
              <a:defRPr/>
            </a:pPr>
            <a:r>
              <a:rPr lang="en-US" altLang="zh-CN" sz="1600" b="1" dirty="0">
                <a:solidFill>
                  <a:schemeClr val="accent6">
                    <a:lumMod val="75000"/>
                  </a:schemeClr>
                </a:solidFill>
                <a:latin typeface="+mj-ea"/>
                <a:ea typeface="+mj-ea"/>
                <a:cs typeface="Tahoma" panose="020B0604030504040204" pitchFamily="34" charset="0"/>
              </a:rPr>
              <a:t>Passive Containment Heat Removal System, Containment Filtration and Exhaust System</a:t>
            </a:r>
          </a:p>
        </p:txBody>
      </p:sp>
      <p:sp>
        <p:nvSpPr>
          <p:cNvPr id="112" name="矩形 111"/>
          <p:cNvSpPr/>
          <p:nvPr/>
        </p:nvSpPr>
        <p:spPr>
          <a:xfrm>
            <a:off x="8023275" y="3755023"/>
            <a:ext cx="2860625" cy="584775"/>
          </a:xfrm>
          <a:prstGeom prst="rect">
            <a:avLst/>
          </a:prstGeom>
          <a:noFill/>
        </p:spPr>
        <p:txBody>
          <a:bodyPr wrap="square" rtlCol="0">
            <a:spAutoFit/>
          </a:bodyPr>
          <a:lstStyle/>
          <a:p>
            <a:pPr marL="0" lvl="1" indent="-187325" algn="ctr" fontAlgn="base">
              <a:spcBef>
                <a:spcPct val="0"/>
              </a:spcBef>
              <a:spcAft>
                <a:spcPct val="0"/>
              </a:spcAft>
              <a:defRPr/>
            </a:pPr>
            <a:r>
              <a:rPr lang="en-US" altLang="zh-CN" sz="1600" b="1" dirty="0">
                <a:solidFill>
                  <a:schemeClr val="accent6">
                    <a:lumMod val="75000"/>
                  </a:schemeClr>
                </a:solidFill>
                <a:latin typeface="+mj-ea"/>
                <a:ea typeface="+mj-ea"/>
                <a:cs typeface="Tahoma" panose="020B0604030504040204" pitchFamily="34" charset="0"/>
              </a:rPr>
              <a:t>Reactor Cavity Injection and Cooling System</a:t>
            </a:r>
          </a:p>
        </p:txBody>
      </p:sp>
      <p:sp>
        <p:nvSpPr>
          <p:cNvPr id="113" name="矩形 112"/>
          <p:cNvSpPr/>
          <p:nvPr/>
        </p:nvSpPr>
        <p:spPr>
          <a:xfrm>
            <a:off x="9931400" y="4694823"/>
            <a:ext cx="2260600" cy="830997"/>
          </a:xfrm>
          <a:prstGeom prst="rect">
            <a:avLst/>
          </a:prstGeom>
          <a:noFill/>
        </p:spPr>
        <p:txBody>
          <a:bodyPr wrap="square" rtlCol="0">
            <a:spAutoFit/>
          </a:bodyPr>
          <a:lstStyle/>
          <a:p>
            <a:pPr marL="0" lvl="1" indent="-187325" algn="ctr" fontAlgn="base">
              <a:spcBef>
                <a:spcPct val="0"/>
              </a:spcBef>
              <a:spcAft>
                <a:spcPct val="0"/>
              </a:spcAft>
              <a:defRPr/>
            </a:pPr>
            <a:r>
              <a:rPr lang="en-US" altLang="zh-CN" sz="1600" b="1" dirty="0">
                <a:solidFill>
                  <a:schemeClr val="accent6">
                    <a:lumMod val="75000"/>
                  </a:schemeClr>
                </a:solidFill>
                <a:latin typeface="+mj-ea"/>
                <a:ea typeface="+mj-ea"/>
                <a:cs typeface="Tahoma" panose="020B0604030504040204" pitchFamily="34" charset="0"/>
              </a:rPr>
              <a:t>Passive Systems, Diverse Power Sources</a:t>
            </a:r>
          </a:p>
        </p:txBody>
      </p:sp>
      <p:grpSp>
        <p:nvGrpSpPr>
          <p:cNvPr id="123" name="组合 122"/>
          <p:cNvGrpSpPr/>
          <p:nvPr/>
        </p:nvGrpSpPr>
        <p:grpSpPr>
          <a:xfrm flipV="1">
            <a:off x="4289425" y="3003777"/>
            <a:ext cx="488950" cy="1733322"/>
            <a:chOff x="4314825" y="2991077"/>
            <a:chExt cx="488950" cy="1733322"/>
          </a:xfrm>
        </p:grpSpPr>
        <p:sp>
          <p:nvSpPr>
            <p:cNvPr id="114" name="Oval 6"/>
            <p:cNvSpPr>
              <a:spLocks noChangeArrowheads="1"/>
            </p:cNvSpPr>
            <p:nvPr/>
          </p:nvSpPr>
          <p:spPr bwMode="auto">
            <a:xfrm flipV="1">
              <a:off x="4314825" y="2991077"/>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Oval 7"/>
            <p:cNvSpPr>
              <a:spLocks noChangeArrowheads="1"/>
            </p:cNvSpPr>
            <p:nvPr/>
          </p:nvSpPr>
          <p:spPr bwMode="auto">
            <a:xfrm flipV="1">
              <a:off x="4421188" y="3099027"/>
              <a:ext cx="284163"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Oval 8"/>
            <p:cNvSpPr>
              <a:spLocks noChangeArrowheads="1"/>
            </p:cNvSpPr>
            <p:nvPr/>
          </p:nvSpPr>
          <p:spPr bwMode="auto">
            <a:xfrm flipV="1">
              <a:off x="4460875" y="3138714"/>
              <a:ext cx="195263" cy="196850"/>
            </a:xfrm>
            <a:prstGeom prst="ellipse">
              <a:avLst/>
            </a:pr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8"/>
            <p:cNvSpPr>
              <a:spLocks/>
            </p:cNvSpPr>
            <p:nvPr/>
          </p:nvSpPr>
          <p:spPr bwMode="auto">
            <a:xfrm flipV="1">
              <a:off x="4542156" y="3237138"/>
              <a:ext cx="45719" cy="1487261"/>
            </a:xfrm>
            <a:custGeom>
              <a:avLst/>
              <a:gdLst>
                <a:gd name="T0" fmla="*/ 37 w 37"/>
                <a:gd name="T1" fmla="*/ 1915 h 1915"/>
                <a:gd name="T2" fmla="*/ 0 w 37"/>
                <a:gd name="T3" fmla="*/ 1915 h 1915"/>
                <a:gd name="T4" fmla="*/ 0 w 37"/>
                <a:gd name="T5" fmla="*/ 0 h 1915"/>
                <a:gd name="T6" fmla="*/ 37 w 37"/>
                <a:gd name="T7" fmla="*/ 0 h 1915"/>
                <a:gd name="T8" fmla="*/ 37 w 37"/>
                <a:gd name="T9" fmla="*/ 1915 h 1915"/>
                <a:gd name="T10" fmla="*/ 37 w 37"/>
                <a:gd name="T11" fmla="*/ 1915 h 1915"/>
              </a:gdLst>
              <a:ahLst/>
              <a:cxnLst>
                <a:cxn ang="0">
                  <a:pos x="T0" y="T1"/>
                </a:cxn>
                <a:cxn ang="0">
                  <a:pos x="T2" y="T3"/>
                </a:cxn>
                <a:cxn ang="0">
                  <a:pos x="T4" y="T5"/>
                </a:cxn>
                <a:cxn ang="0">
                  <a:pos x="T6" y="T7"/>
                </a:cxn>
                <a:cxn ang="0">
                  <a:pos x="T8" y="T9"/>
                </a:cxn>
                <a:cxn ang="0">
                  <a:pos x="T10" y="T11"/>
                </a:cxn>
              </a:cxnLst>
              <a:rect l="0" t="0" r="r" b="b"/>
              <a:pathLst>
                <a:path w="37" h="1915">
                  <a:moveTo>
                    <a:pt x="37" y="1915"/>
                  </a:moveTo>
                  <a:lnTo>
                    <a:pt x="0" y="1915"/>
                  </a:lnTo>
                  <a:lnTo>
                    <a:pt x="0" y="0"/>
                  </a:lnTo>
                  <a:lnTo>
                    <a:pt x="37" y="0"/>
                  </a:lnTo>
                  <a:lnTo>
                    <a:pt x="37" y="1915"/>
                  </a:lnTo>
                  <a:lnTo>
                    <a:pt x="37" y="1915"/>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29" name="组合 128"/>
          <p:cNvGrpSpPr/>
          <p:nvPr/>
        </p:nvGrpSpPr>
        <p:grpSpPr>
          <a:xfrm flipV="1">
            <a:off x="10817225" y="2978377"/>
            <a:ext cx="488950" cy="1733322"/>
            <a:chOff x="4314825" y="2991077"/>
            <a:chExt cx="488950" cy="1733322"/>
          </a:xfrm>
        </p:grpSpPr>
        <p:sp>
          <p:nvSpPr>
            <p:cNvPr id="130" name="Oval 6"/>
            <p:cNvSpPr>
              <a:spLocks noChangeArrowheads="1"/>
            </p:cNvSpPr>
            <p:nvPr/>
          </p:nvSpPr>
          <p:spPr bwMode="auto">
            <a:xfrm flipV="1">
              <a:off x="4314825" y="2991077"/>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Oval 7"/>
            <p:cNvSpPr>
              <a:spLocks noChangeArrowheads="1"/>
            </p:cNvSpPr>
            <p:nvPr/>
          </p:nvSpPr>
          <p:spPr bwMode="auto">
            <a:xfrm flipV="1">
              <a:off x="4421188" y="3099027"/>
              <a:ext cx="284163"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Oval 8"/>
            <p:cNvSpPr>
              <a:spLocks noChangeArrowheads="1"/>
            </p:cNvSpPr>
            <p:nvPr/>
          </p:nvSpPr>
          <p:spPr bwMode="auto">
            <a:xfrm flipV="1">
              <a:off x="4460875" y="3138714"/>
              <a:ext cx="195263" cy="196850"/>
            </a:xfrm>
            <a:prstGeom prst="ellipse">
              <a:avLst/>
            </a:pr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38"/>
            <p:cNvSpPr>
              <a:spLocks/>
            </p:cNvSpPr>
            <p:nvPr/>
          </p:nvSpPr>
          <p:spPr bwMode="auto">
            <a:xfrm flipV="1">
              <a:off x="4542156" y="3237138"/>
              <a:ext cx="45719" cy="1487261"/>
            </a:xfrm>
            <a:custGeom>
              <a:avLst/>
              <a:gdLst>
                <a:gd name="T0" fmla="*/ 37 w 37"/>
                <a:gd name="T1" fmla="*/ 1915 h 1915"/>
                <a:gd name="T2" fmla="*/ 0 w 37"/>
                <a:gd name="T3" fmla="*/ 1915 h 1915"/>
                <a:gd name="T4" fmla="*/ 0 w 37"/>
                <a:gd name="T5" fmla="*/ 0 h 1915"/>
                <a:gd name="T6" fmla="*/ 37 w 37"/>
                <a:gd name="T7" fmla="*/ 0 h 1915"/>
                <a:gd name="T8" fmla="*/ 37 w 37"/>
                <a:gd name="T9" fmla="*/ 1915 h 1915"/>
                <a:gd name="T10" fmla="*/ 37 w 37"/>
                <a:gd name="T11" fmla="*/ 1915 h 1915"/>
              </a:gdLst>
              <a:ahLst/>
              <a:cxnLst>
                <a:cxn ang="0">
                  <a:pos x="T0" y="T1"/>
                </a:cxn>
                <a:cxn ang="0">
                  <a:pos x="T2" y="T3"/>
                </a:cxn>
                <a:cxn ang="0">
                  <a:pos x="T4" y="T5"/>
                </a:cxn>
                <a:cxn ang="0">
                  <a:pos x="T6" y="T7"/>
                </a:cxn>
                <a:cxn ang="0">
                  <a:pos x="T8" y="T9"/>
                </a:cxn>
                <a:cxn ang="0">
                  <a:pos x="T10" y="T11"/>
                </a:cxn>
              </a:cxnLst>
              <a:rect l="0" t="0" r="r" b="b"/>
              <a:pathLst>
                <a:path w="37" h="1915">
                  <a:moveTo>
                    <a:pt x="37" y="1915"/>
                  </a:moveTo>
                  <a:lnTo>
                    <a:pt x="0" y="1915"/>
                  </a:lnTo>
                  <a:lnTo>
                    <a:pt x="0" y="0"/>
                  </a:lnTo>
                  <a:lnTo>
                    <a:pt x="37" y="0"/>
                  </a:lnTo>
                  <a:lnTo>
                    <a:pt x="37" y="1915"/>
                  </a:lnTo>
                  <a:lnTo>
                    <a:pt x="37" y="1915"/>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39" name="组合 138"/>
          <p:cNvGrpSpPr/>
          <p:nvPr/>
        </p:nvGrpSpPr>
        <p:grpSpPr>
          <a:xfrm flipV="1">
            <a:off x="5889625" y="3162300"/>
            <a:ext cx="488950" cy="673099"/>
            <a:chOff x="4314825" y="2991077"/>
            <a:chExt cx="488950" cy="673099"/>
          </a:xfrm>
        </p:grpSpPr>
        <p:sp>
          <p:nvSpPr>
            <p:cNvPr id="140" name="Oval 6"/>
            <p:cNvSpPr>
              <a:spLocks noChangeArrowheads="1"/>
            </p:cNvSpPr>
            <p:nvPr/>
          </p:nvSpPr>
          <p:spPr bwMode="auto">
            <a:xfrm flipV="1">
              <a:off x="4314825" y="2991077"/>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7"/>
            <p:cNvSpPr>
              <a:spLocks noChangeArrowheads="1"/>
            </p:cNvSpPr>
            <p:nvPr/>
          </p:nvSpPr>
          <p:spPr bwMode="auto">
            <a:xfrm flipV="1">
              <a:off x="4421188" y="3099027"/>
              <a:ext cx="284163"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Oval 8"/>
            <p:cNvSpPr>
              <a:spLocks noChangeArrowheads="1"/>
            </p:cNvSpPr>
            <p:nvPr/>
          </p:nvSpPr>
          <p:spPr bwMode="auto">
            <a:xfrm flipV="1">
              <a:off x="4460875" y="3138714"/>
              <a:ext cx="195263" cy="19685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38"/>
            <p:cNvSpPr>
              <a:spLocks/>
            </p:cNvSpPr>
            <p:nvPr/>
          </p:nvSpPr>
          <p:spPr bwMode="auto">
            <a:xfrm flipV="1">
              <a:off x="4542156" y="3237138"/>
              <a:ext cx="45719" cy="427038"/>
            </a:xfrm>
            <a:custGeom>
              <a:avLst/>
              <a:gdLst>
                <a:gd name="T0" fmla="*/ 37 w 37"/>
                <a:gd name="T1" fmla="*/ 1915 h 1915"/>
                <a:gd name="T2" fmla="*/ 0 w 37"/>
                <a:gd name="T3" fmla="*/ 1915 h 1915"/>
                <a:gd name="T4" fmla="*/ 0 w 37"/>
                <a:gd name="T5" fmla="*/ 0 h 1915"/>
                <a:gd name="T6" fmla="*/ 37 w 37"/>
                <a:gd name="T7" fmla="*/ 0 h 1915"/>
                <a:gd name="T8" fmla="*/ 37 w 37"/>
                <a:gd name="T9" fmla="*/ 1915 h 1915"/>
                <a:gd name="T10" fmla="*/ 37 w 37"/>
                <a:gd name="T11" fmla="*/ 1915 h 1915"/>
              </a:gdLst>
              <a:ahLst/>
              <a:cxnLst>
                <a:cxn ang="0">
                  <a:pos x="T0" y="T1"/>
                </a:cxn>
                <a:cxn ang="0">
                  <a:pos x="T2" y="T3"/>
                </a:cxn>
                <a:cxn ang="0">
                  <a:pos x="T4" y="T5"/>
                </a:cxn>
                <a:cxn ang="0">
                  <a:pos x="T6" y="T7"/>
                </a:cxn>
                <a:cxn ang="0">
                  <a:pos x="T8" y="T9"/>
                </a:cxn>
                <a:cxn ang="0">
                  <a:pos x="T10" y="T11"/>
                </a:cxn>
              </a:cxnLst>
              <a:rect l="0" t="0" r="r" b="b"/>
              <a:pathLst>
                <a:path w="37" h="1915">
                  <a:moveTo>
                    <a:pt x="37" y="1915"/>
                  </a:moveTo>
                  <a:lnTo>
                    <a:pt x="0" y="1915"/>
                  </a:lnTo>
                  <a:lnTo>
                    <a:pt x="0" y="0"/>
                  </a:lnTo>
                  <a:lnTo>
                    <a:pt x="37" y="0"/>
                  </a:lnTo>
                  <a:lnTo>
                    <a:pt x="37" y="1915"/>
                  </a:lnTo>
                  <a:lnTo>
                    <a:pt x="37" y="191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44" name="组合 143"/>
          <p:cNvGrpSpPr/>
          <p:nvPr/>
        </p:nvGrpSpPr>
        <p:grpSpPr>
          <a:xfrm flipV="1">
            <a:off x="9166225" y="3086100"/>
            <a:ext cx="488950" cy="673099"/>
            <a:chOff x="4314825" y="2991077"/>
            <a:chExt cx="488950" cy="673099"/>
          </a:xfrm>
        </p:grpSpPr>
        <p:sp>
          <p:nvSpPr>
            <p:cNvPr id="145" name="Oval 6"/>
            <p:cNvSpPr>
              <a:spLocks noChangeArrowheads="1"/>
            </p:cNvSpPr>
            <p:nvPr/>
          </p:nvSpPr>
          <p:spPr bwMode="auto">
            <a:xfrm flipV="1">
              <a:off x="4314825" y="2991077"/>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Oval 7"/>
            <p:cNvSpPr>
              <a:spLocks noChangeArrowheads="1"/>
            </p:cNvSpPr>
            <p:nvPr/>
          </p:nvSpPr>
          <p:spPr bwMode="auto">
            <a:xfrm flipV="1">
              <a:off x="4421188" y="3099027"/>
              <a:ext cx="284163"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Oval 8"/>
            <p:cNvSpPr>
              <a:spLocks noChangeArrowheads="1"/>
            </p:cNvSpPr>
            <p:nvPr/>
          </p:nvSpPr>
          <p:spPr bwMode="auto">
            <a:xfrm flipV="1">
              <a:off x="4460875" y="3138714"/>
              <a:ext cx="195263" cy="19685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38"/>
            <p:cNvSpPr>
              <a:spLocks/>
            </p:cNvSpPr>
            <p:nvPr/>
          </p:nvSpPr>
          <p:spPr bwMode="auto">
            <a:xfrm flipV="1">
              <a:off x="4542156" y="3237138"/>
              <a:ext cx="45719" cy="427038"/>
            </a:xfrm>
            <a:custGeom>
              <a:avLst/>
              <a:gdLst>
                <a:gd name="T0" fmla="*/ 37 w 37"/>
                <a:gd name="T1" fmla="*/ 1915 h 1915"/>
                <a:gd name="T2" fmla="*/ 0 w 37"/>
                <a:gd name="T3" fmla="*/ 1915 h 1915"/>
                <a:gd name="T4" fmla="*/ 0 w 37"/>
                <a:gd name="T5" fmla="*/ 0 h 1915"/>
                <a:gd name="T6" fmla="*/ 37 w 37"/>
                <a:gd name="T7" fmla="*/ 0 h 1915"/>
                <a:gd name="T8" fmla="*/ 37 w 37"/>
                <a:gd name="T9" fmla="*/ 1915 h 1915"/>
                <a:gd name="T10" fmla="*/ 37 w 37"/>
                <a:gd name="T11" fmla="*/ 1915 h 1915"/>
              </a:gdLst>
              <a:ahLst/>
              <a:cxnLst>
                <a:cxn ang="0">
                  <a:pos x="T0" y="T1"/>
                </a:cxn>
                <a:cxn ang="0">
                  <a:pos x="T2" y="T3"/>
                </a:cxn>
                <a:cxn ang="0">
                  <a:pos x="T4" y="T5"/>
                </a:cxn>
                <a:cxn ang="0">
                  <a:pos x="T6" y="T7"/>
                </a:cxn>
                <a:cxn ang="0">
                  <a:pos x="T8" y="T9"/>
                </a:cxn>
                <a:cxn ang="0">
                  <a:pos x="T10" y="T11"/>
                </a:cxn>
              </a:cxnLst>
              <a:rect l="0" t="0" r="r" b="b"/>
              <a:pathLst>
                <a:path w="37" h="1915">
                  <a:moveTo>
                    <a:pt x="37" y="1915"/>
                  </a:moveTo>
                  <a:lnTo>
                    <a:pt x="0" y="1915"/>
                  </a:lnTo>
                  <a:lnTo>
                    <a:pt x="0" y="0"/>
                  </a:lnTo>
                  <a:lnTo>
                    <a:pt x="37" y="0"/>
                  </a:lnTo>
                  <a:lnTo>
                    <a:pt x="37" y="1915"/>
                  </a:lnTo>
                  <a:lnTo>
                    <a:pt x="37" y="191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49" name="组合 148"/>
          <p:cNvGrpSpPr/>
          <p:nvPr/>
        </p:nvGrpSpPr>
        <p:grpSpPr>
          <a:xfrm flipV="1">
            <a:off x="7566025" y="2965677"/>
            <a:ext cx="488950" cy="1733322"/>
            <a:chOff x="4314825" y="2991077"/>
            <a:chExt cx="488950" cy="1733322"/>
          </a:xfrm>
        </p:grpSpPr>
        <p:sp>
          <p:nvSpPr>
            <p:cNvPr id="150" name="Oval 6"/>
            <p:cNvSpPr>
              <a:spLocks noChangeArrowheads="1"/>
            </p:cNvSpPr>
            <p:nvPr/>
          </p:nvSpPr>
          <p:spPr bwMode="auto">
            <a:xfrm flipV="1">
              <a:off x="4314825" y="2991077"/>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Oval 7"/>
            <p:cNvSpPr>
              <a:spLocks noChangeArrowheads="1"/>
            </p:cNvSpPr>
            <p:nvPr/>
          </p:nvSpPr>
          <p:spPr bwMode="auto">
            <a:xfrm flipV="1">
              <a:off x="4421188" y="3099027"/>
              <a:ext cx="284163"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Oval 8"/>
            <p:cNvSpPr>
              <a:spLocks noChangeArrowheads="1"/>
            </p:cNvSpPr>
            <p:nvPr/>
          </p:nvSpPr>
          <p:spPr bwMode="auto">
            <a:xfrm flipV="1">
              <a:off x="4460875" y="3138714"/>
              <a:ext cx="195263" cy="196850"/>
            </a:xfrm>
            <a:prstGeom prst="ellipse">
              <a:avLst/>
            </a:pr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38"/>
            <p:cNvSpPr>
              <a:spLocks/>
            </p:cNvSpPr>
            <p:nvPr/>
          </p:nvSpPr>
          <p:spPr bwMode="auto">
            <a:xfrm flipV="1">
              <a:off x="4542156" y="3237138"/>
              <a:ext cx="45719" cy="1487261"/>
            </a:xfrm>
            <a:custGeom>
              <a:avLst/>
              <a:gdLst>
                <a:gd name="T0" fmla="*/ 37 w 37"/>
                <a:gd name="T1" fmla="*/ 1915 h 1915"/>
                <a:gd name="T2" fmla="*/ 0 w 37"/>
                <a:gd name="T3" fmla="*/ 1915 h 1915"/>
                <a:gd name="T4" fmla="*/ 0 w 37"/>
                <a:gd name="T5" fmla="*/ 0 h 1915"/>
                <a:gd name="T6" fmla="*/ 37 w 37"/>
                <a:gd name="T7" fmla="*/ 0 h 1915"/>
                <a:gd name="T8" fmla="*/ 37 w 37"/>
                <a:gd name="T9" fmla="*/ 1915 h 1915"/>
                <a:gd name="T10" fmla="*/ 37 w 37"/>
                <a:gd name="T11" fmla="*/ 1915 h 1915"/>
              </a:gdLst>
              <a:ahLst/>
              <a:cxnLst>
                <a:cxn ang="0">
                  <a:pos x="T0" y="T1"/>
                </a:cxn>
                <a:cxn ang="0">
                  <a:pos x="T2" y="T3"/>
                </a:cxn>
                <a:cxn ang="0">
                  <a:pos x="T4" y="T5"/>
                </a:cxn>
                <a:cxn ang="0">
                  <a:pos x="T6" y="T7"/>
                </a:cxn>
                <a:cxn ang="0">
                  <a:pos x="T8" y="T9"/>
                </a:cxn>
                <a:cxn ang="0">
                  <a:pos x="T10" y="T11"/>
                </a:cxn>
              </a:cxnLst>
              <a:rect l="0" t="0" r="r" b="b"/>
              <a:pathLst>
                <a:path w="37" h="1915">
                  <a:moveTo>
                    <a:pt x="37" y="1915"/>
                  </a:moveTo>
                  <a:lnTo>
                    <a:pt x="0" y="1915"/>
                  </a:lnTo>
                  <a:lnTo>
                    <a:pt x="0" y="0"/>
                  </a:lnTo>
                  <a:lnTo>
                    <a:pt x="37" y="0"/>
                  </a:lnTo>
                  <a:lnTo>
                    <a:pt x="37" y="1915"/>
                  </a:lnTo>
                  <a:lnTo>
                    <a:pt x="37" y="1915"/>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95" name="文本框 3"/>
          <p:cNvSpPr txBox="1"/>
          <p:nvPr/>
        </p:nvSpPr>
        <p:spPr>
          <a:xfrm>
            <a:off x="1414674" y="550138"/>
            <a:ext cx="3650619" cy="369332"/>
          </a:xfrm>
          <a:prstGeom prst="rect">
            <a:avLst/>
          </a:prstGeom>
          <a:noFill/>
        </p:spPr>
        <p:txBody>
          <a:bodyPr wrap="square" rtlCol="0">
            <a:spAutoFit/>
          </a:bodyPr>
          <a:lstStyle/>
          <a:p>
            <a:r>
              <a:rPr lang="en-US" altLang="zh-CN"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Safety Features</a:t>
            </a:r>
            <a:endParaRPr lang="zh-CN" altLang="en-US"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8" name="文本框 90"/>
          <p:cNvSpPr txBox="1"/>
          <p:nvPr/>
        </p:nvSpPr>
        <p:spPr>
          <a:xfrm>
            <a:off x="-7280" y="685412"/>
            <a:ext cx="1313181" cy="369332"/>
          </a:xfrm>
          <a:prstGeom prst="rect">
            <a:avLst/>
          </a:prstGeom>
          <a:noFill/>
        </p:spPr>
        <p:txBody>
          <a:bodyPr wrap="none" rtlCol="0">
            <a:spAutoFit/>
          </a:bodyPr>
          <a:lstStyle/>
          <a:p>
            <a:pPr algn="ctr"/>
            <a:r>
              <a:rPr lang="en-US" altLang="zh-CN" dirty="0">
                <a:solidFill>
                  <a:schemeClr val="lt1"/>
                </a:solidFill>
              </a:rPr>
              <a:t>PART THREE</a:t>
            </a:r>
            <a:endParaRPr lang="zh-CN" altLang="en-US" dirty="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p:cNvSpPr txBox="1"/>
          <p:nvPr/>
        </p:nvSpPr>
        <p:spPr>
          <a:xfrm>
            <a:off x="1414674" y="550138"/>
            <a:ext cx="3650619" cy="369332"/>
          </a:xfrm>
          <a:prstGeom prst="rect">
            <a:avLst/>
          </a:prstGeom>
          <a:noFill/>
        </p:spPr>
        <p:txBody>
          <a:bodyPr wrap="square" rtlCol="0">
            <a:spAutoFit/>
          </a:bodyPr>
          <a:lstStyle/>
          <a:p>
            <a:r>
              <a:rPr lang="en-US" altLang="zh-CN"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Safety Features</a:t>
            </a:r>
            <a:endParaRPr lang="zh-CN" altLang="en-US"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文本框 90"/>
          <p:cNvSpPr txBox="1"/>
          <p:nvPr/>
        </p:nvSpPr>
        <p:spPr>
          <a:xfrm>
            <a:off x="-7280" y="685412"/>
            <a:ext cx="1313181" cy="369332"/>
          </a:xfrm>
          <a:prstGeom prst="rect">
            <a:avLst/>
          </a:prstGeom>
          <a:noFill/>
        </p:spPr>
        <p:txBody>
          <a:bodyPr wrap="none" rtlCol="0">
            <a:spAutoFit/>
          </a:bodyPr>
          <a:lstStyle/>
          <a:p>
            <a:pPr algn="ctr"/>
            <a:r>
              <a:rPr lang="en-US" altLang="zh-CN" dirty="0">
                <a:solidFill>
                  <a:schemeClr val="lt1"/>
                </a:solidFill>
              </a:rPr>
              <a:t>PART THREE</a:t>
            </a:r>
            <a:endParaRPr lang="zh-CN" altLang="en-US" dirty="0">
              <a:solidFill>
                <a:schemeClr val="lt1"/>
              </a:solidFill>
            </a:endParaRPr>
          </a:p>
        </p:txBody>
      </p:sp>
      <p:pic>
        <p:nvPicPr>
          <p:cNvPr id="6" name="Picture 3"/>
          <p:cNvPicPr>
            <a:picLocks noChangeAspect="1" noChangeArrowheads="1"/>
          </p:cNvPicPr>
          <p:nvPr/>
        </p:nvPicPr>
        <p:blipFill>
          <a:blip r:embed="rId3" cstate="print"/>
          <a:srcRect r="8243"/>
          <a:stretch>
            <a:fillRect/>
          </a:stretch>
        </p:blipFill>
        <p:spPr bwMode="auto">
          <a:xfrm>
            <a:off x="6053708" y="993800"/>
            <a:ext cx="4392488" cy="4301623"/>
          </a:xfrm>
          <a:prstGeom prst="rect">
            <a:avLst/>
          </a:prstGeom>
          <a:noFill/>
          <a:ln w="9525">
            <a:noFill/>
            <a:miter lim="800000"/>
            <a:headEnd/>
            <a:tailEnd/>
          </a:ln>
          <a:effectLst/>
        </p:spPr>
      </p:pic>
      <p:sp>
        <p:nvSpPr>
          <p:cNvPr id="7" name="Rectangle 3"/>
          <p:cNvSpPr txBox="1">
            <a:spLocks noChangeArrowheads="1"/>
          </p:cNvSpPr>
          <p:nvPr/>
        </p:nvSpPr>
        <p:spPr>
          <a:xfrm>
            <a:off x="7515224" y="273069"/>
            <a:ext cx="8429655" cy="5357813"/>
          </a:xfrm>
          <a:prstGeom prst="rect">
            <a:avLst/>
          </a:prstGeom>
        </p:spPr>
        <p:txBody>
          <a:bodyPr/>
          <a:lstStyle/>
          <a:p>
            <a:pPr marL="0" lvl="1" indent="-187325" algn="ctr" fontAlgn="base">
              <a:spcBef>
                <a:spcPct val="0"/>
              </a:spcBef>
              <a:spcAft>
                <a:spcPct val="0"/>
              </a:spcAft>
              <a:defRPr/>
            </a:pPr>
            <a:endParaRPr lang="en-US" altLang="zh-CN" sz="2400" b="1" dirty="0">
              <a:solidFill>
                <a:schemeClr val="accent1">
                  <a:lumMod val="50000"/>
                </a:schemeClr>
              </a:solidFill>
              <a:latin typeface="+mj-ea"/>
              <a:cs typeface="Tahoma" panose="020B0604030504040204" pitchFamily="34" charset="0"/>
            </a:endParaRPr>
          </a:p>
        </p:txBody>
      </p:sp>
      <p:sp>
        <p:nvSpPr>
          <p:cNvPr id="8" name="TextBox 10"/>
          <p:cNvSpPr txBox="1">
            <a:spLocks noChangeArrowheads="1"/>
          </p:cNvSpPr>
          <p:nvPr/>
        </p:nvSpPr>
        <p:spPr bwMode="auto">
          <a:xfrm>
            <a:off x="5880072" y="5067300"/>
            <a:ext cx="4876828" cy="1323439"/>
          </a:xfrm>
          <a:prstGeom prst="rect">
            <a:avLst/>
          </a:prstGeom>
        </p:spPr>
        <p:txBody>
          <a:bodyPr wrap="square">
            <a:spAutoFit/>
          </a:bodyPr>
          <a:lstStyle/>
          <a:p>
            <a:pPr marL="0" lvl="1" indent="-187325" algn="ctr" fontAlgn="base">
              <a:spcBef>
                <a:spcPct val="0"/>
              </a:spcBef>
              <a:spcAft>
                <a:spcPct val="0"/>
              </a:spcAft>
              <a:defRPr/>
            </a:pPr>
            <a:endParaRPr lang="en-US" altLang="zh-CN" sz="1600" b="1" dirty="0">
              <a:solidFill>
                <a:schemeClr val="accent1">
                  <a:lumMod val="50000"/>
                </a:schemeClr>
              </a:solidFill>
              <a:latin typeface="+mj-ea"/>
              <a:cs typeface="Tahoma" panose="020B0604030504040204" pitchFamily="34" charset="0"/>
            </a:endParaRPr>
          </a:p>
          <a:p>
            <a:pPr marL="0" lvl="1" indent="-187325" algn="ctr" fontAlgn="base">
              <a:spcBef>
                <a:spcPct val="0"/>
              </a:spcBef>
              <a:spcAft>
                <a:spcPct val="0"/>
              </a:spcAft>
              <a:buFont typeface="Wingdings" pitchFamily="2" charset="2"/>
              <a:buChar char="Ø"/>
              <a:defRPr/>
            </a:pPr>
            <a:r>
              <a:rPr lang="en-US" altLang="zh-CN" sz="1600" b="1" dirty="0">
                <a:solidFill>
                  <a:schemeClr val="accent1">
                    <a:lumMod val="50000"/>
                  </a:schemeClr>
                </a:solidFill>
                <a:latin typeface="+mj-ea"/>
                <a:cs typeface="Tahoma" panose="020B0604030504040204" pitchFamily="34" charset="0"/>
              </a:rPr>
              <a:t> Emergency Core Cooling</a:t>
            </a:r>
          </a:p>
          <a:p>
            <a:pPr marL="0" lvl="1" indent="-187325" algn="ctr" fontAlgn="base">
              <a:spcBef>
                <a:spcPct val="0"/>
              </a:spcBef>
              <a:spcAft>
                <a:spcPct val="0"/>
              </a:spcAft>
              <a:buFont typeface="Wingdings" pitchFamily="2" charset="2"/>
              <a:buChar char="Ø"/>
              <a:defRPr/>
            </a:pPr>
            <a:r>
              <a:rPr lang="en-US" altLang="zh-CN" sz="1600" b="1" dirty="0">
                <a:solidFill>
                  <a:schemeClr val="accent1">
                    <a:lumMod val="50000"/>
                  </a:schemeClr>
                </a:solidFill>
                <a:latin typeface="+mj-ea"/>
                <a:cs typeface="Tahoma" panose="020B0604030504040204" pitchFamily="34" charset="0"/>
              </a:rPr>
              <a:t> Core Residual Heat Removal</a:t>
            </a:r>
          </a:p>
          <a:p>
            <a:pPr marL="0" lvl="1" indent="-187325" algn="ctr" fontAlgn="base">
              <a:spcBef>
                <a:spcPct val="0"/>
              </a:spcBef>
              <a:spcAft>
                <a:spcPct val="0"/>
              </a:spcAft>
              <a:buFont typeface="Wingdings" pitchFamily="2" charset="2"/>
              <a:buChar char="Ø"/>
              <a:defRPr/>
            </a:pPr>
            <a:r>
              <a:rPr lang="en-US" altLang="zh-CN" sz="1600" b="1" dirty="0">
                <a:solidFill>
                  <a:schemeClr val="accent1">
                    <a:lumMod val="50000"/>
                  </a:schemeClr>
                </a:solidFill>
                <a:latin typeface="+mj-ea"/>
                <a:cs typeface="Tahoma" panose="020B0604030504040204" pitchFamily="34" charset="0"/>
              </a:rPr>
              <a:t> Cavity Flooding and Cooling (IVR)</a:t>
            </a:r>
          </a:p>
          <a:p>
            <a:pPr marL="0" lvl="1" indent="-187325" algn="ctr" fontAlgn="base">
              <a:spcBef>
                <a:spcPct val="0"/>
              </a:spcBef>
              <a:spcAft>
                <a:spcPct val="0"/>
              </a:spcAft>
              <a:buFont typeface="Wingdings" pitchFamily="2" charset="2"/>
              <a:buChar char="Ø"/>
              <a:defRPr/>
            </a:pPr>
            <a:r>
              <a:rPr lang="en-US" altLang="zh-CN" sz="1600" b="1" dirty="0">
                <a:solidFill>
                  <a:schemeClr val="accent1">
                    <a:lumMod val="50000"/>
                  </a:schemeClr>
                </a:solidFill>
                <a:latin typeface="+mj-ea"/>
                <a:cs typeface="Tahoma" panose="020B0604030504040204" pitchFamily="34" charset="0"/>
              </a:rPr>
              <a:t> Containment Heat Removal</a:t>
            </a:r>
          </a:p>
        </p:txBody>
      </p:sp>
      <p:sp>
        <p:nvSpPr>
          <p:cNvPr id="9" name="矩形 8"/>
          <p:cNvSpPr/>
          <p:nvPr/>
        </p:nvSpPr>
        <p:spPr>
          <a:xfrm>
            <a:off x="904664" y="2175234"/>
            <a:ext cx="2203873" cy="2326791"/>
          </a:xfrm>
          <a:prstGeom prst="rect">
            <a:avLst/>
          </a:prstGeom>
        </p:spPr>
        <p:txBody>
          <a:bodyPr wrap="none">
            <a:spAutoFit/>
          </a:bodyPr>
          <a:lstStyle/>
          <a:p>
            <a:pPr marR="0" lvl="0" indent="-457200" algn="ctr" fontAlgn="base">
              <a:lnSpc>
                <a:spcPct val="120000"/>
              </a:lnSpc>
              <a:spcBef>
                <a:spcPct val="15000"/>
              </a:spcBef>
              <a:spcAft>
                <a:spcPct val="0"/>
              </a:spcAft>
              <a:buClrTx/>
              <a:buSzTx/>
              <a:tabLst/>
              <a:defRPr/>
            </a:pPr>
            <a:r>
              <a:rPr lang="en-US" altLang="zh-CN" sz="40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Active </a:t>
            </a:r>
          </a:p>
          <a:p>
            <a:pPr marR="0" lvl="0" indent="-457200" algn="ctr" fontAlgn="base">
              <a:lnSpc>
                <a:spcPct val="120000"/>
              </a:lnSpc>
              <a:spcBef>
                <a:spcPct val="15000"/>
              </a:spcBef>
              <a:spcAft>
                <a:spcPct val="0"/>
              </a:spcAft>
              <a:buClrTx/>
              <a:buSzTx/>
              <a:tabLst/>
              <a:defRPr/>
            </a:pPr>
            <a:r>
              <a:rPr lang="en-US" altLang="zh-CN" sz="3200" b="1"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&amp; </a:t>
            </a:r>
          </a:p>
          <a:p>
            <a:pPr marR="0" lvl="0" indent="-457200" fontAlgn="base">
              <a:lnSpc>
                <a:spcPct val="120000"/>
              </a:lnSpc>
              <a:spcBef>
                <a:spcPct val="15000"/>
              </a:spcBef>
              <a:spcAft>
                <a:spcPct val="0"/>
              </a:spcAft>
              <a:buClrTx/>
              <a:buSzTx/>
              <a:tabLst/>
              <a:defRPr/>
            </a:pPr>
            <a:r>
              <a:rPr lang="en-US" altLang="zh-CN" sz="4000" b="1" dirty="0">
                <a:solidFill>
                  <a:srgbClr val="137F5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Passive</a:t>
            </a:r>
            <a:r>
              <a:rPr lang="en-US" altLang="zh-CN" sz="4000" b="1"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p>
        </p:txBody>
      </p:sp>
      <p:grpSp>
        <p:nvGrpSpPr>
          <p:cNvPr id="19" name="组合 18"/>
          <p:cNvGrpSpPr/>
          <p:nvPr/>
        </p:nvGrpSpPr>
        <p:grpSpPr>
          <a:xfrm rot="19799354">
            <a:off x="1316459" y="1700357"/>
            <a:ext cx="1368665" cy="931721"/>
            <a:chOff x="5441420" y="849456"/>
            <a:chExt cx="1368665" cy="931721"/>
          </a:xfrm>
        </p:grpSpPr>
        <p:sp>
          <p:nvSpPr>
            <p:cNvPr id="13" name="Oval 23"/>
            <p:cNvSpPr>
              <a:spLocks noChangeArrowheads="1"/>
            </p:cNvSpPr>
            <p:nvPr/>
          </p:nvSpPr>
          <p:spPr bwMode="auto">
            <a:xfrm>
              <a:off x="6060853" y="1179735"/>
              <a:ext cx="185059" cy="185059"/>
            </a:xfrm>
            <a:prstGeom prst="ellipse">
              <a:avLst/>
            </a:pr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24"/>
            <p:cNvSpPr>
              <a:spLocks noEditPoints="1"/>
            </p:cNvSpPr>
            <p:nvPr/>
          </p:nvSpPr>
          <p:spPr bwMode="auto">
            <a:xfrm>
              <a:off x="5481259" y="858452"/>
              <a:ext cx="1288988" cy="894452"/>
            </a:xfrm>
            <a:custGeom>
              <a:avLst/>
              <a:gdLst>
                <a:gd name="T0" fmla="*/ 168 w 285"/>
                <a:gd name="T1" fmla="*/ 98 h 198"/>
                <a:gd name="T2" fmla="*/ 160 w 285"/>
                <a:gd name="T3" fmla="*/ 109 h 198"/>
                <a:gd name="T4" fmla="*/ 231 w 285"/>
                <a:gd name="T5" fmla="*/ 198 h 198"/>
                <a:gd name="T6" fmla="*/ 243 w 285"/>
                <a:gd name="T7" fmla="*/ 192 h 198"/>
                <a:gd name="T8" fmla="*/ 168 w 285"/>
                <a:gd name="T9" fmla="*/ 98 h 198"/>
                <a:gd name="T10" fmla="*/ 0 w 285"/>
                <a:gd name="T11" fmla="*/ 39 h 198"/>
                <a:gd name="T12" fmla="*/ 0 w 285"/>
                <a:gd name="T13" fmla="*/ 52 h 198"/>
                <a:gd name="T14" fmla="*/ 129 w 285"/>
                <a:gd name="T15" fmla="*/ 87 h 198"/>
                <a:gd name="T16" fmla="*/ 136 w 285"/>
                <a:gd name="T17" fmla="*/ 76 h 198"/>
                <a:gd name="T18" fmla="*/ 0 w 285"/>
                <a:gd name="T19" fmla="*/ 39 h 198"/>
                <a:gd name="T20" fmla="*/ 285 w 285"/>
                <a:gd name="T21" fmla="*/ 0 h 198"/>
                <a:gd name="T22" fmla="*/ 200 w 285"/>
                <a:gd name="T23" fmla="*/ 0 h 198"/>
                <a:gd name="T24" fmla="*/ 198 w 285"/>
                <a:gd name="T25" fmla="*/ 3 h 198"/>
                <a:gd name="T26" fmla="*/ 153 w 285"/>
                <a:gd name="T27" fmla="*/ 72 h 198"/>
                <a:gd name="T28" fmla="*/ 165 w 285"/>
                <a:gd name="T29" fmla="*/ 79 h 198"/>
                <a:gd name="T30" fmla="*/ 207 w 285"/>
                <a:gd name="T31" fmla="*/ 13 h 198"/>
                <a:gd name="T32" fmla="*/ 285 w 285"/>
                <a:gd name="T33" fmla="*/ 13 h 198"/>
                <a:gd name="T34" fmla="*/ 285 w 285"/>
                <a:gd name="T35"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198">
                  <a:moveTo>
                    <a:pt x="168" y="98"/>
                  </a:moveTo>
                  <a:cubicBezTo>
                    <a:pt x="167" y="102"/>
                    <a:pt x="164" y="106"/>
                    <a:pt x="160" y="109"/>
                  </a:cubicBezTo>
                  <a:cubicBezTo>
                    <a:pt x="190" y="133"/>
                    <a:pt x="214" y="163"/>
                    <a:pt x="231" y="198"/>
                  </a:cubicBezTo>
                  <a:cubicBezTo>
                    <a:pt x="243" y="192"/>
                    <a:pt x="243" y="192"/>
                    <a:pt x="243" y="192"/>
                  </a:cubicBezTo>
                  <a:cubicBezTo>
                    <a:pt x="226" y="155"/>
                    <a:pt x="200" y="123"/>
                    <a:pt x="168" y="98"/>
                  </a:cubicBezTo>
                  <a:moveTo>
                    <a:pt x="0" y="39"/>
                  </a:moveTo>
                  <a:cubicBezTo>
                    <a:pt x="0" y="52"/>
                    <a:pt x="0" y="52"/>
                    <a:pt x="0" y="52"/>
                  </a:cubicBezTo>
                  <a:cubicBezTo>
                    <a:pt x="46" y="52"/>
                    <a:pt x="90" y="64"/>
                    <a:pt x="129" y="87"/>
                  </a:cubicBezTo>
                  <a:cubicBezTo>
                    <a:pt x="130" y="83"/>
                    <a:pt x="133" y="79"/>
                    <a:pt x="136" y="76"/>
                  </a:cubicBezTo>
                  <a:cubicBezTo>
                    <a:pt x="95" y="52"/>
                    <a:pt x="48" y="39"/>
                    <a:pt x="0" y="39"/>
                  </a:cubicBezTo>
                  <a:moveTo>
                    <a:pt x="285" y="0"/>
                  </a:moveTo>
                  <a:cubicBezTo>
                    <a:pt x="200" y="0"/>
                    <a:pt x="200" y="0"/>
                    <a:pt x="200" y="0"/>
                  </a:cubicBezTo>
                  <a:cubicBezTo>
                    <a:pt x="198" y="3"/>
                    <a:pt x="198" y="3"/>
                    <a:pt x="198" y="3"/>
                  </a:cubicBezTo>
                  <a:cubicBezTo>
                    <a:pt x="153" y="72"/>
                    <a:pt x="153" y="72"/>
                    <a:pt x="153" y="72"/>
                  </a:cubicBezTo>
                  <a:cubicBezTo>
                    <a:pt x="158" y="73"/>
                    <a:pt x="162" y="76"/>
                    <a:pt x="165" y="79"/>
                  </a:cubicBezTo>
                  <a:cubicBezTo>
                    <a:pt x="207" y="13"/>
                    <a:pt x="207" y="13"/>
                    <a:pt x="207" y="13"/>
                  </a:cubicBezTo>
                  <a:cubicBezTo>
                    <a:pt x="285" y="13"/>
                    <a:pt x="285" y="13"/>
                    <a:pt x="285" y="13"/>
                  </a:cubicBezTo>
                  <a:cubicBezTo>
                    <a:pt x="285" y="0"/>
                    <a:pt x="285" y="0"/>
                    <a:pt x="285"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Oval 27"/>
            <p:cNvSpPr>
              <a:spLocks noChangeArrowheads="1"/>
            </p:cNvSpPr>
            <p:nvPr/>
          </p:nvSpPr>
          <p:spPr bwMode="auto">
            <a:xfrm>
              <a:off x="6114829" y="1233711"/>
              <a:ext cx="80964"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Oval 28"/>
            <p:cNvSpPr>
              <a:spLocks noChangeArrowheads="1"/>
            </p:cNvSpPr>
            <p:nvPr/>
          </p:nvSpPr>
          <p:spPr bwMode="auto">
            <a:xfrm>
              <a:off x="5441420" y="1025520"/>
              <a:ext cx="80964"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Oval 29"/>
            <p:cNvSpPr>
              <a:spLocks noChangeArrowheads="1"/>
            </p:cNvSpPr>
            <p:nvPr/>
          </p:nvSpPr>
          <p:spPr bwMode="auto">
            <a:xfrm>
              <a:off x="6517076" y="1704069"/>
              <a:ext cx="77108"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Oval 30"/>
            <p:cNvSpPr>
              <a:spLocks noChangeArrowheads="1"/>
            </p:cNvSpPr>
            <p:nvPr/>
          </p:nvSpPr>
          <p:spPr bwMode="auto">
            <a:xfrm>
              <a:off x="6734262" y="849456"/>
              <a:ext cx="75823"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0" name="组合 19"/>
          <p:cNvGrpSpPr/>
          <p:nvPr/>
        </p:nvGrpSpPr>
        <p:grpSpPr>
          <a:xfrm rot="1952487" flipV="1">
            <a:off x="1291058" y="4067637"/>
            <a:ext cx="1368665" cy="931721"/>
            <a:chOff x="5441420" y="849456"/>
            <a:chExt cx="1368665" cy="931721"/>
          </a:xfrm>
        </p:grpSpPr>
        <p:sp>
          <p:nvSpPr>
            <p:cNvPr id="21" name="Oval 23"/>
            <p:cNvSpPr>
              <a:spLocks noChangeArrowheads="1"/>
            </p:cNvSpPr>
            <p:nvPr/>
          </p:nvSpPr>
          <p:spPr bwMode="auto">
            <a:xfrm>
              <a:off x="6060853" y="1179735"/>
              <a:ext cx="185059" cy="185059"/>
            </a:xfrm>
            <a:prstGeom prst="ellipse">
              <a:avLst/>
            </a:prstGeom>
            <a:solidFill>
              <a:srgbClr val="137F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4"/>
            <p:cNvSpPr>
              <a:spLocks noEditPoints="1"/>
            </p:cNvSpPr>
            <p:nvPr/>
          </p:nvSpPr>
          <p:spPr bwMode="auto">
            <a:xfrm>
              <a:off x="5481259" y="858452"/>
              <a:ext cx="1288988" cy="894452"/>
            </a:xfrm>
            <a:custGeom>
              <a:avLst/>
              <a:gdLst>
                <a:gd name="T0" fmla="*/ 168 w 285"/>
                <a:gd name="T1" fmla="*/ 98 h 198"/>
                <a:gd name="T2" fmla="*/ 160 w 285"/>
                <a:gd name="T3" fmla="*/ 109 h 198"/>
                <a:gd name="T4" fmla="*/ 231 w 285"/>
                <a:gd name="T5" fmla="*/ 198 h 198"/>
                <a:gd name="T6" fmla="*/ 243 w 285"/>
                <a:gd name="T7" fmla="*/ 192 h 198"/>
                <a:gd name="T8" fmla="*/ 168 w 285"/>
                <a:gd name="T9" fmla="*/ 98 h 198"/>
                <a:gd name="T10" fmla="*/ 0 w 285"/>
                <a:gd name="T11" fmla="*/ 39 h 198"/>
                <a:gd name="T12" fmla="*/ 0 w 285"/>
                <a:gd name="T13" fmla="*/ 52 h 198"/>
                <a:gd name="T14" fmla="*/ 129 w 285"/>
                <a:gd name="T15" fmla="*/ 87 h 198"/>
                <a:gd name="T16" fmla="*/ 136 w 285"/>
                <a:gd name="T17" fmla="*/ 76 h 198"/>
                <a:gd name="T18" fmla="*/ 0 w 285"/>
                <a:gd name="T19" fmla="*/ 39 h 198"/>
                <a:gd name="T20" fmla="*/ 285 w 285"/>
                <a:gd name="T21" fmla="*/ 0 h 198"/>
                <a:gd name="T22" fmla="*/ 200 w 285"/>
                <a:gd name="T23" fmla="*/ 0 h 198"/>
                <a:gd name="T24" fmla="*/ 198 w 285"/>
                <a:gd name="T25" fmla="*/ 3 h 198"/>
                <a:gd name="T26" fmla="*/ 153 w 285"/>
                <a:gd name="T27" fmla="*/ 72 h 198"/>
                <a:gd name="T28" fmla="*/ 165 w 285"/>
                <a:gd name="T29" fmla="*/ 79 h 198"/>
                <a:gd name="T30" fmla="*/ 207 w 285"/>
                <a:gd name="T31" fmla="*/ 13 h 198"/>
                <a:gd name="T32" fmla="*/ 285 w 285"/>
                <a:gd name="T33" fmla="*/ 13 h 198"/>
                <a:gd name="T34" fmla="*/ 285 w 285"/>
                <a:gd name="T35"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198">
                  <a:moveTo>
                    <a:pt x="168" y="98"/>
                  </a:moveTo>
                  <a:cubicBezTo>
                    <a:pt x="167" y="102"/>
                    <a:pt x="164" y="106"/>
                    <a:pt x="160" y="109"/>
                  </a:cubicBezTo>
                  <a:cubicBezTo>
                    <a:pt x="190" y="133"/>
                    <a:pt x="214" y="163"/>
                    <a:pt x="231" y="198"/>
                  </a:cubicBezTo>
                  <a:cubicBezTo>
                    <a:pt x="243" y="192"/>
                    <a:pt x="243" y="192"/>
                    <a:pt x="243" y="192"/>
                  </a:cubicBezTo>
                  <a:cubicBezTo>
                    <a:pt x="226" y="155"/>
                    <a:pt x="200" y="123"/>
                    <a:pt x="168" y="98"/>
                  </a:cubicBezTo>
                  <a:moveTo>
                    <a:pt x="0" y="39"/>
                  </a:moveTo>
                  <a:cubicBezTo>
                    <a:pt x="0" y="52"/>
                    <a:pt x="0" y="52"/>
                    <a:pt x="0" y="52"/>
                  </a:cubicBezTo>
                  <a:cubicBezTo>
                    <a:pt x="46" y="52"/>
                    <a:pt x="90" y="64"/>
                    <a:pt x="129" y="87"/>
                  </a:cubicBezTo>
                  <a:cubicBezTo>
                    <a:pt x="130" y="83"/>
                    <a:pt x="133" y="79"/>
                    <a:pt x="136" y="76"/>
                  </a:cubicBezTo>
                  <a:cubicBezTo>
                    <a:pt x="95" y="52"/>
                    <a:pt x="48" y="39"/>
                    <a:pt x="0" y="39"/>
                  </a:cubicBezTo>
                  <a:moveTo>
                    <a:pt x="285" y="0"/>
                  </a:moveTo>
                  <a:cubicBezTo>
                    <a:pt x="200" y="0"/>
                    <a:pt x="200" y="0"/>
                    <a:pt x="200" y="0"/>
                  </a:cubicBezTo>
                  <a:cubicBezTo>
                    <a:pt x="198" y="3"/>
                    <a:pt x="198" y="3"/>
                    <a:pt x="198" y="3"/>
                  </a:cubicBezTo>
                  <a:cubicBezTo>
                    <a:pt x="153" y="72"/>
                    <a:pt x="153" y="72"/>
                    <a:pt x="153" y="72"/>
                  </a:cubicBezTo>
                  <a:cubicBezTo>
                    <a:pt x="158" y="73"/>
                    <a:pt x="162" y="76"/>
                    <a:pt x="165" y="79"/>
                  </a:cubicBezTo>
                  <a:cubicBezTo>
                    <a:pt x="207" y="13"/>
                    <a:pt x="207" y="13"/>
                    <a:pt x="207" y="13"/>
                  </a:cubicBezTo>
                  <a:cubicBezTo>
                    <a:pt x="285" y="13"/>
                    <a:pt x="285" y="13"/>
                    <a:pt x="285" y="13"/>
                  </a:cubicBezTo>
                  <a:cubicBezTo>
                    <a:pt x="285" y="0"/>
                    <a:pt x="285" y="0"/>
                    <a:pt x="285"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Oval 27"/>
            <p:cNvSpPr>
              <a:spLocks noChangeArrowheads="1"/>
            </p:cNvSpPr>
            <p:nvPr/>
          </p:nvSpPr>
          <p:spPr bwMode="auto">
            <a:xfrm>
              <a:off x="6114829" y="1233711"/>
              <a:ext cx="80964"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Oval 28"/>
            <p:cNvSpPr>
              <a:spLocks noChangeArrowheads="1"/>
            </p:cNvSpPr>
            <p:nvPr/>
          </p:nvSpPr>
          <p:spPr bwMode="auto">
            <a:xfrm>
              <a:off x="5441420" y="1025520"/>
              <a:ext cx="80964"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Oval 29"/>
            <p:cNvSpPr>
              <a:spLocks noChangeArrowheads="1"/>
            </p:cNvSpPr>
            <p:nvPr/>
          </p:nvSpPr>
          <p:spPr bwMode="auto">
            <a:xfrm>
              <a:off x="6517076" y="1704069"/>
              <a:ext cx="77108"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Oval 30"/>
            <p:cNvSpPr>
              <a:spLocks noChangeArrowheads="1"/>
            </p:cNvSpPr>
            <p:nvPr/>
          </p:nvSpPr>
          <p:spPr bwMode="auto">
            <a:xfrm>
              <a:off x="6734262" y="849456"/>
              <a:ext cx="75823"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7" name="矩形 26"/>
          <p:cNvSpPr/>
          <p:nvPr/>
        </p:nvSpPr>
        <p:spPr>
          <a:xfrm>
            <a:off x="2296965" y="1186934"/>
            <a:ext cx="2492670" cy="369332"/>
          </a:xfrm>
          <a:prstGeom prst="rect">
            <a:avLst/>
          </a:prstGeom>
        </p:spPr>
        <p:txBody>
          <a:bodyPr wrap="none">
            <a:spAutoFit/>
          </a:bodyPr>
          <a:lstStyle/>
          <a:p>
            <a:r>
              <a:rPr lang="en-US" altLang="zh-CN" b="1" u="sng" dirty="0">
                <a:solidFill>
                  <a:srgbClr val="C00000"/>
                </a:solidFill>
                <a:latin typeface="+mj-ea"/>
                <a:cs typeface="Tahoma" panose="020B0604030504040204" pitchFamily="34" charset="0"/>
              </a:rPr>
              <a:t>Proven and Reliable</a:t>
            </a:r>
            <a:endParaRPr lang="zh-CN" altLang="en-US" u="sng" dirty="0">
              <a:solidFill>
                <a:srgbClr val="C00000"/>
              </a:solidFill>
            </a:endParaRPr>
          </a:p>
        </p:txBody>
      </p:sp>
      <p:sp>
        <p:nvSpPr>
          <p:cNvPr id="29" name="矩形 28"/>
          <p:cNvSpPr/>
          <p:nvPr/>
        </p:nvSpPr>
        <p:spPr>
          <a:xfrm>
            <a:off x="2215783" y="4958834"/>
            <a:ext cx="2426433" cy="369332"/>
          </a:xfrm>
          <a:prstGeom prst="rect">
            <a:avLst/>
          </a:prstGeom>
        </p:spPr>
        <p:txBody>
          <a:bodyPr wrap="none">
            <a:spAutoFit/>
          </a:bodyPr>
          <a:lstStyle/>
          <a:p>
            <a:r>
              <a:rPr lang="en-US" altLang="zh-CN" b="1" u="sng" dirty="0">
                <a:solidFill>
                  <a:srgbClr val="137F53"/>
                </a:solidFill>
                <a:latin typeface="+mj-ea"/>
                <a:cs typeface="Tahoma" panose="020B0604030504040204" pitchFamily="34" charset="0"/>
              </a:rPr>
              <a:t>No Need for Power</a:t>
            </a:r>
            <a:endParaRPr lang="zh-CN" altLang="en-US" u="sng" dirty="0">
              <a:solidFill>
                <a:srgbClr val="137F53"/>
              </a:solidFill>
            </a:endParaRPr>
          </a:p>
        </p:txBody>
      </p:sp>
      <p:sp>
        <p:nvSpPr>
          <p:cNvPr id="30" name="矩形 29"/>
          <p:cNvSpPr/>
          <p:nvPr/>
        </p:nvSpPr>
        <p:spPr>
          <a:xfrm>
            <a:off x="177720" y="2988034"/>
            <a:ext cx="3759362" cy="633187"/>
          </a:xfrm>
          <a:prstGeom prst="rect">
            <a:avLst/>
          </a:prstGeom>
        </p:spPr>
        <p:txBody>
          <a:bodyPr wrap="none">
            <a:spAutoFit/>
          </a:bodyPr>
          <a:lstStyle/>
          <a:p>
            <a:pPr marR="0" lvl="0" indent="-457200" algn="ctr" fontAlgn="base">
              <a:lnSpc>
                <a:spcPct val="120000"/>
              </a:lnSpc>
              <a:spcBef>
                <a:spcPct val="15000"/>
              </a:spcBef>
              <a:spcAft>
                <a:spcPct val="0"/>
              </a:spcAft>
              <a:buClrTx/>
              <a:buSzTx/>
              <a:tabLst/>
              <a:defRPr/>
            </a:pPr>
            <a:r>
              <a:rPr lang="en-US" altLang="zh-CN" sz="3200" b="1" dirty="0">
                <a:solidFill>
                  <a:schemeClr val="accent1">
                    <a:lumMod val="50000"/>
                  </a:schemeClr>
                </a:solidFill>
                <a:latin typeface="微软雅黑" panose="020B0503020204020204" pitchFamily="34" charset="-122"/>
                <a:ea typeface="微软雅黑" panose="020B0503020204020204" pitchFamily="34" charset="-122"/>
              </a:rPr>
              <a:t>Safety      Design</a:t>
            </a:r>
          </a:p>
        </p:txBody>
      </p:sp>
      <p:sp>
        <p:nvSpPr>
          <p:cNvPr id="31" name="矩形 30"/>
          <p:cNvSpPr/>
          <p:nvPr/>
        </p:nvSpPr>
        <p:spPr>
          <a:xfrm>
            <a:off x="4914900" y="571213"/>
            <a:ext cx="6934200" cy="338554"/>
          </a:xfrm>
          <a:prstGeom prst="rect">
            <a:avLst/>
          </a:prstGeom>
        </p:spPr>
        <p:txBody>
          <a:bodyPr wrap="square">
            <a:spAutoFit/>
          </a:bodyPr>
          <a:lstStyle/>
          <a:p>
            <a:pPr marL="0" lvl="1" indent="-187325" algn="ctr" fontAlgn="base">
              <a:spcBef>
                <a:spcPct val="0"/>
              </a:spcBef>
              <a:spcAft>
                <a:spcPct val="0"/>
              </a:spcAft>
              <a:defRPr/>
            </a:pPr>
            <a:r>
              <a:rPr lang="en-US" altLang="zh-CN" sz="1600" b="1" u="sng" dirty="0">
                <a:solidFill>
                  <a:schemeClr val="accent1">
                    <a:lumMod val="50000"/>
                  </a:schemeClr>
                </a:solidFill>
                <a:latin typeface="+mj-ea"/>
                <a:cs typeface="Tahoma" panose="020B0604030504040204" pitchFamily="34" charset="0"/>
              </a:rPr>
              <a:t>Active + Passive: Diverse Approaches to Perform Safety Function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p:cNvSpPr txBox="1"/>
          <p:nvPr/>
        </p:nvSpPr>
        <p:spPr>
          <a:xfrm>
            <a:off x="1414674" y="550138"/>
            <a:ext cx="3650619" cy="369332"/>
          </a:xfrm>
          <a:prstGeom prst="rect">
            <a:avLst/>
          </a:prstGeom>
          <a:noFill/>
        </p:spPr>
        <p:txBody>
          <a:bodyPr wrap="square" rtlCol="0">
            <a:spAutoFit/>
          </a:bodyPr>
          <a:lstStyle/>
          <a:p>
            <a:r>
              <a:rPr lang="en-US" altLang="zh-CN"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Safety Features</a:t>
            </a:r>
            <a:endParaRPr lang="zh-CN" altLang="en-US"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文本框 90"/>
          <p:cNvSpPr txBox="1"/>
          <p:nvPr/>
        </p:nvSpPr>
        <p:spPr>
          <a:xfrm>
            <a:off x="-7280" y="685412"/>
            <a:ext cx="1313181" cy="369332"/>
          </a:xfrm>
          <a:prstGeom prst="rect">
            <a:avLst/>
          </a:prstGeom>
          <a:noFill/>
        </p:spPr>
        <p:txBody>
          <a:bodyPr wrap="none" rtlCol="0">
            <a:spAutoFit/>
          </a:bodyPr>
          <a:lstStyle/>
          <a:p>
            <a:pPr algn="ctr"/>
            <a:r>
              <a:rPr lang="en-US" altLang="zh-CN" dirty="0">
                <a:solidFill>
                  <a:schemeClr val="lt1"/>
                </a:solidFill>
              </a:rPr>
              <a:t>PART THREE</a:t>
            </a:r>
            <a:endParaRPr lang="zh-CN" altLang="en-US" dirty="0">
              <a:solidFill>
                <a:schemeClr val="lt1"/>
              </a:solidFill>
            </a:endParaRPr>
          </a:p>
        </p:txBody>
      </p:sp>
      <p:sp>
        <p:nvSpPr>
          <p:cNvPr id="5" name="TextBox 4"/>
          <p:cNvSpPr txBox="1"/>
          <p:nvPr/>
        </p:nvSpPr>
        <p:spPr>
          <a:xfrm>
            <a:off x="533400" y="2186390"/>
            <a:ext cx="3238500" cy="2529923"/>
          </a:xfrm>
          <a:prstGeom prst="rect">
            <a:avLst/>
          </a:prstGeom>
          <a:noFill/>
        </p:spPr>
        <p:txBody>
          <a:bodyPr wrap="square" rtlCol="0">
            <a:spAutoFit/>
          </a:bodyPr>
          <a:lstStyle/>
          <a:p>
            <a:pPr indent="-457200" fontAlgn="base">
              <a:lnSpc>
                <a:spcPct val="120000"/>
              </a:lnSpc>
              <a:spcBef>
                <a:spcPct val="15000"/>
              </a:spcBef>
              <a:spcAft>
                <a:spcPct val="0"/>
              </a:spcAft>
              <a:defRPr/>
            </a:pPr>
            <a:r>
              <a:rPr lang="en-US" altLang="zh-CN" sz="4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E</a:t>
            </a:r>
            <a:r>
              <a:rPr lang="en-US" altLang="zh-CN" sz="4000" b="1"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xtreme </a:t>
            </a:r>
            <a:r>
              <a:rPr lang="en-US" altLang="zh-CN" sz="4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E</a:t>
            </a:r>
            <a:r>
              <a:rPr lang="en-US" altLang="zh-CN" sz="4000" b="1"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xternal </a:t>
            </a:r>
            <a:r>
              <a:rPr lang="en-US" altLang="zh-CN" sz="4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E</a:t>
            </a:r>
            <a:r>
              <a:rPr lang="en-US" altLang="zh-CN" sz="4000" b="1"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vents</a:t>
            </a:r>
          </a:p>
        </p:txBody>
      </p:sp>
      <p:grpSp>
        <p:nvGrpSpPr>
          <p:cNvPr id="101" name="组合 100"/>
          <p:cNvGrpSpPr/>
          <p:nvPr/>
        </p:nvGrpSpPr>
        <p:grpSpPr>
          <a:xfrm>
            <a:off x="8423719" y="388869"/>
            <a:ext cx="2348015" cy="1835979"/>
            <a:chOff x="8741219" y="312669"/>
            <a:chExt cx="2348015" cy="1835979"/>
          </a:xfrm>
        </p:grpSpPr>
        <p:grpSp>
          <p:nvGrpSpPr>
            <p:cNvPr id="97" name="组合 96"/>
            <p:cNvGrpSpPr/>
            <p:nvPr/>
          </p:nvGrpSpPr>
          <p:grpSpPr>
            <a:xfrm>
              <a:off x="8832971" y="312669"/>
              <a:ext cx="1502591" cy="1116671"/>
              <a:chOff x="3651371" y="1703741"/>
              <a:chExt cx="1502591" cy="1116671"/>
            </a:xfrm>
          </p:grpSpPr>
          <p:sp>
            <p:nvSpPr>
              <p:cNvPr id="8" name="Freeform 529"/>
              <p:cNvSpPr>
                <a:spLocks/>
              </p:cNvSpPr>
              <p:nvPr/>
            </p:nvSpPr>
            <p:spPr bwMode="auto">
              <a:xfrm rot="5400000">
                <a:off x="3653278" y="1701834"/>
                <a:ext cx="579630" cy="583444"/>
              </a:xfrm>
              <a:custGeom>
                <a:avLst/>
                <a:gdLst>
                  <a:gd name="T0" fmla="*/ 189 w 193"/>
                  <a:gd name="T1" fmla="*/ 5 h 194"/>
                  <a:gd name="T2" fmla="*/ 173 w 193"/>
                  <a:gd name="T3" fmla="*/ 5 h 194"/>
                  <a:gd name="T4" fmla="*/ 124 w 193"/>
                  <a:gd name="T5" fmla="*/ 54 h 194"/>
                  <a:gd name="T6" fmla="*/ 17 w 193"/>
                  <a:gd name="T7" fmla="*/ 27 h 194"/>
                  <a:gd name="T8" fmla="*/ 0 w 193"/>
                  <a:gd name="T9" fmla="*/ 44 h 194"/>
                  <a:gd name="T10" fmla="*/ 88 w 193"/>
                  <a:gd name="T11" fmla="*/ 90 h 194"/>
                  <a:gd name="T12" fmla="*/ 53 w 193"/>
                  <a:gd name="T13" fmla="*/ 125 h 194"/>
                  <a:gd name="T14" fmla="*/ 26 w 193"/>
                  <a:gd name="T15" fmla="*/ 122 h 194"/>
                  <a:gd name="T16" fmla="*/ 12 w 193"/>
                  <a:gd name="T17" fmla="*/ 136 h 194"/>
                  <a:gd name="T18" fmla="*/ 43 w 193"/>
                  <a:gd name="T19" fmla="*/ 151 h 194"/>
                  <a:gd name="T20" fmla="*/ 58 w 193"/>
                  <a:gd name="T21" fmla="*/ 182 h 194"/>
                  <a:gd name="T22" fmla="*/ 72 w 193"/>
                  <a:gd name="T23" fmla="*/ 168 h 194"/>
                  <a:gd name="T24" fmla="*/ 69 w 193"/>
                  <a:gd name="T25" fmla="*/ 141 h 194"/>
                  <a:gd name="T26" fmla="*/ 104 w 193"/>
                  <a:gd name="T27" fmla="*/ 106 h 194"/>
                  <a:gd name="T28" fmla="*/ 150 w 193"/>
                  <a:gd name="T29" fmla="*/ 194 h 194"/>
                  <a:gd name="T30" fmla="*/ 167 w 193"/>
                  <a:gd name="T31" fmla="*/ 177 h 194"/>
                  <a:gd name="T32" fmla="*/ 140 w 193"/>
                  <a:gd name="T33" fmla="*/ 70 h 194"/>
                  <a:gd name="T34" fmla="*/ 189 w 193"/>
                  <a:gd name="T35" fmla="*/ 21 h 194"/>
                  <a:gd name="T36" fmla="*/ 189 w 193"/>
                  <a:gd name="T37" fmla="*/ 5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3" h="194">
                    <a:moveTo>
                      <a:pt x="189" y="5"/>
                    </a:moveTo>
                    <a:cubicBezTo>
                      <a:pt x="184" y="0"/>
                      <a:pt x="177" y="0"/>
                      <a:pt x="173" y="5"/>
                    </a:cubicBezTo>
                    <a:cubicBezTo>
                      <a:pt x="124" y="54"/>
                      <a:pt x="124" y="54"/>
                      <a:pt x="124" y="54"/>
                    </a:cubicBezTo>
                    <a:cubicBezTo>
                      <a:pt x="17" y="27"/>
                      <a:pt x="17" y="27"/>
                      <a:pt x="17" y="27"/>
                    </a:cubicBezTo>
                    <a:cubicBezTo>
                      <a:pt x="0" y="44"/>
                      <a:pt x="0" y="44"/>
                      <a:pt x="0" y="44"/>
                    </a:cubicBezTo>
                    <a:cubicBezTo>
                      <a:pt x="88" y="90"/>
                      <a:pt x="88" y="90"/>
                      <a:pt x="88" y="90"/>
                    </a:cubicBezTo>
                    <a:cubicBezTo>
                      <a:pt x="53" y="125"/>
                      <a:pt x="53" y="125"/>
                      <a:pt x="53" y="125"/>
                    </a:cubicBezTo>
                    <a:cubicBezTo>
                      <a:pt x="26" y="122"/>
                      <a:pt x="26" y="122"/>
                      <a:pt x="26" y="122"/>
                    </a:cubicBezTo>
                    <a:cubicBezTo>
                      <a:pt x="12" y="136"/>
                      <a:pt x="12" y="136"/>
                      <a:pt x="12" y="136"/>
                    </a:cubicBezTo>
                    <a:cubicBezTo>
                      <a:pt x="43" y="151"/>
                      <a:pt x="43" y="151"/>
                      <a:pt x="43" y="151"/>
                    </a:cubicBezTo>
                    <a:cubicBezTo>
                      <a:pt x="58" y="182"/>
                      <a:pt x="58" y="182"/>
                      <a:pt x="58" y="182"/>
                    </a:cubicBezTo>
                    <a:cubicBezTo>
                      <a:pt x="72" y="168"/>
                      <a:pt x="72" y="168"/>
                      <a:pt x="72" y="168"/>
                    </a:cubicBezTo>
                    <a:cubicBezTo>
                      <a:pt x="69" y="141"/>
                      <a:pt x="69" y="141"/>
                      <a:pt x="69" y="141"/>
                    </a:cubicBezTo>
                    <a:cubicBezTo>
                      <a:pt x="104" y="106"/>
                      <a:pt x="104" y="106"/>
                      <a:pt x="104" y="106"/>
                    </a:cubicBezTo>
                    <a:cubicBezTo>
                      <a:pt x="150" y="194"/>
                      <a:pt x="150" y="194"/>
                      <a:pt x="150" y="194"/>
                    </a:cubicBezTo>
                    <a:cubicBezTo>
                      <a:pt x="167" y="177"/>
                      <a:pt x="167" y="177"/>
                      <a:pt x="167" y="177"/>
                    </a:cubicBezTo>
                    <a:cubicBezTo>
                      <a:pt x="140" y="70"/>
                      <a:pt x="140" y="70"/>
                      <a:pt x="140" y="70"/>
                    </a:cubicBezTo>
                    <a:cubicBezTo>
                      <a:pt x="189" y="21"/>
                      <a:pt x="189" y="21"/>
                      <a:pt x="189" y="21"/>
                    </a:cubicBezTo>
                    <a:cubicBezTo>
                      <a:pt x="193" y="17"/>
                      <a:pt x="193" y="10"/>
                      <a:pt x="189" y="5"/>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21" name="组合 20"/>
              <p:cNvGrpSpPr/>
              <p:nvPr/>
            </p:nvGrpSpPr>
            <p:grpSpPr>
              <a:xfrm rot="2795583">
                <a:off x="4231897" y="1898347"/>
                <a:ext cx="919004" cy="925126"/>
                <a:chOff x="7068863" y="3848384"/>
                <a:chExt cx="1015070" cy="1232262"/>
              </a:xfrm>
            </p:grpSpPr>
            <p:grpSp>
              <p:nvGrpSpPr>
                <p:cNvPr id="22" name="组合 127"/>
                <p:cNvGrpSpPr/>
                <p:nvPr/>
              </p:nvGrpSpPr>
              <p:grpSpPr>
                <a:xfrm rot="18826650">
                  <a:off x="6960267" y="3956980"/>
                  <a:ext cx="1232262" cy="1015070"/>
                  <a:chOff x="2340642" y="4566580"/>
                  <a:chExt cx="1232262" cy="1015070"/>
                </a:xfrm>
              </p:grpSpPr>
              <p:grpSp>
                <p:nvGrpSpPr>
                  <p:cNvPr id="24" name="组合 124"/>
                  <p:cNvGrpSpPr/>
                  <p:nvPr/>
                </p:nvGrpSpPr>
                <p:grpSpPr>
                  <a:xfrm>
                    <a:off x="2340642" y="4566580"/>
                    <a:ext cx="1232262" cy="1015070"/>
                    <a:chOff x="1016667" y="4547530"/>
                    <a:chExt cx="1232262" cy="1015070"/>
                  </a:xfrm>
                </p:grpSpPr>
                <p:sp>
                  <p:nvSpPr>
                    <p:cNvPr id="28" name="矩形 27"/>
                    <p:cNvSpPr/>
                    <p:nvPr/>
                  </p:nvSpPr>
                  <p:spPr bwMode="auto">
                    <a:xfrm>
                      <a:off x="1107946" y="4697446"/>
                      <a:ext cx="1067961" cy="865154"/>
                    </a:xfrm>
                    <a:prstGeom prst="rect">
                      <a:avLst/>
                    </a:pr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29" name="椭圆 28"/>
                    <p:cNvSpPr/>
                    <p:nvPr/>
                  </p:nvSpPr>
                  <p:spPr bwMode="auto">
                    <a:xfrm>
                      <a:off x="1107946" y="4547530"/>
                      <a:ext cx="1067961" cy="269850"/>
                    </a:xfrm>
                    <a:prstGeom prst="ellipse">
                      <a:avLst/>
                    </a:pr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30" name="圆角矩形 29"/>
                    <p:cNvSpPr/>
                    <p:nvPr/>
                  </p:nvSpPr>
                  <p:spPr bwMode="auto">
                    <a:xfrm>
                      <a:off x="1016667" y="4837369"/>
                      <a:ext cx="1232262" cy="229871"/>
                    </a:xfrm>
                    <a:prstGeom prst="roundRect">
                      <a:avLst/>
                    </a:pr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nvGrpSpPr>
                  <p:cNvPr id="25" name="组合 123"/>
                  <p:cNvGrpSpPr/>
                  <p:nvPr/>
                </p:nvGrpSpPr>
                <p:grpSpPr>
                  <a:xfrm>
                    <a:off x="2496385" y="4661831"/>
                    <a:ext cx="930652" cy="867960"/>
                    <a:chOff x="2496385" y="4661831"/>
                    <a:chExt cx="930652" cy="867960"/>
                  </a:xfrm>
                </p:grpSpPr>
                <p:sp>
                  <p:nvSpPr>
                    <p:cNvPr id="26" name="矩形 25"/>
                    <p:cNvSpPr/>
                    <p:nvPr/>
                  </p:nvSpPr>
                  <p:spPr bwMode="auto">
                    <a:xfrm>
                      <a:off x="2496385" y="4777047"/>
                      <a:ext cx="930652" cy="752744"/>
                    </a:xfrm>
                    <a:prstGeom prst="rect">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dirty="0"/>
                    </a:p>
                  </p:txBody>
                </p:sp>
                <p:sp>
                  <p:nvSpPr>
                    <p:cNvPr id="27" name="椭圆 26"/>
                    <p:cNvSpPr/>
                    <p:nvPr/>
                  </p:nvSpPr>
                  <p:spPr bwMode="auto">
                    <a:xfrm>
                      <a:off x="2496385" y="4661831"/>
                      <a:ext cx="930652" cy="207389"/>
                    </a:xfrm>
                    <a:prstGeom prst="ellipse">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sp>
              <p:nvSpPr>
                <p:cNvPr id="23" name="同侧圆角矩形 22"/>
                <p:cNvSpPr/>
                <p:nvPr/>
              </p:nvSpPr>
              <p:spPr bwMode="auto">
                <a:xfrm rot="18824934">
                  <a:off x="7259664" y="4194180"/>
                  <a:ext cx="800101" cy="704850"/>
                </a:xfrm>
                <a:prstGeom prst="round2SameRect">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sp>
            <p:nvSpPr>
              <p:cNvPr id="31" name="爆炸形 1 30"/>
              <p:cNvSpPr/>
              <p:nvPr/>
            </p:nvSpPr>
            <p:spPr bwMode="auto">
              <a:xfrm>
                <a:off x="4021455" y="2032635"/>
                <a:ext cx="320040" cy="320040"/>
              </a:xfrm>
              <a:prstGeom prst="irregularSeal1">
                <a:avLst/>
              </a:prstGeom>
              <a:solidFill>
                <a:srgbClr val="DE0000"/>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sp>
          <p:nvSpPr>
            <p:cNvPr id="90" name="矩形 89"/>
            <p:cNvSpPr/>
            <p:nvPr/>
          </p:nvSpPr>
          <p:spPr>
            <a:xfrm>
              <a:off x="8741219" y="1502317"/>
              <a:ext cx="2348015" cy="646331"/>
            </a:xfrm>
            <a:prstGeom prst="rect">
              <a:avLst/>
            </a:prstGeom>
          </p:spPr>
          <p:txBody>
            <a:bodyPr wrap="none">
              <a:spAutoFit/>
            </a:bodyPr>
            <a:lstStyle/>
            <a:p>
              <a:pPr algn="ctr"/>
              <a:r>
                <a:rPr lang="en-US" altLang="zh-CN" b="1" dirty="0">
                  <a:solidFill>
                    <a:srgbClr val="103E73"/>
                  </a:solidFill>
                  <a:latin typeface="+mj-ea"/>
                  <a:cs typeface="Tahoma" panose="020B0604030504040204" pitchFamily="34" charset="0"/>
                </a:rPr>
                <a:t>Large Commercial </a:t>
              </a:r>
            </a:p>
            <a:p>
              <a:pPr algn="ctr"/>
              <a:r>
                <a:rPr lang="en-US" altLang="zh-CN" b="1" dirty="0">
                  <a:solidFill>
                    <a:srgbClr val="103E73"/>
                  </a:solidFill>
                  <a:latin typeface="+mj-ea"/>
                  <a:cs typeface="Tahoma" panose="020B0604030504040204" pitchFamily="34" charset="0"/>
                </a:rPr>
                <a:t>Aircraft Crash</a:t>
              </a:r>
              <a:endParaRPr lang="zh-CN" altLang="en-US" dirty="0">
                <a:solidFill>
                  <a:srgbClr val="103E73"/>
                </a:solidFill>
              </a:endParaRPr>
            </a:p>
          </p:txBody>
        </p:sp>
      </p:grpSp>
      <p:grpSp>
        <p:nvGrpSpPr>
          <p:cNvPr id="100" name="组合 99"/>
          <p:cNvGrpSpPr/>
          <p:nvPr/>
        </p:nvGrpSpPr>
        <p:grpSpPr>
          <a:xfrm>
            <a:off x="8800676" y="4703587"/>
            <a:ext cx="1696298" cy="1335779"/>
            <a:chOff x="9410276" y="4767087"/>
            <a:chExt cx="1696298" cy="1335779"/>
          </a:xfrm>
        </p:grpSpPr>
        <p:grpSp>
          <p:nvGrpSpPr>
            <p:cNvPr id="96" name="组合 95"/>
            <p:cNvGrpSpPr/>
            <p:nvPr/>
          </p:nvGrpSpPr>
          <p:grpSpPr>
            <a:xfrm>
              <a:off x="9647090" y="4767087"/>
              <a:ext cx="1278520" cy="926064"/>
              <a:chOff x="5455655" y="1871487"/>
              <a:chExt cx="1278520" cy="926064"/>
            </a:xfrm>
          </p:grpSpPr>
          <p:grpSp>
            <p:nvGrpSpPr>
              <p:cNvPr id="42" name="组合 41"/>
              <p:cNvGrpSpPr/>
              <p:nvPr/>
            </p:nvGrpSpPr>
            <p:grpSpPr>
              <a:xfrm rot="2795583">
                <a:off x="5458716" y="1875486"/>
                <a:ext cx="919004" cy="925126"/>
                <a:chOff x="7068863" y="3848384"/>
                <a:chExt cx="1015070" cy="1232262"/>
              </a:xfrm>
            </p:grpSpPr>
            <p:grpSp>
              <p:nvGrpSpPr>
                <p:cNvPr id="43" name="组合 127"/>
                <p:cNvGrpSpPr/>
                <p:nvPr/>
              </p:nvGrpSpPr>
              <p:grpSpPr>
                <a:xfrm rot="18826650">
                  <a:off x="6960267" y="3956980"/>
                  <a:ext cx="1232262" cy="1015070"/>
                  <a:chOff x="2340642" y="4566580"/>
                  <a:chExt cx="1232262" cy="1015070"/>
                </a:xfrm>
              </p:grpSpPr>
              <p:grpSp>
                <p:nvGrpSpPr>
                  <p:cNvPr id="45" name="组合 124"/>
                  <p:cNvGrpSpPr/>
                  <p:nvPr/>
                </p:nvGrpSpPr>
                <p:grpSpPr>
                  <a:xfrm>
                    <a:off x="2340642" y="4566580"/>
                    <a:ext cx="1232262" cy="1015070"/>
                    <a:chOff x="1016667" y="4547530"/>
                    <a:chExt cx="1232262" cy="1015070"/>
                  </a:xfrm>
                </p:grpSpPr>
                <p:sp>
                  <p:nvSpPr>
                    <p:cNvPr id="49" name="矩形 48"/>
                    <p:cNvSpPr/>
                    <p:nvPr/>
                  </p:nvSpPr>
                  <p:spPr bwMode="auto">
                    <a:xfrm>
                      <a:off x="1107946" y="4697446"/>
                      <a:ext cx="1067961" cy="865154"/>
                    </a:xfrm>
                    <a:prstGeom prst="rect">
                      <a:avLst/>
                    </a:pr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50" name="椭圆 49"/>
                    <p:cNvSpPr/>
                    <p:nvPr/>
                  </p:nvSpPr>
                  <p:spPr bwMode="auto">
                    <a:xfrm>
                      <a:off x="1107946" y="4547530"/>
                      <a:ext cx="1067961" cy="269850"/>
                    </a:xfrm>
                    <a:prstGeom prst="ellipse">
                      <a:avLst/>
                    </a:pr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51" name="圆角矩形 50"/>
                    <p:cNvSpPr/>
                    <p:nvPr/>
                  </p:nvSpPr>
                  <p:spPr bwMode="auto">
                    <a:xfrm>
                      <a:off x="1016667" y="4837369"/>
                      <a:ext cx="1232262" cy="229871"/>
                    </a:xfrm>
                    <a:prstGeom prst="roundRect">
                      <a:avLst/>
                    </a:pr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nvGrpSpPr>
                  <p:cNvPr id="46" name="组合 123"/>
                  <p:cNvGrpSpPr/>
                  <p:nvPr/>
                </p:nvGrpSpPr>
                <p:grpSpPr>
                  <a:xfrm>
                    <a:off x="2496385" y="4661831"/>
                    <a:ext cx="930652" cy="867960"/>
                    <a:chOff x="2496385" y="4661831"/>
                    <a:chExt cx="930652" cy="867960"/>
                  </a:xfrm>
                </p:grpSpPr>
                <p:sp>
                  <p:nvSpPr>
                    <p:cNvPr id="47" name="矩形 46"/>
                    <p:cNvSpPr/>
                    <p:nvPr/>
                  </p:nvSpPr>
                  <p:spPr bwMode="auto">
                    <a:xfrm>
                      <a:off x="2496385" y="4777047"/>
                      <a:ext cx="930652" cy="752744"/>
                    </a:xfrm>
                    <a:prstGeom prst="rect">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dirty="0"/>
                    </a:p>
                  </p:txBody>
                </p:sp>
                <p:sp>
                  <p:nvSpPr>
                    <p:cNvPr id="48" name="椭圆 47"/>
                    <p:cNvSpPr/>
                    <p:nvPr/>
                  </p:nvSpPr>
                  <p:spPr bwMode="auto">
                    <a:xfrm>
                      <a:off x="2496385" y="4661831"/>
                      <a:ext cx="930652" cy="207389"/>
                    </a:xfrm>
                    <a:prstGeom prst="ellipse">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sp>
              <p:nvSpPr>
                <p:cNvPr id="44" name="同侧圆角矩形 43"/>
                <p:cNvSpPr/>
                <p:nvPr/>
              </p:nvSpPr>
              <p:spPr bwMode="auto">
                <a:xfrm rot="18824934">
                  <a:off x="7259664" y="4194180"/>
                  <a:ext cx="800101" cy="704850"/>
                </a:xfrm>
                <a:prstGeom prst="round2SameRect">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nvGrpSpPr>
              <p:cNvPr id="55" name="组合 54"/>
              <p:cNvGrpSpPr/>
              <p:nvPr/>
            </p:nvGrpSpPr>
            <p:grpSpPr>
              <a:xfrm>
                <a:off x="6032184" y="1871487"/>
                <a:ext cx="701991" cy="923148"/>
                <a:chOff x="3580449" y="1339992"/>
                <a:chExt cx="701991" cy="923148"/>
              </a:xfrm>
            </p:grpSpPr>
            <p:sp>
              <p:nvSpPr>
                <p:cNvPr id="54" name="椭圆 53"/>
                <p:cNvSpPr/>
                <p:nvPr/>
              </p:nvSpPr>
              <p:spPr bwMode="auto">
                <a:xfrm>
                  <a:off x="3802380" y="1714500"/>
                  <a:ext cx="289560" cy="548640"/>
                </a:xfrm>
                <a:prstGeom prst="ellipse">
                  <a:avLst/>
                </a:prstGeom>
                <a:solidFill>
                  <a:srgbClr val="FFC000"/>
                </a:solidFill>
                <a:ln>
                  <a:noFill/>
                </a:ln>
              </p:spPr>
              <p:txBody>
                <a:bodyPr vert="horz" wrap="square" lIns="91440" tIns="45720" rIns="91440" bIns="45720" numCol="1" rtlCol="0" anchor="t" anchorCtr="0" compatLnSpc="1">
                  <a:prstTxWarp prst="textNoShape">
                    <a:avLst/>
                  </a:prstTxWarp>
                </a:bodyPr>
                <a:lstStyle/>
                <a:p>
                  <a:pPr algn="ctr"/>
                  <a:endParaRPr lang="zh-CN" altLang="en-US" dirty="0">
                    <a:noFill/>
                  </a:endParaRPr>
                </a:p>
              </p:txBody>
            </p:sp>
            <p:sp>
              <p:nvSpPr>
                <p:cNvPr id="52" name="Freeform 1590"/>
                <p:cNvSpPr>
                  <a:spLocks/>
                </p:cNvSpPr>
                <p:nvPr/>
              </p:nvSpPr>
              <p:spPr bwMode="auto">
                <a:xfrm>
                  <a:off x="3580449" y="1339992"/>
                  <a:ext cx="701991" cy="905369"/>
                </a:xfrm>
                <a:custGeom>
                  <a:avLst/>
                  <a:gdLst>
                    <a:gd name="T0" fmla="*/ 103 w 107"/>
                    <a:gd name="T1" fmla="*/ 84 h 138"/>
                    <a:gd name="T2" fmla="*/ 100 w 107"/>
                    <a:gd name="T3" fmla="*/ 89 h 138"/>
                    <a:gd name="T4" fmla="*/ 99 w 107"/>
                    <a:gd name="T5" fmla="*/ 89 h 138"/>
                    <a:gd name="T6" fmla="*/ 101 w 107"/>
                    <a:gd name="T7" fmla="*/ 70 h 138"/>
                    <a:gd name="T8" fmla="*/ 97 w 107"/>
                    <a:gd name="T9" fmla="*/ 58 h 138"/>
                    <a:gd name="T10" fmla="*/ 93 w 107"/>
                    <a:gd name="T11" fmla="*/ 55 h 138"/>
                    <a:gd name="T12" fmla="*/ 90 w 107"/>
                    <a:gd name="T13" fmla="*/ 65 h 138"/>
                    <a:gd name="T14" fmla="*/ 88 w 107"/>
                    <a:gd name="T15" fmla="*/ 71 h 138"/>
                    <a:gd name="T16" fmla="*/ 85 w 107"/>
                    <a:gd name="T17" fmla="*/ 46 h 138"/>
                    <a:gd name="T18" fmla="*/ 80 w 107"/>
                    <a:gd name="T19" fmla="*/ 35 h 138"/>
                    <a:gd name="T20" fmla="*/ 74 w 107"/>
                    <a:gd name="T21" fmla="*/ 40 h 138"/>
                    <a:gd name="T22" fmla="*/ 71 w 107"/>
                    <a:gd name="T23" fmla="*/ 44 h 138"/>
                    <a:gd name="T24" fmla="*/ 68 w 107"/>
                    <a:gd name="T25" fmla="*/ 33 h 138"/>
                    <a:gd name="T26" fmla="*/ 61 w 107"/>
                    <a:gd name="T27" fmla="*/ 21 h 138"/>
                    <a:gd name="T28" fmla="*/ 56 w 107"/>
                    <a:gd name="T29" fmla="*/ 3 h 138"/>
                    <a:gd name="T30" fmla="*/ 48 w 107"/>
                    <a:gd name="T31" fmla="*/ 18 h 138"/>
                    <a:gd name="T32" fmla="*/ 50 w 107"/>
                    <a:gd name="T33" fmla="*/ 31 h 138"/>
                    <a:gd name="T34" fmla="*/ 46 w 107"/>
                    <a:gd name="T35" fmla="*/ 41 h 138"/>
                    <a:gd name="T36" fmla="*/ 39 w 107"/>
                    <a:gd name="T37" fmla="*/ 35 h 138"/>
                    <a:gd name="T38" fmla="*/ 32 w 107"/>
                    <a:gd name="T39" fmla="*/ 32 h 138"/>
                    <a:gd name="T40" fmla="*/ 29 w 107"/>
                    <a:gd name="T41" fmla="*/ 37 h 138"/>
                    <a:gd name="T42" fmla="*/ 35 w 107"/>
                    <a:gd name="T43" fmla="*/ 48 h 138"/>
                    <a:gd name="T44" fmla="*/ 35 w 107"/>
                    <a:gd name="T45" fmla="*/ 60 h 138"/>
                    <a:gd name="T46" fmla="*/ 28 w 107"/>
                    <a:gd name="T47" fmla="*/ 64 h 138"/>
                    <a:gd name="T48" fmla="*/ 24 w 107"/>
                    <a:gd name="T49" fmla="*/ 60 h 138"/>
                    <a:gd name="T50" fmla="*/ 17 w 107"/>
                    <a:gd name="T51" fmla="*/ 59 h 138"/>
                    <a:gd name="T52" fmla="*/ 21 w 107"/>
                    <a:gd name="T53" fmla="*/ 67 h 138"/>
                    <a:gd name="T54" fmla="*/ 25 w 107"/>
                    <a:gd name="T55" fmla="*/ 78 h 138"/>
                    <a:gd name="T56" fmla="*/ 23 w 107"/>
                    <a:gd name="T57" fmla="*/ 88 h 138"/>
                    <a:gd name="T58" fmla="*/ 17 w 107"/>
                    <a:gd name="T59" fmla="*/ 82 h 138"/>
                    <a:gd name="T60" fmla="*/ 8 w 107"/>
                    <a:gd name="T61" fmla="*/ 79 h 138"/>
                    <a:gd name="T62" fmla="*/ 8 w 107"/>
                    <a:gd name="T63" fmla="*/ 85 h 138"/>
                    <a:gd name="T64" fmla="*/ 15 w 107"/>
                    <a:gd name="T65" fmla="*/ 115 h 138"/>
                    <a:gd name="T66" fmla="*/ 34 w 107"/>
                    <a:gd name="T67" fmla="*/ 137 h 138"/>
                    <a:gd name="T68" fmla="*/ 44 w 107"/>
                    <a:gd name="T69" fmla="*/ 130 h 138"/>
                    <a:gd name="T70" fmla="*/ 36 w 107"/>
                    <a:gd name="T71" fmla="*/ 109 h 138"/>
                    <a:gd name="T72" fmla="*/ 39 w 107"/>
                    <a:gd name="T73" fmla="*/ 108 h 138"/>
                    <a:gd name="T74" fmla="*/ 41 w 107"/>
                    <a:gd name="T75" fmla="*/ 113 h 138"/>
                    <a:gd name="T76" fmla="*/ 48 w 107"/>
                    <a:gd name="T77" fmla="*/ 116 h 138"/>
                    <a:gd name="T78" fmla="*/ 48 w 107"/>
                    <a:gd name="T79" fmla="*/ 112 h 138"/>
                    <a:gd name="T80" fmla="*/ 45 w 107"/>
                    <a:gd name="T81" fmla="*/ 105 h 138"/>
                    <a:gd name="T82" fmla="*/ 46 w 107"/>
                    <a:gd name="T83" fmla="*/ 97 h 138"/>
                    <a:gd name="T84" fmla="*/ 48 w 107"/>
                    <a:gd name="T85" fmla="*/ 101 h 138"/>
                    <a:gd name="T86" fmla="*/ 50 w 107"/>
                    <a:gd name="T87" fmla="*/ 105 h 138"/>
                    <a:gd name="T88" fmla="*/ 53 w 107"/>
                    <a:gd name="T89" fmla="*/ 106 h 138"/>
                    <a:gd name="T90" fmla="*/ 56 w 107"/>
                    <a:gd name="T91" fmla="*/ 97 h 138"/>
                    <a:gd name="T92" fmla="*/ 60 w 107"/>
                    <a:gd name="T93" fmla="*/ 86 h 138"/>
                    <a:gd name="T94" fmla="*/ 63 w 107"/>
                    <a:gd name="T95" fmla="*/ 106 h 138"/>
                    <a:gd name="T96" fmla="*/ 66 w 107"/>
                    <a:gd name="T97" fmla="*/ 103 h 138"/>
                    <a:gd name="T98" fmla="*/ 69 w 107"/>
                    <a:gd name="T99" fmla="*/ 100 h 138"/>
                    <a:gd name="T100" fmla="*/ 70 w 107"/>
                    <a:gd name="T101" fmla="*/ 96 h 138"/>
                    <a:gd name="T102" fmla="*/ 71 w 107"/>
                    <a:gd name="T103" fmla="*/ 107 h 138"/>
                    <a:gd name="T104" fmla="*/ 69 w 107"/>
                    <a:gd name="T105" fmla="*/ 114 h 138"/>
                    <a:gd name="T106" fmla="*/ 74 w 107"/>
                    <a:gd name="T107" fmla="*/ 112 h 138"/>
                    <a:gd name="T108" fmla="*/ 77 w 107"/>
                    <a:gd name="T109" fmla="*/ 110 h 138"/>
                    <a:gd name="T110" fmla="*/ 77 w 107"/>
                    <a:gd name="T111" fmla="*/ 116 h 138"/>
                    <a:gd name="T112" fmla="*/ 74 w 107"/>
                    <a:gd name="T113" fmla="*/ 123 h 138"/>
                    <a:gd name="T114" fmla="*/ 65 w 107"/>
                    <a:gd name="T115" fmla="*/ 132 h 138"/>
                    <a:gd name="T116" fmla="*/ 83 w 107"/>
                    <a:gd name="T117" fmla="*/ 133 h 138"/>
                    <a:gd name="T118" fmla="*/ 102 w 107"/>
                    <a:gd name="T119" fmla="*/ 10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7" h="138">
                      <a:moveTo>
                        <a:pt x="106" y="81"/>
                      </a:moveTo>
                      <a:lnTo>
                        <a:pt x="106" y="81"/>
                      </a:lnTo>
                      <a:lnTo>
                        <a:pt x="105" y="81"/>
                      </a:lnTo>
                      <a:lnTo>
                        <a:pt x="105" y="82"/>
                      </a:lnTo>
                      <a:lnTo>
                        <a:pt x="105" y="82"/>
                      </a:lnTo>
                      <a:lnTo>
                        <a:pt x="105" y="83"/>
                      </a:lnTo>
                      <a:lnTo>
                        <a:pt x="103" y="83"/>
                      </a:lnTo>
                      <a:lnTo>
                        <a:pt x="103" y="83"/>
                      </a:lnTo>
                      <a:lnTo>
                        <a:pt x="103" y="84"/>
                      </a:lnTo>
                      <a:lnTo>
                        <a:pt x="103" y="84"/>
                      </a:lnTo>
                      <a:lnTo>
                        <a:pt x="102" y="84"/>
                      </a:lnTo>
                      <a:lnTo>
                        <a:pt x="102" y="84"/>
                      </a:lnTo>
                      <a:lnTo>
                        <a:pt x="102" y="85"/>
                      </a:lnTo>
                      <a:lnTo>
                        <a:pt x="102" y="85"/>
                      </a:lnTo>
                      <a:lnTo>
                        <a:pt x="102" y="85"/>
                      </a:lnTo>
                      <a:lnTo>
                        <a:pt x="101" y="86"/>
                      </a:lnTo>
                      <a:lnTo>
                        <a:pt x="101" y="88"/>
                      </a:lnTo>
                      <a:lnTo>
                        <a:pt x="101" y="88"/>
                      </a:lnTo>
                      <a:lnTo>
                        <a:pt x="100" y="88"/>
                      </a:lnTo>
                      <a:lnTo>
                        <a:pt x="100" y="89"/>
                      </a:lnTo>
                      <a:lnTo>
                        <a:pt x="100" y="89"/>
                      </a:lnTo>
                      <a:lnTo>
                        <a:pt x="100" y="89"/>
                      </a:lnTo>
                      <a:lnTo>
                        <a:pt x="99" y="89"/>
                      </a:lnTo>
                      <a:lnTo>
                        <a:pt x="99" y="89"/>
                      </a:lnTo>
                      <a:lnTo>
                        <a:pt x="99" y="90"/>
                      </a:lnTo>
                      <a:lnTo>
                        <a:pt x="99" y="90"/>
                      </a:lnTo>
                      <a:lnTo>
                        <a:pt x="99" y="90"/>
                      </a:lnTo>
                      <a:lnTo>
                        <a:pt x="98" y="91"/>
                      </a:lnTo>
                      <a:lnTo>
                        <a:pt x="98" y="91"/>
                      </a:lnTo>
                      <a:lnTo>
                        <a:pt x="99" y="89"/>
                      </a:lnTo>
                      <a:lnTo>
                        <a:pt x="99" y="88"/>
                      </a:lnTo>
                      <a:lnTo>
                        <a:pt x="100" y="85"/>
                      </a:lnTo>
                      <a:lnTo>
                        <a:pt x="100" y="83"/>
                      </a:lnTo>
                      <a:lnTo>
                        <a:pt x="101" y="81"/>
                      </a:lnTo>
                      <a:lnTo>
                        <a:pt x="101" y="80"/>
                      </a:lnTo>
                      <a:lnTo>
                        <a:pt x="101" y="79"/>
                      </a:lnTo>
                      <a:lnTo>
                        <a:pt x="101" y="77"/>
                      </a:lnTo>
                      <a:lnTo>
                        <a:pt x="101" y="76"/>
                      </a:lnTo>
                      <a:lnTo>
                        <a:pt x="101" y="71"/>
                      </a:lnTo>
                      <a:lnTo>
                        <a:pt x="101" y="70"/>
                      </a:lnTo>
                      <a:lnTo>
                        <a:pt x="101" y="69"/>
                      </a:lnTo>
                      <a:lnTo>
                        <a:pt x="101" y="68"/>
                      </a:lnTo>
                      <a:lnTo>
                        <a:pt x="101" y="67"/>
                      </a:lnTo>
                      <a:lnTo>
                        <a:pt x="100" y="66"/>
                      </a:lnTo>
                      <a:lnTo>
                        <a:pt x="100" y="64"/>
                      </a:lnTo>
                      <a:lnTo>
                        <a:pt x="99" y="62"/>
                      </a:lnTo>
                      <a:lnTo>
                        <a:pt x="99" y="61"/>
                      </a:lnTo>
                      <a:lnTo>
                        <a:pt x="98" y="60"/>
                      </a:lnTo>
                      <a:lnTo>
                        <a:pt x="97" y="59"/>
                      </a:lnTo>
                      <a:lnTo>
                        <a:pt x="97" y="58"/>
                      </a:lnTo>
                      <a:lnTo>
                        <a:pt x="96" y="58"/>
                      </a:lnTo>
                      <a:lnTo>
                        <a:pt x="96" y="57"/>
                      </a:lnTo>
                      <a:lnTo>
                        <a:pt x="95" y="56"/>
                      </a:lnTo>
                      <a:lnTo>
                        <a:pt x="95" y="55"/>
                      </a:lnTo>
                      <a:lnTo>
                        <a:pt x="94" y="54"/>
                      </a:lnTo>
                      <a:lnTo>
                        <a:pt x="94" y="54"/>
                      </a:lnTo>
                      <a:lnTo>
                        <a:pt x="94" y="53"/>
                      </a:lnTo>
                      <a:lnTo>
                        <a:pt x="93" y="54"/>
                      </a:lnTo>
                      <a:lnTo>
                        <a:pt x="93" y="54"/>
                      </a:lnTo>
                      <a:lnTo>
                        <a:pt x="93" y="55"/>
                      </a:lnTo>
                      <a:lnTo>
                        <a:pt x="93" y="55"/>
                      </a:lnTo>
                      <a:lnTo>
                        <a:pt x="93" y="56"/>
                      </a:lnTo>
                      <a:lnTo>
                        <a:pt x="93" y="58"/>
                      </a:lnTo>
                      <a:lnTo>
                        <a:pt x="92" y="58"/>
                      </a:lnTo>
                      <a:lnTo>
                        <a:pt x="92" y="59"/>
                      </a:lnTo>
                      <a:lnTo>
                        <a:pt x="92" y="60"/>
                      </a:lnTo>
                      <a:lnTo>
                        <a:pt x="92" y="61"/>
                      </a:lnTo>
                      <a:lnTo>
                        <a:pt x="92" y="62"/>
                      </a:lnTo>
                      <a:lnTo>
                        <a:pt x="92" y="64"/>
                      </a:lnTo>
                      <a:lnTo>
                        <a:pt x="90" y="65"/>
                      </a:lnTo>
                      <a:lnTo>
                        <a:pt x="90" y="65"/>
                      </a:lnTo>
                      <a:lnTo>
                        <a:pt x="90" y="66"/>
                      </a:lnTo>
                      <a:lnTo>
                        <a:pt x="90" y="67"/>
                      </a:lnTo>
                      <a:lnTo>
                        <a:pt x="90" y="67"/>
                      </a:lnTo>
                      <a:lnTo>
                        <a:pt x="90" y="68"/>
                      </a:lnTo>
                      <a:lnTo>
                        <a:pt x="89" y="69"/>
                      </a:lnTo>
                      <a:lnTo>
                        <a:pt x="89" y="69"/>
                      </a:lnTo>
                      <a:lnTo>
                        <a:pt x="89" y="70"/>
                      </a:lnTo>
                      <a:lnTo>
                        <a:pt x="88" y="70"/>
                      </a:lnTo>
                      <a:lnTo>
                        <a:pt x="88" y="71"/>
                      </a:lnTo>
                      <a:lnTo>
                        <a:pt x="88" y="71"/>
                      </a:lnTo>
                      <a:lnTo>
                        <a:pt x="87" y="72"/>
                      </a:lnTo>
                      <a:lnTo>
                        <a:pt x="87" y="72"/>
                      </a:lnTo>
                      <a:lnTo>
                        <a:pt x="87" y="73"/>
                      </a:lnTo>
                      <a:lnTo>
                        <a:pt x="86" y="74"/>
                      </a:lnTo>
                      <a:lnTo>
                        <a:pt x="86" y="54"/>
                      </a:lnTo>
                      <a:lnTo>
                        <a:pt x="86" y="53"/>
                      </a:lnTo>
                      <a:lnTo>
                        <a:pt x="86" y="50"/>
                      </a:lnTo>
                      <a:lnTo>
                        <a:pt x="86" y="48"/>
                      </a:lnTo>
                      <a:lnTo>
                        <a:pt x="85" y="46"/>
                      </a:lnTo>
                      <a:lnTo>
                        <a:pt x="85" y="43"/>
                      </a:lnTo>
                      <a:lnTo>
                        <a:pt x="84" y="42"/>
                      </a:lnTo>
                      <a:lnTo>
                        <a:pt x="84" y="40"/>
                      </a:lnTo>
                      <a:lnTo>
                        <a:pt x="84" y="40"/>
                      </a:lnTo>
                      <a:lnTo>
                        <a:pt x="83" y="38"/>
                      </a:lnTo>
                      <a:lnTo>
                        <a:pt x="83" y="37"/>
                      </a:lnTo>
                      <a:lnTo>
                        <a:pt x="82" y="36"/>
                      </a:lnTo>
                      <a:lnTo>
                        <a:pt x="82" y="36"/>
                      </a:lnTo>
                      <a:lnTo>
                        <a:pt x="81" y="35"/>
                      </a:lnTo>
                      <a:lnTo>
                        <a:pt x="80" y="35"/>
                      </a:lnTo>
                      <a:lnTo>
                        <a:pt x="80" y="35"/>
                      </a:lnTo>
                      <a:lnTo>
                        <a:pt x="77" y="34"/>
                      </a:lnTo>
                      <a:lnTo>
                        <a:pt x="77" y="33"/>
                      </a:lnTo>
                      <a:lnTo>
                        <a:pt x="77" y="33"/>
                      </a:lnTo>
                      <a:lnTo>
                        <a:pt x="75" y="32"/>
                      </a:lnTo>
                      <a:lnTo>
                        <a:pt x="75" y="32"/>
                      </a:lnTo>
                      <a:lnTo>
                        <a:pt x="74" y="31"/>
                      </a:lnTo>
                      <a:lnTo>
                        <a:pt x="74" y="37"/>
                      </a:lnTo>
                      <a:lnTo>
                        <a:pt x="74" y="37"/>
                      </a:lnTo>
                      <a:lnTo>
                        <a:pt x="74" y="40"/>
                      </a:lnTo>
                      <a:lnTo>
                        <a:pt x="73" y="40"/>
                      </a:lnTo>
                      <a:lnTo>
                        <a:pt x="73" y="41"/>
                      </a:lnTo>
                      <a:lnTo>
                        <a:pt x="73" y="42"/>
                      </a:lnTo>
                      <a:lnTo>
                        <a:pt x="73" y="42"/>
                      </a:lnTo>
                      <a:lnTo>
                        <a:pt x="73" y="42"/>
                      </a:lnTo>
                      <a:lnTo>
                        <a:pt x="72" y="43"/>
                      </a:lnTo>
                      <a:lnTo>
                        <a:pt x="72" y="43"/>
                      </a:lnTo>
                      <a:lnTo>
                        <a:pt x="72" y="44"/>
                      </a:lnTo>
                      <a:lnTo>
                        <a:pt x="71" y="44"/>
                      </a:lnTo>
                      <a:lnTo>
                        <a:pt x="71" y="44"/>
                      </a:lnTo>
                      <a:lnTo>
                        <a:pt x="70" y="45"/>
                      </a:lnTo>
                      <a:lnTo>
                        <a:pt x="70" y="45"/>
                      </a:lnTo>
                      <a:lnTo>
                        <a:pt x="69" y="45"/>
                      </a:lnTo>
                      <a:lnTo>
                        <a:pt x="69" y="44"/>
                      </a:lnTo>
                      <a:lnTo>
                        <a:pt x="69" y="42"/>
                      </a:lnTo>
                      <a:lnTo>
                        <a:pt x="69" y="41"/>
                      </a:lnTo>
                      <a:lnTo>
                        <a:pt x="69" y="37"/>
                      </a:lnTo>
                      <a:lnTo>
                        <a:pt x="68" y="36"/>
                      </a:lnTo>
                      <a:lnTo>
                        <a:pt x="68" y="35"/>
                      </a:lnTo>
                      <a:lnTo>
                        <a:pt x="68" y="33"/>
                      </a:lnTo>
                      <a:lnTo>
                        <a:pt x="66" y="32"/>
                      </a:lnTo>
                      <a:lnTo>
                        <a:pt x="66" y="31"/>
                      </a:lnTo>
                      <a:lnTo>
                        <a:pt x="65" y="29"/>
                      </a:lnTo>
                      <a:lnTo>
                        <a:pt x="65" y="28"/>
                      </a:lnTo>
                      <a:lnTo>
                        <a:pt x="64" y="26"/>
                      </a:lnTo>
                      <a:lnTo>
                        <a:pt x="64" y="25"/>
                      </a:lnTo>
                      <a:lnTo>
                        <a:pt x="63" y="24"/>
                      </a:lnTo>
                      <a:lnTo>
                        <a:pt x="62" y="23"/>
                      </a:lnTo>
                      <a:lnTo>
                        <a:pt x="62" y="22"/>
                      </a:lnTo>
                      <a:lnTo>
                        <a:pt x="61" y="21"/>
                      </a:lnTo>
                      <a:lnTo>
                        <a:pt x="60" y="18"/>
                      </a:lnTo>
                      <a:lnTo>
                        <a:pt x="60" y="18"/>
                      </a:lnTo>
                      <a:lnTo>
                        <a:pt x="59" y="16"/>
                      </a:lnTo>
                      <a:lnTo>
                        <a:pt x="59" y="14"/>
                      </a:lnTo>
                      <a:lnTo>
                        <a:pt x="58" y="13"/>
                      </a:lnTo>
                      <a:lnTo>
                        <a:pt x="57" y="9"/>
                      </a:lnTo>
                      <a:lnTo>
                        <a:pt x="57" y="8"/>
                      </a:lnTo>
                      <a:lnTo>
                        <a:pt x="57" y="6"/>
                      </a:lnTo>
                      <a:lnTo>
                        <a:pt x="56" y="4"/>
                      </a:lnTo>
                      <a:lnTo>
                        <a:pt x="56" y="3"/>
                      </a:lnTo>
                      <a:lnTo>
                        <a:pt x="56" y="0"/>
                      </a:lnTo>
                      <a:lnTo>
                        <a:pt x="52" y="5"/>
                      </a:lnTo>
                      <a:lnTo>
                        <a:pt x="51" y="7"/>
                      </a:lnTo>
                      <a:lnTo>
                        <a:pt x="50" y="9"/>
                      </a:lnTo>
                      <a:lnTo>
                        <a:pt x="50" y="10"/>
                      </a:lnTo>
                      <a:lnTo>
                        <a:pt x="49" y="11"/>
                      </a:lnTo>
                      <a:lnTo>
                        <a:pt x="49" y="13"/>
                      </a:lnTo>
                      <a:lnTo>
                        <a:pt x="48" y="16"/>
                      </a:lnTo>
                      <a:lnTo>
                        <a:pt x="48" y="17"/>
                      </a:lnTo>
                      <a:lnTo>
                        <a:pt x="48" y="18"/>
                      </a:lnTo>
                      <a:lnTo>
                        <a:pt x="48" y="21"/>
                      </a:lnTo>
                      <a:lnTo>
                        <a:pt x="48" y="22"/>
                      </a:lnTo>
                      <a:lnTo>
                        <a:pt x="48" y="24"/>
                      </a:lnTo>
                      <a:lnTo>
                        <a:pt x="48" y="24"/>
                      </a:lnTo>
                      <a:lnTo>
                        <a:pt x="49" y="25"/>
                      </a:lnTo>
                      <a:lnTo>
                        <a:pt x="49" y="26"/>
                      </a:lnTo>
                      <a:lnTo>
                        <a:pt x="49" y="28"/>
                      </a:lnTo>
                      <a:lnTo>
                        <a:pt x="49" y="29"/>
                      </a:lnTo>
                      <a:lnTo>
                        <a:pt x="50" y="30"/>
                      </a:lnTo>
                      <a:lnTo>
                        <a:pt x="50" y="31"/>
                      </a:lnTo>
                      <a:lnTo>
                        <a:pt x="50" y="32"/>
                      </a:lnTo>
                      <a:lnTo>
                        <a:pt x="50" y="35"/>
                      </a:lnTo>
                      <a:lnTo>
                        <a:pt x="50" y="35"/>
                      </a:lnTo>
                      <a:lnTo>
                        <a:pt x="50" y="36"/>
                      </a:lnTo>
                      <a:lnTo>
                        <a:pt x="49" y="37"/>
                      </a:lnTo>
                      <a:lnTo>
                        <a:pt x="49" y="38"/>
                      </a:lnTo>
                      <a:lnTo>
                        <a:pt x="48" y="40"/>
                      </a:lnTo>
                      <a:lnTo>
                        <a:pt x="47" y="42"/>
                      </a:lnTo>
                      <a:lnTo>
                        <a:pt x="47" y="42"/>
                      </a:lnTo>
                      <a:lnTo>
                        <a:pt x="46" y="41"/>
                      </a:lnTo>
                      <a:lnTo>
                        <a:pt x="46" y="40"/>
                      </a:lnTo>
                      <a:lnTo>
                        <a:pt x="45" y="40"/>
                      </a:lnTo>
                      <a:lnTo>
                        <a:pt x="45" y="38"/>
                      </a:lnTo>
                      <a:lnTo>
                        <a:pt x="44" y="38"/>
                      </a:lnTo>
                      <a:lnTo>
                        <a:pt x="42" y="37"/>
                      </a:lnTo>
                      <a:lnTo>
                        <a:pt x="42" y="37"/>
                      </a:lnTo>
                      <a:lnTo>
                        <a:pt x="41" y="36"/>
                      </a:lnTo>
                      <a:lnTo>
                        <a:pt x="40" y="35"/>
                      </a:lnTo>
                      <a:lnTo>
                        <a:pt x="39" y="35"/>
                      </a:lnTo>
                      <a:lnTo>
                        <a:pt x="39" y="35"/>
                      </a:lnTo>
                      <a:lnTo>
                        <a:pt x="38" y="35"/>
                      </a:lnTo>
                      <a:lnTo>
                        <a:pt x="37" y="34"/>
                      </a:lnTo>
                      <a:lnTo>
                        <a:pt x="37" y="34"/>
                      </a:lnTo>
                      <a:lnTo>
                        <a:pt x="36" y="34"/>
                      </a:lnTo>
                      <a:lnTo>
                        <a:pt x="36" y="33"/>
                      </a:lnTo>
                      <a:lnTo>
                        <a:pt x="35" y="33"/>
                      </a:lnTo>
                      <a:lnTo>
                        <a:pt x="35" y="33"/>
                      </a:lnTo>
                      <a:lnTo>
                        <a:pt x="34" y="32"/>
                      </a:lnTo>
                      <a:lnTo>
                        <a:pt x="33" y="32"/>
                      </a:lnTo>
                      <a:lnTo>
                        <a:pt x="32" y="32"/>
                      </a:lnTo>
                      <a:lnTo>
                        <a:pt x="28" y="32"/>
                      </a:lnTo>
                      <a:lnTo>
                        <a:pt x="27" y="32"/>
                      </a:lnTo>
                      <a:lnTo>
                        <a:pt x="27" y="32"/>
                      </a:lnTo>
                      <a:lnTo>
                        <a:pt x="26" y="33"/>
                      </a:lnTo>
                      <a:lnTo>
                        <a:pt x="27" y="33"/>
                      </a:lnTo>
                      <a:lnTo>
                        <a:pt x="27" y="34"/>
                      </a:lnTo>
                      <a:lnTo>
                        <a:pt x="27" y="35"/>
                      </a:lnTo>
                      <a:lnTo>
                        <a:pt x="28" y="36"/>
                      </a:lnTo>
                      <a:lnTo>
                        <a:pt x="29" y="36"/>
                      </a:lnTo>
                      <a:lnTo>
                        <a:pt x="29" y="37"/>
                      </a:lnTo>
                      <a:lnTo>
                        <a:pt x="30" y="38"/>
                      </a:lnTo>
                      <a:lnTo>
                        <a:pt x="30" y="40"/>
                      </a:lnTo>
                      <a:lnTo>
                        <a:pt x="32" y="41"/>
                      </a:lnTo>
                      <a:lnTo>
                        <a:pt x="32" y="42"/>
                      </a:lnTo>
                      <a:lnTo>
                        <a:pt x="33" y="43"/>
                      </a:lnTo>
                      <a:lnTo>
                        <a:pt x="33" y="44"/>
                      </a:lnTo>
                      <a:lnTo>
                        <a:pt x="34" y="45"/>
                      </a:lnTo>
                      <a:lnTo>
                        <a:pt x="35" y="46"/>
                      </a:lnTo>
                      <a:lnTo>
                        <a:pt x="35" y="47"/>
                      </a:lnTo>
                      <a:lnTo>
                        <a:pt x="35" y="48"/>
                      </a:lnTo>
                      <a:lnTo>
                        <a:pt x="35" y="49"/>
                      </a:lnTo>
                      <a:lnTo>
                        <a:pt x="36" y="50"/>
                      </a:lnTo>
                      <a:lnTo>
                        <a:pt x="36" y="52"/>
                      </a:lnTo>
                      <a:lnTo>
                        <a:pt x="36" y="53"/>
                      </a:lnTo>
                      <a:lnTo>
                        <a:pt x="36" y="55"/>
                      </a:lnTo>
                      <a:lnTo>
                        <a:pt x="36" y="56"/>
                      </a:lnTo>
                      <a:lnTo>
                        <a:pt x="36" y="57"/>
                      </a:lnTo>
                      <a:lnTo>
                        <a:pt x="35" y="58"/>
                      </a:lnTo>
                      <a:lnTo>
                        <a:pt x="35" y="59"/>
                      </a:lnTo>
                      <a:lnTo>
                        <a:pt x="35" y="60"/>
                      </a:lnTo>
                      <a:lnTo>
                        <a:pt x="34" y="62"/>
                      </a:lnTo>
                      <a:lnTo>
                        <a:pt x="34" y="62"/>
                      </a:lnTo>
                      <a:lnTo>
                        <a:pt x="33" y="65"/>
                      </a:lnTo>
                      <a:lnTo>
                        <a:pt x="32" y="66"/>
                      </a:lnTo>
                      <a:lnTo>
                        <a:pt x="30" y="65"/>
                      </a:lnTo>
                      <a:lnTo>
                        <a:pt x="30" y="65"/>
                      </a:lnTo>
                      <a:lnTo>
                        <a:pt x="29" y="64"/>
                      </a:lnTo>
                      <a:lnTo>
                        <a:pt x="29" y="64"/>
                      </a:lnTo>
                      <a:lnTo>
                        <a:pt x="28" y="64"/>
                      </a:lnTo>
                      <a:lnTo>
                        <a:pt x="28" y="64"/>
                      </a:lnTo>
                      <a:lnTo>
                        <a:pt x="28" y="62"/>
                      </a:lnTo>
                      <a:lnTo>
                        <a:pt x="27" y="62"/>
                      </a:lnTo>
                      <a:lnTo>
                        <a:pt x="27" y="62"/>
                      </a:lnTo>
                      <a:lnTo>
                        <a:pt x="27" y="62"/>
                      </a:lnTo>
                      <a:lnTo>
                        <a:pt x="26" y="62"/>
                      </a:lnTo>
                      <a:lnTo>
                        <a:pt x="26" y="61"/>
                      </a:lnTo>
                      <a:lnTo>
                        <a:pt x="25" y="61"/>
                      </a:lnTo>
                      <a:lnTo>
                        <a:pt x="25" y="61"/>
                      </a:lnTo>
                      <a:lnTo>
                        <a:pt x="24" y="61"/>
                      </a:lnTo>
                      <a:lnTo>
                        <a:pt x="24" y="60"/>
                      </a:lnTo>
                      <a:lnTo>
                        <a:pt x="23" y="60"/>
                      </a:lnTo>
                      <a:lnTo>
                        <a:pt x="23" y="60"/>
                      </a:lnTo>
                      <a:lnTo>
                        <a:pt x="22" y="60"/>
                      </a:lnTo>
                      <a:lnTo>
                        <a:pt x="22" y="60"/>
                      </a:lnTo>
                      <a:lnTo>
                        <a:pt x="21" y="60"/>
                      </a:lnTo>
                      <a:lnTo>
                        <a:pt x="20" y="59"/>
                      </a:lnTo>
                      <a:lnTo>
                        <a:pt x="20" y="59"/>
                      </a:lnTo>
                      <a:lnTo>
                        <a:pt x="20" y="59"/>
                      </a:lnTo>
                      <a:lnTo>
                        <a:pt x="17" y="59"/>
                      </a:lnTo>
                      <a:lnTo>
                        <a:pt x="17" y="59"/>
                      </a:lnTo>
                      <a:lnTo>
                        <a:pt x="15" y="59"/>
                      </a:lnTo>
                      <a:lnTo>
                        <a:pt x="15" y="59"/>
                      </a:lnTo>
                      <a:lnTo>
                        <a:pt x="16" y="60"/>
                      </a:lnTo>
                      <a:lnTo>
                        <a:pt x="17" y="62"/>
                      </a:lnTo>
                      <a:lnTo>
                        <a:pt x="18" y="62"/>
                      </a:lnTo>
                      <a:lnTo>
                        <a:pt x="18" y="64"/>
                      </a:lnTo>
                      <a:lnTo>
                        <a:pt x="20" y="65"/>
                      </a:lnTo>
                      <a:lnTo>
                        <a:pt x="20" y="65"/>
                      </a:lnTo>
                      <a:lnTo>
                        <a:pt x="20" y="66"/>
                      </a:lnTo>
                      <a:lnTo>
                        <a:pt x="21" y="67"/>
                      </a:lnTo>
                      <a:lnTo>
                        <a:pt x="21" y="68"/>
                      </a:lnTo>
                      <a:lnTo>
                        <a:pt x="22" y="69"/>
                      </a:lnTo>
                      <a:lnTo>
                        <a:pt x="22" y="69"/>
                      </a:lnTo>
                      <a:lnTo>
                        <a:pt x="23" y="70"/>
                      </a:lnTo>
                      <a:lnTo>
                        <a:pt x="24" y="71"/>
                      </a:lnTo>
                      <a:lnTo>
                        <a:pt x="24" y="72"/>
                      </a:lnTo>
                      <a:lnTo>
                        <a:pt x="25" y="74"/>
                      </a:lnTo>
                      <a:lnTo>
                        <a:pt x="25" y="76"/>
                      </a:lnTo>
                      <a:lnTo>
                        <a:pt x="25" y="77"/>
                      </a:lnTo>
                      <a:lnTo>
                        <a:pt x="25" y="78"/>
                      </a:lnTo>
                      <a:lnTo>
                        <a:pt x="25" y="78"/>
                      </a:lnTo>
                      <a:lnTo>
                        <a:pt x="25" y="83"/>
                      </a:lnTo>
                      <a:lnTo>
                        <a:pt x="25" y="85"/>
                      </a:lnTo>
                      <a:lnTo>
                        <a:pt x="25" y="86"/>
                      </a:lnTo>
                      <a:lnTo>
                        <a:pt x="24" y="88"/>
                      </a:lnTo>
                      <a:lnTo>
                        <a:pt x="24" y="89"/>
                      </a:lnTo>
                      <a:lnTo>
                        <a:pt x="24" y="89"/>
                      </a:lnTo>
                      <a:lnTo>
                        <a:pt x="24" y="88"/>
                      </a:lnTo>
                      <a:lnTo>
                        <a:pt x="24" y="88"/>
                      </a:lnTo>
                      <a:lnTo>
                        <a:pt x="23" y="88"/>
                      </a:lnTo>
                      <a:lnTo>
                        <a:pt x="23" y="86"/>
                      </a:lnTo>
                      <a:lnTo>
                        <a:pt x="22" y="86"/>
                      </a:lnTo>
                      <a:lnTo>
                        <a:pt x="22" y="85"/>
                      </a:lnTo>
                      <a:lnTo>
                        <a:pt x="21" y="85"/>
                      </a:lnTo>
                      <a:lnTo>
                        <a:pt x="21" y="84"/>
                      </a:lnTo>
                      <a:lnTo>
                        <a:pt x="20" y="84"/>
                      </a:lnTo>
                      <a:lnTo>
                        <a:pt x="20" y="84"/>
                      </a:lnTo>
                      <a:lnTo>
                        <a:pt x="18" y="83"/>
                      </a:lnTo>
                      <a:lnTo>
                        <a:pt x="18" y="83"/>
                      </a:lnTo>
                      <a:lnTo>
                        <a:pt x="17" y="82"/>
                      </a:lnTo>
                      <a:lnTo>
                        <a:pt x="16" y="82"/>
                      </a:lnTo>
                      <a:lnTo>
                        <a:pt x="15" y="81"/>
                      </a:lnTo>
                      <a:lnTo>
                        <a:pt x="15" y="81"/>
                      </a:lnTo>
                      <a:lnTo>
                        <a:pt x="14" y="81"/>
                      </a:lnTo>
                      <a:lnTo>
                        <a:pt x="13" y="80"/>
                      </a:lnTo>
                      <a:lnTo>
                        <a:pt x="11" y="80"/>
                      </a:lnTo>
                      <a:lnTo>
                        <a:pt x="10" y="80"/>
                      </a:lnTo>
                      <a:lnTo>
                        <a:pt x="9" y="80"/>
                      </a:lnTo>
                      <a:lnTo>
                        <a:pt x="8" y="79"/>
                      </a:lnTo>
                      <a:lnTo>
                        <a:pt x="8" y="79"/>
                      </a:lnTo>
                      <a:lnTo>
                        <a:pt x="7" y="79"/>
                      </a:lnTo>
                      <a:lnTo>
                        <a:pt x="5" y="79"/>
                      </a:lnTo>
                      <a:lnTo>
                        <a:pt x="4" y="79"/>
                      </a:lnTo>
                      <a:lnTo>
                        <a:pt x="3" y="78"/>
                      </a:lnTo>
                      <a:lnTo>
                        <a:pt x="0" y="78"/>
                      </a:lnTo>
                      <a:lnTo>
                        <a:pt x="3" y="79"/>
                      </a:lnTo>
                      <a:lnTo>
                        <a:pt x="4" y="80"/>
                      </a:lnTo>
                      <a:lnTo>
                        <a:pt x="5" y="81"/>
                      </a:lnTo>
                      <a:lnTo>
                        <a:pt x="7" y="83"/>
                      </a:lnTo>
                      <a:lnTo>
                        <a:pt x="8" y="85"/>
                      </a:lnTo>
                      <a:lnTo>
                        <a:pt x="9" y="88"/>
                      </a:lnTo>
                      <a:lnTo>
                        <a:pt x="9" y="89"/>
                      </a:lnTo>
                      <a:lnTo>
                        <a:pt x="11" y="94"/>
                      </a:lnTo>
                      <a:lnTo>
                        <a:pt x="11" y="97"/>
                      </a:lnTo>
                      <a:lnTo>
                        <a:pt x="11" y="100"/>
                      </a:lnTo>
                      <a:lnTo>
                        <a:pt x="12" y="103"/>
                      </a:lnTo>
                      <a:lnTo>
                        <a:pt x="12" y="106"/>
                      </a:lnTo>
                      <a:lnTo>
                        <a:pt x="13" y="109"/>
                      </a:lnTo>
                      <a:lnTo>
                        <a:pt x="14" y="112"/>
                      </a:lnTo>
                      <a:lnTo>
                        <a:pt x="15" y="115"/>
                      </a:lnTo>
                      <a:lnTo>
                        <a:pt x="16" y="118"/>
                      </a:lnTo>
                      <a:lnTo>
                        <a:pt x="17" y="120"/>
                      </a:lnTo>
                      <a:lnTo>
                        <a:pt x="18" y="123"/>
                      </a:lnTo>
                      <a:lnTo>
                        <a:pt x="20" y="126"/>
                      </a:lnTo>
                      <a:lnTo>
                        <a:pt x="22" y="128"/>
                      </a:lnTo>
                      <a:lnTo>
                        <a:pt x="24" y="130"/>
                      </a:lnTo>
                      <a:lnTo>
                        <a:pt x="26" y="132"/>
                      </a:lnTo>
                      <a:lnTo>
                        <a:pt x="28" y="133"/>
                      </a:lnTo>
                      <a:lnTo>
                        <a:pt x="30" y="135"/>
                      </a:lnTo>
                      <a:lnTo>
                        <a:pt x="34" y="137"/>
                      </a:lnTo>
                      <a:lnTo>
                        <a:pt x="37" y="137"/>
                      </a:lnTo>
                      <a:lnTo>
                        <a:pt x="40" y="138"/>
                      </a:lnTo>
                      <a:lnTo>
                        <a:pt x="44" y="138"/>
                      </a:lnTo>
                      <a:lnTo>
                        <a:pt x="49" y="138"/>
                      </a:lnTo>
                      <a:lnTo>
                        <a:pt x="53" y="137"/>
                      </a:lnTo>
                      <a:lnTo>
                        <a:pt x="51" y="135"/>
                      </a:lnTo>
                      <a:lnTo>
                        <a:pt x="49" y="134"/>
                      </a:lnTo>
                      <a:lnTo>
                        <a:pt x="47" y="132"/>
                      </a:lnTo>
                      <a:lnTo>
                        <a:pt x="46" y="131"/>
                      </a:lnTo>
                      <a:lnTo>
                        <a:pt x="44" y="130"/>
                      </a:lnTo>
                      <a:lnTo>
                        <a:pt x="41" y="128"/>
                      </a:lnTo>
                      <a:lnTo>
                        <a:pt x="40" y="125"/>
                      </a:lnTo>
                      <a:lnTo>
                        <a:pt x="39" y="123"/>
                      </a:lnTo>
                      <a:lnTo>
                        <a:pt x="38" y="122"/>
                      </a:lnTo>
                      <a:lnTo>
                        <a:pt x="37" y="121"/>
                      </a:lnTo>
                      <a:lnTo>
                        <a:pt x="37" y="120"/>
                      </a:lnTo>
                      <a:lnTo>
                        <a:pt x="36" y="119"/>
                      </a:lnTo>
                      <a:lnTo>
                        <a:pt x="36" y="117"/>
                      </a:lnTo>
                      <a:lnTo>
                        <a:pt x="36" y="115"/>
                      </a:lnTo>
                      <a:lnTo>
                        <a:pt x="36" y="109"/>
                      </a:lnTo>
                      <a:lnTo>
                        <a:pt x="36" y="108"/>
                      </a:lnTo>
                      <a:lnTo>
                        <a:pt x="36" y="106"/>
                      </a:lnTo>
                      <a:lnTo>
                        <a:pt x="36" y="106"/>
                      </a:lnTo>
                      <a:lnTo>
                        <a:pt x="36" y="104"/>
                      </a:lnTo>
                      <a:lnTo>
                        <a:pt x="37" y="104"/>
                      </a:lnTo>
                      <a:lnTo>
                        <a:pt x="37" y="105"/>
                      </a:lnTo>
                      <a:lnTo>
                        <a:pt x="37" y="106"/>
                      </a:lnTo>
                      <a:lnTo>
                        <a:pt x="37" y="106"/>
                      </a:lnTo>
                      <a:lnTo>
                        <a:pt x="38" y="106"/>
                      </a:lnTo>
                      <a:lnTo>
                        <a:pt x="39" y="108"/>
                      </a:lnTo>
                      <a:lnTo>
                        <a:pt x="39" y="108"/>
                      </a:lnTo>
                      <a:lnTo>
                        <a:pt x="39" y="109"/>
                      </a:lnTo>
                      <a:lnTo>
                        <a:pt x="39" y="109"/>
                      </a:lnTo>
                      <a:lnTo>
                        <a:pt x="40" y="109"/>
                      </a:lnTo>
                      <a:lnTo>
                        <a:pt x="40" y="110"/>
                      </a:lnTo>
                      <a:lnTo>
                        <a:pt x="40" y="110"/>
                      </a:lnTo>
                      <a:lnTo>
                        <a:pt x="40" y="112"/>
                      </a:lnTo>
                      <a:lnTo>
                        <a:pt x="41" y="112"/>
                      </a:lnTo>
                      <a:lnTo>
                        <a:pt x="41" y="112"/>
                      </a:lnTo>
                      <a:lnTo>
                        <a:pt x="41" y="113"/>
                      </a:lnTo>
                      <a:lnTo>
                        <a:pt x="42" y="113"/>
                      </a:lnTo>
                      <a:lnTo>
                        <a:pt x="42" y="113"/>
                      </a:lnTo>
                      <a:lnTo>
                        <a:pt x="44" y="114"/>
                      </a:lnTo>
                      <a:lnTo>
                        <a:pt x="44" y="114"/>
                      </a:lnTo>
                      <a:lnTo>
                        <a:pt x="44" y="114"/>
                      </a:lnTo>
                      <a:lnTo>
                        <a:pt x="45" y="115"/>
                      </a:lnTo>
                      <a:lnTo>
                        <a:pt x="45" y="115"/>
                      </a:lnTo>
                      <a:lnTo>
                        <a:pt x="45" y="115"/>
                      </a:lnTo>
                      <a:lnTo>
                        <a:pt x="47" y="115"/>
                      </a:lnTo>
                      <a:lnTo>
                        <a:pt x="48" y="116"/>
                      </a:lnTo>
                      <a:lnTo>
                        <a:pt x="49" y="117"/>
                      </a:lnTo>
                      <a:lnTo>
                        <a:pt x="49" y="117"/>
                      </a:lnTo>
                      <a:lnTo>
                        <a:pt x="50" y="117"/>
                      </a:lnTo>
                      <a:lnTo>
                        <a:pt x="50" y="117"/>
                      </a:lnTo>
                      <a:lnTo>
                        <a:pt x="49" y="115"/>
                      </a:lnTo>
                      <a:lnTo>
                        <a:pt x="49" y="115"/>
                      </a:lnTo>
                      <a:lnTo>
                        <a:pt x="49" y="114"/>
                      </a:lnTo>
                      <a:lnTo>
                        <a:pt x="48" y="113"/>
                      </a:lnTo>
                      <a:lnTo>
                        <a:pt x="48" y="113"/>
                      </a:lnTo>
                      <a:lnTo>
                        <a:pt x="48" y="112"/>
                      </a:lnTo>
                      <a:lnTo>
                        <a:pt x="47" y="112"/>
                      </a:lnTo>
                      <a:lnTo>
                        <a:pt x="47" y="110"/>
                      </a:lnTo>
                      <a:lnTo>
                        <a:pt x="46" y="109"/>
                      </a:lnTo>
                      <a:lnTo>
                        <a:pt x="46" y="109"/>
                      </a:lnTo>
                      <a:lnTo>
                        <a:pt x="46" y="108"/>
                      </a:lnTo>
                      <a:lnTo>
                        <a:pt x="46" y="108"/>
                      </a:lnTo>
                      <a:lnTo>
                        <a:pt x="45" y="107"/>
                      </a:lnTo>
                      <a:lnTo>
                        <a:pt x="45" y="106"/>
                      </a:lnTo>
                      <a:lnTo>
                        <a:pt x="45" y="106"/>
                      </a:lnTo>
                      <a:lnTo>
                        <a:pt x="45" y="105"/>
                      </a:lnTo>
                      <a:lnTo>
                        <a:pt x="45" y="105"/>
                      </a:lnTo>
                      <a:lnTo>
                        <a:pt x="45" y="103"/>
                      </a:lnTo>
                      <a:lnTo>
                        <a:pt x="44" y="103"/>
                      </a:lnTo>
                      <a:lnTo>
                        <a:pt x="44" y="101"/>
                      </a:lnTo>
                      <a:lnTo>
                        <a:pt x="45" y="101"/>
                      </a:lnTo>
                      <a:lnTo>
                        <a:pt x="45" y="100"/>
                      </a:lnTo>
                      <a:lnTo>
                        <a:pt x="45" y="98"/>
                      </a:lnTo>
                      <a:lnTo>
                        <a:pt x="45" y="98"/>
                      </a:lnTo>
                      <a:lnTo>
                        <a:pt x="45" y="97"/>
                      </a:lnTo>
                      <a:lnTo>
                        <a:pt x="46" y="97"/>
                      </a:lnTo>
                      <a:lnTo>
                        <a:pt x="46" y="97"/>
                      </a:lnTo>
                      <a:lnTo>
                        <a:pt x="46" y="97"/>
                      </a:lnTo>
                      <a:lnTo>
                        <a:pt x="46" y="97"/>
                      </a:lnTo>
                      <a:lnTo>
                        <a:pt x="46" y="98"/>
                      </a:lnTo>
                      <a:lnTo>
                        <a:pt x="46" y="98"/>
                      </a:lnTo>
                      <a:lnTo>
                        <a:pt x="47" y="98"/>
                      </a:lnTo>
                      <a:lnTo>
                        <a:pt x="47" y="100"/>
                      </a:lnTo>
                      <a:lnTo>
                        <a:pt x="47" y="100"/>
                      </a:lnTo>
                      <a:lnTo>
                        <a:pt x="47" y="101"/>
                      </a:lnTo>
                      <a:lnTo>
                        <a:pt x="48" y="101"/>
                      </a:lnTo>
                      <a:lnTo>
                        <a:pt x="48" y="101"/>
                      </a:lnTo>
                      <a:lnTo>
                        <a:pt x="48" y="102"/>
                      </a:lnTo>
                      <a:lnTo>
                        <a:pt x="48" y="102"/>
                      </a:lnTo>
                      <a:lnTo>
                        <a:pt x="48" y="102"/>
                      </a:lnTo>
                      <a:lnTo>
                        <a:pt x="49" y="103"/>
                      </a:lnTo>
                      <a:lnTo>
                        <a:pt x="49" y="103"/>
                      </a:lnTo>
                      <a:lnTo>
                        <a:pt x="49" y="104"/>
                      </a:lnTo>
                      <a:lnTo>
                        <a:pt x="50" y="104"/>
                      </a:lnTo>
                      <a:lnTo>
                        <a:pt x="50" y="104"/>
                      </a:lnTo>
                      <a:lnTo>
                        <a:pt x="50" y="105"/>
                      </a:lnTo>
                      <a:lnTo>
                        <a:pt x="51" y="105"/>
                      </a:lnTo>
                      <a:lnTo>
                        <a:pt x="51" y="105"/>
                      </a:lnTo>
                      <a:lnTo>
                        <a:pt x="51" y="106"/>
                      </a:lnTo>
                      <a:lnTo>
                        <a:pt x="52" y="106"/>
                      </a:lnTo>
                      <a:lnTo>
                        <a:pt x="52" y="106"/>
                      </a:lnTo>
                      <a:lnTo>
                        <a:pt x="52" y="106"/>
                      </a:lnTo>
                      <a:lnTo>
                        <a:pt x="52" y="106"/>
                      </a:lnTo>
                      <a:lnTo>
                        <a:pt x="52" y="106"/>
                      </a:lnTo>
                      <a:lnTo>
                        <a:pt x="53" y="106"/>
                      </a:lnTo>
                      <a:lnTo>
                        <a:pt x="53" y="106"/>
                      </a:lnTo>
                      <a:lnTo>
                        <a:pt x="53" y="105"/>
                      </a:lnTo>
                      <a:lnTo>
                        <a:pt x="53" y="105"/>
                      </a:lnTo>
                      <a:lnTo>
                        <a:pt x="54" y="104"/>
                      </a:lnTo>
                      <a:lnTo>
                        <a:pt x="54" y="104"/>
                      </a:lnTo>
                      <a:lnTo>
                        <a:pt x="54" y="103"/>
                      </a:lnTo>
                      <a:lnTo>
                        <a:pt x="54" y="103"/>
                      </a:lnTo>
                      <a:lnTo>
                        <a:pt x="54" y="101"/>
                      </a:lnTo>
                      <a:lnTo>
                        <a:pt x="56" y="101"/>
                      </a:lnTo>
                      <a:lnTo>
                        <a:pt x="56" y="98"/>
                      </a:lnTo>
                      <a:lnTo>
                        <a:pt x="56" y="97"/>
                      </a:lnTo>
                      <a:lnTo>
                        <a:pt x="56" y="95"/>
                      </a:lnTo>
                      <a:lnTo>
                        <a:pt x="57" y="94"/>
                      </a:lnTo>
                      <a:lnTo>
                        <a:pt x="57" y="89"/>
                      </a:lnTo>
                      <a:lnTo>
                        <a:pt x="57" y="89"/>
                      </a:lnTo>
                      <a:lnTo>
                        <a:pt x="57" y="84"/>
                      </a:lnTo>
                      <a:lnTo>
                        <a:pt x="57" y="82"/>
                      </a:lnTo>
                      <a:lnTo>
                        <a:pt x="58" y="83"/>
                      </a:lnTo>
                      <a:lnTo>
                        <a:pt x="59" y="84"/>
                      </a:lnTo>
                      <a:lnTo>
                        <a:pt x="59" y="85"/>
                      </a:lnTo>
                      <a:lnTo>
                        <a:pt x="60" y="86"/>
                      </a:lnTo>
                      <a:lnTo>
                        <a:pt x="60" y="88"/>
                      </a:lnTo>
                      <a:lnTo>
                        <a:pt x="60" y="89"/>
                      </a:lnTo>
                      <a:lnTo>
                        <a:pt x="61" y="90"/>
                      </a:lnTo>
                      <a:lnTo>
                        <a:pt x="61" y="91"/>
                      </a:lnTo>
                      <a:lnTo>
                        <a:pt x="61" y="92"/>
                      </a:lnTo>
                      <a:lnTo>
                        <a:pt x="61" y="92"/>
                      </a:lnTo>
                      <a:lnTo>
                        <a:pt x="62" y="93"/>
                      </a:lnTo>
                      <a:lnTo>
                        <a:pt x="62" y="106"/>
                      </a:lnTo>
                      <a:lnTo>
                        <a:pt x="62" y="106"/>
                      </a:lnTo>
                      <a:lnTo>
                        <a:pt x="63" y="106"/>
                      </a:lnTo>
                      <a:lnTo>
                        <a:pt x="63" y="105"/>
                      </a:lnTo>
                      <a:lnTo>
                        <a:pt x="64" y="105"/>
                      </a:lnTo>
                      <a:lnTo>
                        <a:pt x="64" y="105"/>
                      </a:lnTo>
                      <a:lnTo>
                        <a:pt x="64" y="105"/>
                      </a:lnTo>
                      <a:lnTo>
                        <a:pt x="65" y="104"/>
                      </a:lnTo>
                      <a:lnTo>
                        <a:pt x="65" y="104"/>
                      </a:lnTo>
                      <a:lnTo>
                        <a:pt x="65" y="104"/>
                      </a:lnTo>
                      <a:lnTo>
                        <a:pt x="66" y="104"/>
                      </a:lnTo>
                      <a:lnTo>
                        <a:pt x="66" y="103"/>
                      </a:lnTo>
                      <a:lnTo>
                        <a:pt x="66" y="103"/>
                      </a:lnTo>
                      <a:lnTo>
                        <a:pt x="66" y="103"/>
                      </a:lnTo>
                      <a:lnTo>
                        <a:pt x="68" y="103"/>
                      </a:lnTo>
                      <a:lnTo>
                        <a:pt x="68" y="102"/>
                      </a:lnTo>
                      <a:lnTo>
                        <a:pt x="68" y="102"/>
                      </a:lnTo>
                      <a:lnTo>
                        <a:pt x="68" y="102"/>
                      </a:lnTo>
                      <a:lnTo>
                        <a:pt x="68" y="101"/>
                      </a:lnTo>
                      <a:lnTo>
                        <a:pt x="68" y="101"/>
                      </a:lnTo>
                      <a:lnTo>
                        <a:pt x="69" y="101"/>
                      </a:lnTo>
                      <a:lnTo>
                        <a:pt x="69" y="100"/>
                      </a:lnTo>
                      <a:lnTo>
                        <a:pt x="69" y="100"/>
                      </a:lnTo>
                      <a:lnTo>
                        <a:pt x="69" y="100"/>
                      </a:lnTo>
                      <a:lnTo>
                        <a:pt x="69" y="98"/>
                      </a:lnTo>
                      <a:lnTo>
                        <a:pt x="69" y="98"/>
                      </a:lnTo>
                      <a:lnTo>
                        <a:pt x="69" y="98"/>
                      </a:lnTo>
                      <a:lnTo>
                        <a:pt x="69" y="97"/>
                      </a:lnTo>
                      <a:lnTo>
                        <a:pt x="70" y="97"/>
                      </a:lnTo>
                      <a:lnTo>
                        <a:pt x="70" y="97"/>
                      </a:lnTo>
                      <a:lnTo>
                        <a:pt x="70" y="97"/>
                      </a:lnTo>
                      <a:lnTo>
                        <a:pt x="70" y="97"/>
                      </a:lnTo>
                      <a:lnTo>
                        <a:pt x="70" y="96"/>
                      </a:lnTo>
                      <a:lnTo>
                        <a:pt x="71" y="97"/>
                      </a:lnTo>
                      <a:lnTo>
                        <a:pt x="71" y="97"/>
                      </a:lnTo>
                      <a:lnTo>
                        <a:pt x="71" y="98"/>
                      </a:lnTo>
                      <a:lnTo>
                        <a:pt x="71" y="98"/>
                      </a:lnTo>
                      <a:lnTo>
                        <a:pt x="72" y="100"/>
                      </a:lnTo>
                      <a:lnTo>
                        <a:pt x="72" y="105"/>
                      </a:lnTo>
                      <a:lnTo>
                        <a:pt x="71" y="105"/>
                      </a:lnTo>
                      <a:lnTo>
                        <a:pt x="71" y="106"/>
                      </a:lnTo>
                      <a:lnTo>
                        <a:pt x="71" y="106"/>
                      </a:lnTo>
                      <a:lnTo>
                        <a:pt x="71" y="107"/>
                      </a:lnTo>
                      <a:lnTo>
                        <a:pt x="71" y="107"/>
                      </a:lnTo>
                      <a:lnTo>
                        <a:pt x="71" y="108"/>
                      </a:lnTo>
                      <a:lnTo>
                        <a:pt x="70" y="108"/>
                      </a:lnTo>
                      <a:lnTo>
                        <a:pt x="70" y="109"/>
                      </a:lnTo>
                      <a:lnTo>
                        <a:pt x="70" y="110"/>
                      </a:lnTo>
                      <a:lnTo>
                        <a:pt x="70" y="110"/>
                      </a:lnTo>
                      <a:lnTo>
                        <a:pt x="70" y="112"/>
                      </a:lnTo>
                      <a:lnTo>
                        <a:pt x="70" y="113"/>
                      </a:lnTo>
                      <a:lnTo>
                        <a:pt x="69" y="113"/>
                      </a:lnTo>
                      <a:lnTo>
                        <a:pt x="69" y="114"/>
                      </a:lnTo>
                      <a:lnTo>
                        <a:pt x="71" y="114"/>
                      </a:lnTo>
                      <a:lnTo>
                        <a:pt x="71" y="114"/>
                      </a:lnTo>
                      <a:lnTo>
                        <a:pt x="72" y="114"/>
                      </a:lnTo>
                      <a:lnTo>
                        <a:pt x="72" y="113"/>
                      </a:lnTo>
                      <a:lnTo>
                        <a:pt x="73" y="113"/>
                      </a:lnTo>
                      <a:lnTo>
                        <a:pt x="73" y="113"/>
                      </a:lnTo>
                      <a:lnTo>
                        <a:pt x="73" y="113"/>
                      </a:lnTo>
                      <a:lnTo>
                        <a:pt x="74" y="113"/>
                      </a:lnTo>
                      <a:lnTo>
                        <a:pt x="74" y="113"/>
                      </a:lnTo>
                      <a:lnTo>
                        <a:pt x="74" y="112"/>
                      </a:lnTo>
                      <a:lnTo>
                        <a:pt x="74" y="112"/>
                      </a:lnTo>
                      <a:lnTo>
                        <a:pt x="75" y="112"/>
                      </a:lnTo>
                      <a:lnTo>
                        <a:pt x="75" y="112"/>
                      </a:lnTo>
                      <a:lnTo>
                        <a:pt x="75" y="112"/>
                      </a:lnTo>
                      <a:lnTo>
                        <a:pt x="75" y="112"/>
                      </a:lnTo>
                      <a:lnTo>
                        <a:pt x="76" y="110"/>
                      </a:lnTo>
                      <a:lnTo>
                        <a:pt x="76" y="110"/>
                      </a:lnTo>
                      <a:lnTo>
                        <a:pt x="76" y="110"/>
                      </a:lnTo>
                      <a:lnTo>
                        <a:pt x="76" y="110"/>
                      </a:lnTo>
                      <a:lnTo>
                        <a:pt x="77" y="110"/>
                      </a:lnTo>
                      <a:lnTo>
                        <a:pt x="77" y="109"/>
                      </a:lnTo>
                      <a:lnTo>
                        <a:pt x="77" y="109"/>
                      </a:lnTo>
                      <a:lnTo>
                        <a:pt x="77" y="109"/>
                      </a:lnTo>
                      <a:lnTo>
                        <a:pt x="78" y="109"/>
                      </a:lnTo>
                      <a:lnTo>
                        <a:pt x="77" y="110"/>
                      </a:lnTo>
                      <a:lnTo>
                        <a:pt x="77" y="112"/>
                      </a:lnTo>
                      <a:lnTo>
                        <a:pt x="77" y="113"/>
                      </a:lnTo>
                      <a:lnTo>
                        <a:pt x="77" y="114"/>
                      </a:lnTo>
                      <a:lnTo>
                        <a:pt x="77" y="115"/>
                      </a:lnTo>
                      <a:lnTo>
                        <a:pt x="77" y="116"/>
                      </a:lnTo>
                      <a:lnTo>
                        <a:pt x="77" y="117"/>
                      </a:lnTo>
                      <a:lnTo>
                        <a:pt x="76" y="117"/>
                      </a:lnTo>
                      <a:lnTo>
                        <a:pt x="76" y="118"/>
                      </a:lnTo>
                      <a:lnTo>
                        <a:pt x="76" y="119"/>
                      </a:lnTo>
                      <a:lnTo>
                        <a:pt x="75" y="120"/>
                      </a:lnTo>
                      <a:lnTo>
                        <a:pt x="75" y="121"/>
                      </a:lnTo>
                      <a:lnTo>
                        <a:pt x="75" y="121"/>
                      </a:lnTo>
                      <a:lnTo>
                        <a:pt x="74" y="122"/>
                      </a:lnTo>
                      <a:lnTo>
                        <a:pt x="74" y="123"/>
                      </a:lnTo>
                      <a:lnTo>
                        <a:pt x="74" y="123"/>
                      </a:lnTo>
                      <a:lnTo>
                        <a:pt x="73" y="125"/>
                      </a:lnTo>
                      <a:lnTo>
                        <a:pt x="72" y="126"/>
                      </a:lnTo>
                      <a:lnTo>
                        <a:pt x="72" y="127"/>
                      </a:lnTo>
                      <a:lnTo>
                        <a:pt x="71" y="127"/>
                      </a:lnTo>
                      <a:lnTo>
                        <a:pt x="70" y="128"/>
                      </a:lnTo>
                      <a:lnTo>
                        <a:pt x="69" y="129"/>
                      </a:lnTo>
                      <a:lnTo>
                        <a:pt x="69" y="130"/>
                      </a:lnTo>
                      <a:lnTo>
                        <a:pt x="68" y="131"/>
                      </a:lnTo>
                      <a:lnTo>
                        <a:pt x="66" y="132"/>
                      </a:lnTo>
                      <a:lnTo>
                        <a:pt x="65" y="132"/>
                      </a:lnTo>
                      <a:lnTo>
                        <a:pt x="61" y="137"/>
                      </a:lnTo>
                      <a:lnTo>
                        <a:pt x="63" y="137"/>
                      </a:lnTo>
                      <a:lnTo>
                        <a:pt x="70" y="137"/>
                      </a:lnTo>
                      <a:lnTo>
                        <a:pt x="72" y="137"/>
                      </a:lnTo>
                      <a:lnTo>
                        <a:pt x="74" y="137"/>
                      </a:lnTo>
                      <a:lnTo>
                        <a:pt x="76" y="135"/>
                      </a:lnTo>
                      <a:lnTo>
                        <a:pt x="77" y="135"/>
                      </a:lnTo>
                      <a:lnTo>
                        <a:pt x="80" y="134"/>
                      </a:lnTo>
                      <a:lnTo>
                        <a:pt x="81" y="134"/>
                      </a:lnTo>
                      <a:lnTo>
                        <a:pt x="83" y="133"/>
                      </a:lnTo>
                      <a:lnTo>
                        <a:pt x="85" y="132"/>
                      </a:lnTo>
                      <a:lnTo>
                        <a:pt x="86" y="131"/>
                      </a:lnTo>
                      <a:lnTo>
                        <a:pt x="87" y="130"/>
                      </a:lnTo>
                      <a:lnTo>
                        <a:pt x="89" y="128"/>
                      </a:lnTo>
                      <a:lnTo>
                        <a:pt x="94" y="123"/>
                      </a:lnTo>
                      <a:lnTo>
                        <a:pt x="97" y="119"/>
                      </a:lnTo>
                      <a:lnTo>
                        <a:pt x="98" y="116"/>
                      </a:lnTo>
                      <a:lnTo>
                        <a:pt x="99" y="114"/>
                      </a:lnTo>
                      <a:lnTo>
                        <a:pt x="100" y="110"/>
                      </a:lnTo>
                      <a:lnTo>
                        <a:pt x="102" y="105"/>
                      </a:lnTo>
                      <a:lnTo>
                        <a:pt x="103" y="101"/>
                      </a:lnTo>
                      <a:lnTo>
                        <a:pt x="103" y="97"/>
                      </a:lnTo>
                      <a:lnTo>
                        <a:pt x="105" y="93"/>
                      </a:lnTo>
                      <a:lnTo>
                        <a:pt x="106" y="85"/>
                      </a:lnTo>
                      <a:lnTo>
                        <a:pt x="107" y="80"/>
                      </a:lnTo>
                      <a:lnTo>
                        <a:pt x="106" y="80"/>
                      </a:lnTo>
                      <a:lnTo>
                        <a:pt x="106" y="8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91" name="矩形 90"/>
            <p:cNvSpPr/>
            <p:nvPr/>
          </p:nvSpPr>
          <p:spPr>
            <a:xfrm>
              <a:off x="9410276" y="5733534"/>
              <a:ext cx="1696298" cy="369332"/>
            </a:xfrm>
            <a:prstGeom prst="rect">
              <a:avLst/>
            </a:prstGeom>
          </p:spPr>
          <p:txBody>
            <a:bodyPr wrap="none">
              <a:spAutoFit/>
            </a:bodyPr>
            <a:lstStyle/>
            <a:p>
              <a:r>
                <a:rPr lang="en-US" altLang="zh-CN" b="1" dirty="0">
                  <a:solidFill>
                    <a:srgbClr val="103E73"/>
                  </a:solidFill>
                  <a:latin typeface="+mj-ea"/>
                  <a:cs typeface="Tahoma" panose="020B0604030504040204" pitchFamily="34" charset="0"/>
                </a:rPr>
                <a:t>External Fire </a:t>
              </a:r>
              <a:endParaRPr lang="zh-CN" altLang="en-US" dirty="0">
                <a:solidFill>
                  <a:srgbClr val="103E73"/>
                </a:solidFill>
              </a:endParaRPr>
            </a:p>
          </p:txBody>
        </p:sp>
      </p:grpSp>
      <p:grpSp>
        <p:nvGrpSpPr>
          <p:cNvPr id="99" name="组合 98"/>
          <p:cNvGrpSpPr/>
          <p:nvPr/>
        </p:nvGrpSpPr>
        <p:grpSpPr>
          <a:xfrm>
            <a:off x="4412313" y="4720794"/>
            <a:ext cx="1437942" cy="1361963"/>
            <a:chOff x="3561413" y="4669994"/>
            <a:chExt cx="1437942" cy="1361963"/>
          </a:xfrm>
        </p:grpSpPr>
        <p:grpSp>
          <p:nvGrpSpPr>
            <p:cNvPr id="95" name="组合 94"/>
            <p:cNvGrpSpPr/>
            <p:nvPr/>
          </p:nvGrpSpPr>
          <p:grpSpPr>
            <a:xfrm>
              <a:off x="3728455" y="4669994"/>
              <a:ext cx="1270900" cy="971238"/>
              <a:chOff x="6903455" y="1870927"/>
              <a:chExt cx="1270900" cy="971238"/>
            </a:xfrm>
          </p:grpSpPr>
          <p:grpSp>
            <p:nvGrpSpPr>
              <p:cNvPr id="56" name="组合 55"/>
              <p:cNvGrpSpPr/>
              <p:nvPr/>
            </p:nvGrpSpPr>
            <p:grpSpPr>
              <a:xfrm rot="2795583">
                <a:off x="6906516" y="1867866"/>
                <a:ext cx="919004" cy="925126"/>
                <a:chOff x="7068863" y="3848384"/>
                <a:chExt cx="1015070" cy="1232262"/>
              </a:xfrm>
            </p:grpSpPr>
            <p:grpSp>
              <p:nvGrpSpPr>
                <p:cNvPr id="57" name="组合 127"/>
                <p:cNvGrpSpPr/>
                <p:nvPr/>
              </p:nvGrpSpPr>
              <p:grpSpPr>
                <a:xfrm rot="18826650">
                  <a:off x="6960267" y="3956980"/>
                  <a:ext cx="1232262" cy="1015070"/>
                  <a:chOff x="2340642" y="4566580"/>
                  <a:chExt cx="1232262" cy="1015070"/>
                </a:xfrm>
              </p:grpSpPr>
              <p:grpSp>
                <p:nvGrpSpPr>
                  <p:cNvPr id="59" name="组合 124"/>
                  <p:cNvGrpSpPr/>
                  <p:nvPr/>
                </p:nvGrpSpPr>
                <p:grpSpPr>
                  <a:xfrm>
                    <a:off x="2340642" y="4566580"/>
                    <a:ext cx="1232262" cy="1015070"/>
                    <a:chOff x="1016667" y="4547530"/>
                    <a:chExt cx="1232262" cy="1015070"/>
                  </a:xfrm>
                </p:grpSpPr>
                <p:sp>
                  <p:nvSpPr>
                    <p:cNvPr id="63" name="矩形 62"/>
                    <p:cNvSpPr/>
                    <p:nvPr/>
                  </p:nvSpPr>
                  <p:spPr bwMode="auto">
                    <a:xfrm>
                      <a:off x="1107946" y="4697446"/>
                      <a:ext cx="1067961" cy="865154"/>
                    </a:xfrm>
                    <a:prstGeom prst="rect">
                      <a:avLst/>
                    </a:pr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64" name="椭圆 63"/>
                    <p:cNvSpPr/>
                    <p:nvPr/>
                  </p:nvSpPr>
                  <p:spPr bwMode="auto">
                    <a:xfrm>
                      <a:off x="1107946" y="4547530"/>
                      <a:ext cx="1067961" cy="269850"/>
                    </a:xfrm>
                    <a:prstGeom prst="ellipse">
                      <a:avLst/>
                    </a:pr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65" name="圆角矩形 64"/>
                    <p:cNvSpPr/>
                    <p:nvPr/>
                  </p:nvSpPr>
                  <p:spPr bwMode="auto">
                    <a:xfrm>
                      <a:off x="1016667" y="4837369"/>
                      <a:ext cx="1232262" cy="229871"/>
                    </a:xfrm>
                    <a:prstGeom prst="roundRect">
                      <a:avLst/>
                    </a:pr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nvGrpSpPr>
                  <p:cNvPr id="60" name="组合 123"/>
                  <p:cNvGrpSpPr/>
                  <p:nvPr/>
                </p:nvGrpSpPr>
                <p:grpSpPr>
                  <a:xfrm>
                    <a:off x="2496385" y="4661831"/>
                    <a:ext cx="930652" cy="867960"/>
                    <a:chOff x="2496385" y="4661831"/>
                    <a:chExt cx="930652" cy="867960"/>
                  </a:xfrm>
                </p:grpSpPr>
                <p:sp>
                  <p:nvSpPr>
                    <p:cNvPr id="61" name="矩形 60"/>
                    <p:cNvSpPr/>
                    <p:nvPr/>
                  </p:nvSpPr>
                  <p:spPr bwMode="auto">
                    <a:xfrm>
                      <a:off x="2496385" y="4777047"/>
                      <a:ext cx="930652" cy="752744"/>
                    </a:xfrm>
                    <a:prstGeom prst="rect">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dirty="0"/>
                    </a:p>
                  </p:txBody>
                </p:sp>
                <p:sp>
                  <p:nvSpPr>
                    <p:cNvPr id="62" name="椭圆 61"/>
                    <p:cNvSpPr/>
                    <p:nvPr/>
                  </p:nvSpPr>
                  <p:spPr bwMode="auto">
                    <a:xfrm>
                      <a:off x="2496385" y="4661831"/>
                      <a:ext cx="930652" cy="207389"/>
                    </a:xfrm>
                    <a:prstGeom prst="ellipse">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sp>
              <p:nvSpPr>
                <p:cNvPr id="58" name="同侧圆角矩形 57"/>
                <p:cNvSpPr/>
                <p:nvPr/>
              </p:nvSpPr>
              <p:spPr bwMode="auto">
                <a:xfrm rot="18824934">
                  <a:off x="7259664" y="4194180"/>
                  <a:ext cx="800101" cy="704850"/>
                </a:xfrm>
                <a:prstGeom prst="round2SameRect">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nvGrpSpPr>
              <p:cNvPr id="69" name="组合 26"/>
              <p:cNvGrpSpPr/>
              <p:nvPr/>
            </p:nvGrpSpPr>
            <p:grpSpPr>
              <a:xfrm>
                <a:off x="7386954" y="2134884"/>
                <a:ext cx="787401" cy="707281"/>
                <a:chOff x="1803400" y="1562100"/>
                <a:chExt cx="1346200" cy="1092200"/>
              </a:xfrm>
            </p:grpSpPr>
            <p:sp>
              <p:nvSpPr>
                <p:cNvPr id="71" name="爆炸形 2 70"/>
                <p:cNvSpPr/>
                <p:nvPr/>
              </p:nvSpPr>
              <p:spPr bwMode="auto">
                <a:xfrm>
                  <a:off x="1803400" y="1562100"/>
                  <a:ext cx="1346200" cy="1092200"/>
                </a:xfrm>
                <a:prstGeom prst="irregularSeal2">
                  <a:avLst/>
                </a:prstGeom>
                <a:solidFill>
                  <a:schemeClr val="accent4"/>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72" name="爆炸形 1 71"/>
                <p:cNvSpPr/>
                <p:nvPr/>
              </p:nvSpPr>
              <p:spPr bwMode="auto">
                <a:xfrm rot="20807055">
                  <a:off x="2118218" y="1878877"/>
                  <a:ext cx="631923" cy="611128"/>
                </a:xfrm>
                <a:prstGeom prst="irregularSeal1">
                  <a:avLst/>
                </a:prstGeom>
                <a:solidFill>
                  <a:srgbClr val="DE0000"/>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sp>
          <p:nvSpPr>
            <p:cNvPr id="92" name="矩形 91"/>
            <p:cNvSpPr/>
            <p:nvPr/>
          </p:nvSpPr>
          <p:spPr>
            <a:xfrm>
              <a:off x="3561413" y="5662625"/>
              <a:ext cx="1309974" cy="369332"/>
            </a:xfrm>
            <a:prstGeom prst="rect">
              <a:avLst/>
            </a:prstGeom>
          </p:spPr>
          <p:txBody>
            <a:bodyPr wrap="none">
              <a:spAutoFit/>
            </a:bodyPr>
            <a:lstStyle/>
            <a:p>
              <a:r>
                <a:rPr lang="en-US" altLang="zh-CN" b="1" dirty="0">
                  <a:solidFill>
                    <a:srgbClr val="103E73"/>
                  </a:solidFill>
                  <a:latin typeface="+mj-ea"/>
                  <a:cs typeface="Tahoma" panose="020B0604030504040204" pitchFamily="34" charset="0"/>
                </a:rPr>
                <a:t>Explosion</a:t>
              </a:r>
              <a:endParaRPr lang="zh-CN" altLang="en-US" dirty="0">
                <a:solidFill>
                  <a:srgbClr val="103E73"/>
                </a:solidFill>
              </a:endParaRPr>
            </a:p>
          </p:txBody>
        </p:sp>
      </p:grpSp>
      <p:grpSp>
        <p:nvGrpSpPr>
          <p:cNvPr id="98" name="组合 97"/>
          <p:cNvGrpSpPr/>
          <p:nvPr/>
        </p:nvGrpSpPr>
        <p:grpSpPr>
          <a:xfrm>
            <a:off x="4084408" y="496786"/>
            <a:ext cx="1949573" cy="1911154"/>
            <a:chOff x="3703408" y="496786"/>
            <a:chExt cx="1949573" cy="1911154"/>
          </a:xfrm>
        </p:grpSpPr>
        <p:grpSp>
          <p:nvGrpSpPr>
            <p:cNvPr id="94" name="组合 93"/>
            <p:cNvGrpSpPr/>
            <p:nvPr/>
          </p:nvGrpSpPr>
          <p:grpSpPr>
            <a:xfrm>
              <a:off x="4040106" y="496786"/>
              <a:ext cx="1158240" cy="1198029"/>
              <a:chOff x="8136255" y="1741386"/>
              <a:chExt cx="1158240" cy="1198029"/>
            </a:xfrm>
          </p:grpSpPr>
          <p:grpSp>
            <p:nvGrpSpPr>
              <p:cNvPr id="78" name="组合 77"/>
              <p:cNvGrpSpPr/>
              <p:nvPr/>
            </p:nvGrpSpPr>
            <p:grpSpPr>
              <a:xfrm rot="2795583">
                <a:off x="8285735" y="1738325"/>
                <a:ext cx="919004" cy="925126"/>
                <a:chOff x="7068863" y="3848384"/>
                <a:chExt cx="1015070" cy="1232262"/>
              </a:xfrm>
            </p:grpSpPr>
            <p:grpSp>
              <p:nvGrpSpPr>
                <p:cNvPr id="79" name="组合 127"/>
                <p:cNvGrpSpPr/>
                <p:nvPr/>
              </p:nvGrpSpPr>
              <p:grpSpPr>
                <a:xfrm rot="18826650">
                  <a:off x="6960267" y="3956980"/>
                  <a:ext cx="1232262" cy="1015070"/>
                  <a:chOff x="2340642" y="4566580"/>
                  <a:chExt cx="1232262" cy="1015070"/>
                </a:xfrm>
              </p:grpSpPr>
              <p:grpSp>
                <p:nvGrpSpPr>
                  <p:cNvPr id="81" name="组合 124"/>
                  <p:cNvGrpSpPr/>
                  <p:nvPr/>
                </p:nvGrpSpPr>
                <p:grpSpPr>
                  <a:xfrm>
                    <a:off x="2340642" y="4566580"/>
                    <a:ext cx="1232262" cy="1015070"/>
                    <a:chOff x="1016667" y="4547530"/>
                    <a:chExt cx="1232262" cy="1015070"/>
                  </a:xfrm>
                </p:grpSpPr>
                <p:sp>
                  <p:nvSpPr>
                    <p:cNvPr id="85" name="矩形 84"/>
                    <p:cNvSpPr/>
                    <p:nvPr/>
                  </p:nvSpPr>
                  <p:spPr bwMode="auto">
                    <a:xfrm>
                      <a:off x="1107946" y="4697446"/>
                      <a:ext cx="1067961" cy="865154"/>
                    </a:xfrm>
                    <a:prstGeom prst="rect">
                      <a:avLst/>
                    </a:pr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86" name="椭圆 85"/>
                    <p:cNvSpPr/>
                    <p:nvPr/>
                  </p:nvSpPr>
                  <p:spPr bwMode="auto">
                    <a:xfrm>
                      <a:off x="1107946" y="4547530"/>
                      <a:ext cx="1067961" cy="269850"/>
                    </a:xfrm>
                    <a:prstGeom prst="ellipse">
                      <a:avLst/>
                    </a:pr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87" name="圆角矩形 86"/>
                    <p:cNvSpPr/>
                    <p:nvPr/>
                  </p:nvSpPr>
                  <p:spPr bwMode="auto">
                    <a:xfrm>
                      <a:off x="1016667" y="4837369"/>
                      <a:ext cx="1232262" cy="229871"/>
                    </a:xfrm>
                    <a:prstGeom prst="roundRect">
                      <a:avLst/>
                    </a:pr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nvGrpSpPr>
                  <p:cNvPr id="82" name="组合 123"/>
                  <p:cNvGrpSpPr/>
                  <p:nvPr/>
                </p:nvGrpSpPr>
                <p:grpSpPr>
                  <a:xfrm>
                    <a:off x="2496385" y="4661831"/>
                    <a:ext cx="930652" cy="867960"/>
                    <a:chOff x="2496385" y="4661831"/>
                    <a:chExt cx="930652" cy="867960"/>
                  </a:xfrm>
                </p:grpSpPr>
                <p:sp>
                  <p:nvSpPr>
                    <p:cNvPr id="83" name="矩形 82"/>
                    <p:cNvSpPr/>
                    <p:nvPr/>
                  </p:nvSpPr>
                  <p:spPr bwMode="auto">
                    <a:xfrm>
                      <a:off x="2496385" y="4777047"/>
                      <a:ext cx="930652" cy="752744"/>
                    </a:xfrm>
                    <a:prstGeom prst="rect">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dirty="0"/>
                    </a:p>
                  </p:txBody>
                </p:sp>
                <p:sp>
                  <p:nvSpPr>
                    <p:cNvPr id="84" name="椭圆 83"/>
                    <p:cNvSpPr/>
                    <p:nvPr/>
                  </p:nvSpPr>
                  <p:spPr bwMode="auto">
                    <a:xfrm>
                      <a:off x="2496385" y="4661831"/>
                      <a:ext cx="930652" cy="207389"/>
                    </a:xfrm>
                    <a:prstGeom prst="ellipse">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sp>
              <p:nvSpPr>
                <p:cNvPr id="80" name="同侧圆角矩形 79"/>
                <p:cNvSpPr/>
                <p:nvPr/>
              </p:nvSpPr>
              <p:spPr bwMode="auto">
                <a:xfrm rot="18824934">
                  <a:off x="7259664" y="4194180"/>
                  <a:ext cx="800101" cy="704850"/>
                </a:xfrm>
                <a:prstGeom prst="round2SameRect">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sp>
            <p:nvSpPr>
              <p:cNvPr id="89" name="双波形 88"/>
              <p:cNvSpPr/>
              <p:nvPr/>
            </p:nvSpPr>
            <p:spPr bwMode="auto">
              <a:xfrm>
                <a:off x="8136255" y="2657475"/>
                <a:ext cx="1158240" cy="281940"/>
              </a:xfrm>
              <a:prstGeom prst="doubleWave">
                <a:avLst>
                  <a:gd name="adj1" fmla="val 12500"/>
                  <a:gd name="adj2" fmla="val -1492"/>
                </a:avLst>
              </a:prstGeom>
              <a:solidFill>
                <a:schemeClr val="bg2">
                  <a:lumMod val="25000"/>
                </a:schemeClr>
              </a:solidFill>
              <a:ln>
                <a:solidFill>
                  <a:schemeClr val="accent5">
                    <a:lumMod val="75000"/>
                  </a:schemeClr>
                </a:solidFill>
              </a:ln>
            </p:spPr>
            <p:txBody>
              <a:bodyPr vert="horz" wrap="square" lIns="91440" tIns="45720" rIns="91440" bIns="45720" numCol="1" rtlCol="0" anchor="t" anchorCtr="0" compatLnSpc="1">
                <a:prstTxWarp prst="textNoShape">
                  <a:avLst/>
                </a:prstTxWarp>
              </a:bodyPr>
              <a:lstStyle/>
              <a:p>
                <a:pPr algn="ctr"/>
                <a:endParaRPr lang="zh-CN" altLang="en-US"/>
              </a:p>
            </p:txBody>
          </p:sp>
        </p:grpSp>
        <p:sp>
          <p:nvSpPr>
            <p:cNvPr id="93" name="矩形 92"/>
            <p:cNvSpPr/>
            <p:nvPr/>
          </p:nvSpPr>
          <p:spPr>
            <a:xfrm>
              <a:off x="3703408" y="1761609"/>
              <a:ext cx="1949573" cy="646331"/>
            </a:xfrm>
            <a:prstGeom prst="rect">
              <a:avLst/>
            </a:prstGeom>
          </p:spPr>
          <p:txBody>
            <a:bodyPr wrap="none">
              <a:spAutoFit/>
            </a:bodyPr>
            <a:lstStyle/>
            <a:p>
              <a:pPr algn="ctr"/>
              <a:r>
                <a:rPr lang="en-US" altLang="zh-CN" b="1" dirty="0">
                  <a:solidFill>
                    <a:srgbClr val="103E73"/>
                  </a:solidFill>
                  <a:latin typeface="+mj-ea"/>
                  <a:cs typeface="Tahoma" panose="020B0604030504040204" pitchFamily="34" charset="0"/>
                </a:rPr>
                <a:t> 9.0 Magnitude</a:t>
              </a:r>
            </a:p>
            <a:p>
              <a:pPr algn="ctr"/>
              <a:r>
                <a:rPr lang="en-US" altLang="zh-CN" b="1" dirty="0">
                  <a:solidFill>
                    <a:srgbClr val="103E73"/>
                  </a:solidFill>
                  <a:latin typeface="+mj-ea"/>
                  <a:cs typeface="Tahoma" panose="020B0604030504040204" pitchFamily="34" charset="0"/>
                </a:rPr>
                <a:t> Earthquake</a:t>
              </a:r>
              <a:endParaRPr lang="zh-CN" altLang="en-US" dirty="0">
                <a:solidFill>
                  <a:srgbClr val="103E73"/>
                </a:solidFill>
              </a:endParaRPr>
            </a:p>
          </p:txBody>
        </p:sp>
      </p:grpSp>
      <p:sp>
        <p:nvSpPr>
          <p:cNvPr id="102" name="Freeform 106"/>
          <p:cNvSpPr>
            <a:spLocks noEditPoints="1"/>
          </p:cNvSpPr>
          <p:nvPr/>
        </p:nvSpPr>
        <p:spPr bwMode="auto">
          <a:xfrm>
            <a:off x="4330700" y="366461"/>
            <a:ext cx="6070601" cy="6072439"/>
          </a:xfrm>
          <a:custGeom>
            <a:avLst/>
            <a:gdLst>
              <a:gd name="T0" fmla="*/ 252 w 504"/>
              <a:gd name="T1" fmla="*/ 366 h 504"/>
              <a:gd name="T2" fmla="*/ 138 w 504"/>
              <a:gd name="T3" fmla="*/ 251 h 504"/>
              <a:gd name="T4" fmla="*/ 138 w 504"/>
              <a:gd name="T5" fmla="*/ 249 h 504"/>
              <a:gd name="T6" fmla="*/ 250 w 504"/>
              <a:gd name="T7" fmla="*/ 138 h 504"/>
              <a:gd name="T8" fmla="*/ 254 w 504"/>
              <a:gd name="T9" fmla="*/ 138 h 504"/>
              <a:gd name="T10" fmla="*/ 366 w 504"/>
              <a:gd name="T11" fmla="*/ 249 h 504"/>
              <a:gd name="T12" fmla="*/ 366 w 504"/>
              <a:gd name="T13" fmla="*/ 250 h 504"/>
              <a:gd name="T14" fmla="*/ 252 w 504"/>
              <a:gd name="T15" fmla="*/ 366 h 504"/>
              <a:gd name="T16" fmla="*/ 308 w 504"/>
              <a:gd name="T17" fmla="*/ 0 h 504"/>
              <a:gd name="T18" fmla="*/ 195 w 504"/>
              <a:gd name="T19" fmla="*/ 0 h 504"/>
              <a:gd name="T20" fmla="*/ 182 w 504"/>
              <a:gd name="T21" fmla="*/ 13 h 504"/>
              <a:gd name="T22" fmla="*/ 182 w 504"/>
              <a:gd name="T23" fmla="*/ 69 h 504"/>
              <a:gd name="T24" fmla="*/ 71 w 504"/>
              <a:gd name="T25" fmla="*/ 180 h 504"/>
              <a:gd name="T26" fmla="*/ 13 w 504"/>
              <a:gd name="T27" fmla="*/ 180 h 504"/>
              <a:gd name="T28" fmla="*/ 0 w 504"/>
              <a:gd name="T29" fmla="*/ 193 h 504"/>
              <a:gd name="T30" fmla="*/ 0 w 504"/>
              <a:gd name="T31" fmla="*/ 305 h 504"/>
              <a:gd name="T32" fmla="*/ 13 w 504"/>
              <a:gd name="T33" fmla="*/ 318 h 504"/>
              <a:gd name="T34" fmla="*/ 69 w 504"/>
              <a:gd name="T35" fmla="*/ 318 h 504"/>
              <a:gd name="T36" fmla="*/ 182 w 504"/>
              <a:gd name="T37" fmla="*/ 433 h 504"/>
              <a:gd name="T38" fmla="*/ 182 w 504"/>
              <a:gd name="T39" fmla="*/ 491 h 504"/>
              <a:gd name="T40" fmla="*/ 195 w 504"/>
              <a:gd name="T41" fmla="*/ 504 h 504"/>
              <a:gd name="T42" fmla="*/ 308 w 504"/>
              <a:gd name="T43" fmla="*/ 504 h 504"/>
              <a:gd name="T44" fmla="*/ 320 w 504"/>
              <a:gd name="T45" fmla="*/ 491 h 504"/>
              <a:gd name="T46" fmla="*/ 320 w 504"/>
              <a:gd name="T47" fmla="*/ 434 h 504"/>
              <a:gd name="T48" fmla="*/ 435 w 504"/>
              <a:gd name="T49" fmla="*/ 318 h 504"/>
              <a:gd name="T50" fmla="*/ 491 w 504"/>
              <a:gd name="T51" fmla="*/ 318 h 504"/>
              <a:gd name="T52" fmla="*/ 504 w 504"/>
              <a:gd name="T53" fmla="*/ 305 h 504"/>
              <a:gd name="T54" fmla="*/ 504 w 504"/>
              <a:gd name="T55" fmla="*/ 193 h 504"/>
              <a:gd name="T56" fmla="*/ 491 w 504"/>
              <a:gd name="T57" fmla="*/ 180 h 504"/>
              <a:gd name="T58" fmla="*/ 433 w 504"/>
              <a:gd name="T59" fmla="*/ 180 h 504"/>
              <a:gd name="T60" fmla="*/ 320 w 504"/>
              <a:gd name="T61" fmla="*/ 69 h 504"/>
              <a:gd name="T62" fmla="*/ 320 w 504"/>
              <a:gd name="T63" fmla="*/ 13 h 504"/>
              <a:gd name="T64" fmla="*/ 308 w 504"/>
              <a:gd name="T65"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4" h="504">
                <a:moveTo>
                  <a:pt x="252" y="366"/>
                </a:moveTo>
                <a:cubicBezTo>
                  <a:pt x="188" y="365"/>
                  <a:pt x="138" y="314"/>
                  <a:pt x="138" y="251"/>
                </a:cubicBezTo>
                <a:cubicBezTo>
                  <a:pt x="138" y="249"/>
                  <a:pt x="138" y="249"/>
                  <a:pt x="138" y="249"/>
                </a:cubicBezTo>
                <a:cubicBezTo>
                  <a:pt x="139" y="185"/>
                  <a:pt x="186" y="138"/>
                  <a:pt x="250" y="138"/>
                </a:cubicBezTo>
                <a:cubicBezTo>
                  <a:pt x="254" y="138"/>
                  <a:pt x="254" y="138"/>
                  <a:pt x="254" y="138"/>
                </a:cubicBezTo>
                <a:cubicBezTo>
                  <a:pt x="317" y="138"/>
                  <a:pt x="365" y="186"/>
                  <a:pt x="366" y="249"/>
                </a:cubicBezTo>
                <a:cubicBezTo>
                  <a:pt x="366" y="250"/>
                  <a:pt x="366" y="250"/>
                  <a:pt x="366" y="250"/>
                </a:cubicBezTo>
                <a:cubicBezTo>
                  <a:pt x="366" y="314"/>
                  <a:pt x="316" y="365"/>
                  <a:pt x="252" y="366"/>
                </a:cubicBezTo>
                <a:moveTo>
                  <a:pt x="308" y="0"/>
                </a:moveTo>
                <a:cubicBezTo>
                  <a:pt x="195" y="0"/>
                  <a:pt x="195" y="0"/>
                  <a:pt x="195" y="0"/>
                </a:cubicBezTo>
                <a:cubicBezTo>
                  <a:pt x="188" y="0"/>
                  <a:pt x="182" y="6"/>
                  <a:pt x="182" y="13"/>
                </a:cubicBezTo>
                <a:cubicBezTo>
                  <a:pt x="182" y="69"/>
                  <a:pt x="182" y="69"/>
                  <a:pt x="182" y="69"/>
                </a:cubicBezTo>
                <a:cubicBezTo>
                  <a:pt x="182" y="133"/>
                  <a:pt x="135" y="180"/>
                  <a:pt x="71" y="180"/>
                </a:cubicBezTo>
                <a:cubicBezTo>
                  <a:pt x="13" y="180"/>
                  <a:pt x="13" y="180"/>
                  <a:pt x="13" y="180"/>
                </a:cubicBezTo>
                <a:cubicBezTo>
                  <a:pt x="6" y="180"/>
                  <a:pt x="0" y="186"/>
                  <a:pt x="0" y="193"/>
                </a:cubicBezTo>
                <a:cubicBezTo>
                  <a:pt x="0" y="305"/>
                  <a:pt x="0" y="305"/>
                  <a:pt x="0" y="305"/>
                </a:cubicBezTo>
                <a:cubicBezTo>
                  <a:pt x="0" y="312"/>
                  <a:pt x="6" y="318"/>
                  <a:pt x="13" y="318"/>
                </a:cubicBezTo>
                <a:cubicBezTo>
                  <a:pt x="69" y="318"/>
                  <a:pt x="69" y="318"/>
                  <a:pt x="69" y="318"/>
                </a:cubicBezTo>
                <a:cubicBezTo>
                  <a:pt x="132" y="319"/>
                  <a:pt x="182" y="369"/>
                  <a:pt x="182" y="433"/>
                </a:cubicBezTo>
                <a:cubicBezTo>
                  <a:pt x="182" y="491"/>
                  <a:pt x="182" y="491"/>
                  <a:pt x="182" y="491"/>
                </a:cubicBezTo>
                <a:cubicBezTo>
                  <a:pt x="182" y="498"/>
                  <a:pt x="188" y="504"/>
                  <a:pt x="195" y="504"/>
                </a:cubicBezTo>
                <a:cubicBezTo>
                  <a:pt x="308" y="504"/>
                  <a:pt x="308" y="504"/>
                  <a:pt x="308" y="504"/>
                </a:cubicBezTo>
                <a:cubicBezTo>
                  <a:pt x="315" y="504"/>
                  <a:pt x="320" y="498"/>
                  <a:pt x="320" y="491"/>
                </a:cubicBezTo>
                <a:cubicBezTo>
                  <a:pt x="320" y="434"/>
                  <a:pt x="320" y="434"/>
                  <a:pt x="320" y="434"/>
                </a:cubicBezTo>
                <a:cubicBezTo>
                  <a:pt x="320" y="369"/>
                  <a:pt x="371" y="319"/>
                  <a:pt x="435" y="318"/>
                </a:cubicBezTo>
                <a:cubicBezTo>
                  <a:pt x="491" y="318"/>
                  <a:pt x="491" y="318"/>
                  <a:pt x="491" y="318"/>
                </a:cubicBezTo>
                <a:cubicBezTo>
                  <a:pt x="498" y="318"/>
                  <a:pt x="504" y="312"/>
                  <a:pt x="504" y="305"/>
                </a:cubicBezTo>
                <a:cubicBezTo>
                  <a:pt x="504" y="193"/>
                  <a:pt x="504" y="193"/>
                  <a:pt x="504" y="193"/>
                </a:cubicBezTo>
                <a:cubicBezTo>
                  <a:pt x="504" y="186"/>
                  <a:pt x="498" y="180"/>
                  <a:pt x="491" y="180"/>
                </a:cubicBezTo>
                <a:cubicBezTo>
                  <a:pt x="433" y="180"/>
                  <a:pt x="433" y="180"/>
                  <a:pt x="433" y="180"/>
                </a:cubicBezTo>
                <a:cubicBezTo>
                  <a:pt x="369" y="180"/>
                  <a:pt x="321" y="132"/>
                  <a:pt x="320" y="69"/>
                </a:cubicBezTo>
                <a:cubicBezTo>
                  <a:pt x="320" y="13"/>
                  <a:pt x="320" y="13"/>
                  <a:pt x="320" y="13"/>
                </a:cubicBezTo>
                <a:cubicBezTo>
                  <a:pt x="320" y="6"/>
                  <a:pt x="315" y="0"/>
                  <a:pt x="308" y="0"/>
                </a:cubicBezTo>
              </a:path>
            </a:pathLst>
          </a:custGeom>
          <a:solidFill>
            <a:srgbClr val="00B0F0"/>
          </a:solidFill>
          <a:ln>
            <a:noFill/>
          </a:ln>
          <a:effectLst>
            <a:outerShdw blurRad="279400" dist="165100" sx="99000" sy="99000" algn="ctr" rotWithShape="0">
              <a:prstClr val="black">
                <a:alpha val="23000"/>
              </a:prstClr>
            </a:outerShdw>
          </a:effectLst>
        </p:spPr>
        <p:txBody>
          <a:bodyPr vert="horz" wrap="square" lIns="91440" tIns="45720" rIns="91440" bIns="45720" numCol="1" anchor="t" anchorCtr="0" compatLnSpc="1">
            <a:prstTxWarp prst="textNoShape">
              <a:avLst/>
            </a:prstTxWarp>
          </a:bodyPr>
          <a:lstStyle/>
          <a:p>
            <a:pPr algn="ctr">
              <a:lnSpc>
                <a:spcPct val="150000"/>
              </a:lnSpc>
            </a:pPr>
            <a:endParaRPr lang="zh-CN" altLang="en-US" sz="1600" dirty="0">
              <a:solidFill>
                <a:schemeClr val="bg1">
                  <a:lumMod val="95000"/>
                </a:schemeClr>
              </a:solidFill>
            </a:endParaRPr>
          </a:p>
        </p:txBody>
      </p:sp>
      <p:grpSp>
        <p:nvGrpSpPr>
          <p:cNvPr id="116" name="组合 115"/>
          <p:cNvGrpSpPr/>
          <p:nvPr/>
        </p:nvGrpSpPr>
        <p:grpSpPr>
          <a:xfrm>
            <a:off x="6486501" y="2573831"/>
            <a:ext cx="1832000" cy="1393578"/>
            <a:chOff x="6296000" y="2489200"/>
            <a:chExt cx="2160297" cy="1643309"/>
          </a:xfrm>
        </p:grpSpPr>
        <p:grpSp>
          <p:nvGrpSpPr>
            <p:cNvPr id="76" name="组合 75"/>
            <p:cNvGrpSpPr/>
            <p:nvPr/>
          </p:nvGrpSpPr>
          <p:grpSpPr>
            <a:xfrm>
              <a:off x="6296000" y="2489200"/>
              <a:ext cx="2160297" cy="1643309"/>
              <a:chOff x="2936875" y="1155700"/>
              <a:chExt cx="1450976" cy="1143000"/>
            </a:xfrm>
          </p:grpSpPr>
          <p:sp>
            <p:nvSpPr>
              <p:cNvPr id="77" name="矩形 76"/>
              <p:cNvSpPr/>
              <p:nvPr/>
            </p:nvSpPr>
            <p:spPr bwMode="auto">
              <a:xfrm>
                <a:off x="3124200" y="1362075"/>
                <a:ext cx="1114425" cy="933450"/>
              </a:xfrm>
              <a:prstGeom prst="rect">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88" name="椭圆 87"/>
              <p:cNvSpPr/>
              <p:nvPr/>
            </p:nvSpPr>
            <p:spPr bwMode="auto">
              <a:xfrm>
                <a:off x="3124200" y="1219200"/>
                <a:ext cx="1114425" cy="257175"/>
              </a:xfrm>
              <a:prstGeom prst="ellipse">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03" name="圆角矩形 102"/>
              <p:cNvSpPr/>
              <p:nvPr/>
            </p:nvSpPr>
            <p:spPr bwMode="auto">
              <a:xfrm>
                <a:off x="3028950" y="1495425"/>
                <a:ext cx="1285875" cy="219075"/>
              </a:xfrm>
              <a:prstGeom prst="roundRect">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04" name="同侧圆角矩形 103"/>
              <p:cNvSpPr/>
              <p:nvPr/>
            </p:nvSpPr>
            <p:spPr bwMode="auto">
              <a:xfrm>
                <a:off x="2936875" y="2009775"/>
                <a:ext cx="542925" cy="285750"/>
              </a:xfrm>
              <a:prstGeom prst="round2SameRect">
                <a:avLst/>
              </a:prstGeom>
              <a:solidFill>
                <a:schemeClr val="tx1">
                  <a:lumMod val="65000"/>
                  <a:lumOff val="3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05" name="圆角矩形 104"/>
              <p:cNvSpPr/>
              <p:nvPr/>
            </p:nvSpPr>
            <p:spPr bwMode="auto">
              <a:xfrm>
                <a:off x="3009900" y="1933575"/>
                <a:ext cx="342900" cy="152400"/>
              </a:xfrm>
              <a:prstGeom prst="roundRect">
                <a:avLst/>
              </a:prstGeom>
              <a:solidFill>
                <a:schemeClr val="tx1">
                  <a:lumMod val="65000"/>
                  <a:lumOff val="3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06" name="同侧圆角矩形 105"/>
              <p:cNvSpPr/>
              <p:nvPr/>
            </p:nvSpPr>
            <p:spPr bwMode="auto">
              <a:xfrm>
                <a:off x="3619501" y="2003425"/>
                <a:ext cx="768350" cy="295275"/>
              </a:xfrm>
              <a:prstGeom prst="round2SameRect">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07" name="圆柱形 106"/>
              <p:cNvSpPr/>
              <p:nvPr/>
            </p:nvSpPr>
            <p:spPr bwMode="auto">
              <a:xfrm>
                <a:off x="3733800" y="1939925"/>
                <a:ext cx="85725" cy="104775"/>
              </a:xfrm>
              <a:prstGeom prst="can">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08" name="圆柱形 107"/>
              <p:cNvSpPr/>
              <p:nvPr/>
            </p:nvSpPr>
            <p:spPr bwMode="auto">
              <a:xfrm>
                <a:off x="3848100" y="1939925"/>
                <a:ext cx="85725" cy="104775"/>
              </a:xfrm>
              <a:prstGeom prst="can">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09" name="圆柱形 108"/>
              <p:cNvSpPr/>
              <p:nvPr/>
            </p:nvSpPr>
            <p:spPr bwMode="auto">
              <a:xfrm>
                <a:off x="3962400" y="1939925"/>
                <a:ext cx="85725" cy="104775"/>
              </a:xfrm>
              <a:prstGeom prst="can">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10" name="圆柱形 109"/>
              <p:cNvSpPr/>
              <p:nvPr/>
            </p:nvSpPr>
            <p:spPr bwMode="auto">
              <a:xfrm>
                <a:off x="4076700" y="1939925"/>
                <a:ext cx="85725" cy="104775"/>
              </a:xfrm>
              <a:prstGeom prst="can">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11" name="圆柱形 110"/>
              <p:cNvSpPr/>
              <p:nvPr/>
            </p:nvSpPr>
            <p:spPr bwMode="auto">
              <a:xfrm>
                <a:off x="4197350" y="1939925"/>
                <a:ext cx="85725" cy="104775"/>
              </a:xfrm>
              <a:prstGeom prst="can">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12" name="圆柱形 111"/>
              <p:cNvSpPr/>
              <p:nvPr/>
            </p:nvSpPr>
            <p:spPr bwMode="auto">
              <a:xfrm>
                <a:off x="3273425" y="1155700"/>
                <a:ext cx="101600" cy="171450"/>
              </a:xfrm>
              <a:prstGeom prst="can">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sp>
          <p:nvSpPr>
            <p:cNvPr id="68" name="矩形 67"/>
            <p:cNvSpPr/>
            <p:nvPr/>
          </p:nvSpPr>
          <p:spPr>
            <a:xfrm>
              <a:off x="6802260" y="2692400"/>
              <a:ext cx="1152880" cy="830997"/>
            </a:xfrm>
            <a:prstGeom prst="rect">
              <a:avLst/>
            </a:prstGeom>
          </p:spPr>
          <p:txBody>
            <a:bodyPr wrap="square">
              <a:spAutoFit/>
            </a:bodyPr>
            <a:lstStyle/>
            <a:p>
              <a:pPr algn="ctr"/>
              <a:r>
                <a:rPr lang="en-US" altLang="zh-CN" sz="2400" b="1" dirty="0">
                  <a:solidFill>
                    <a:srgbClr val="103E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HPR </a:t>
              </a:r>
            </a:p>
            <a:p>
              <a:pPr algn="ctr"/>
              <a:r>
                <a:rPr lang="en-US" altLang="zh-CN" sz="2400" b="1" dirty="0">
                  <a:solidFill>
                    <a:srgbClr val="103E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1000</a:t>
              </a:r>
              <a:endParaRPr lang="en-US" altLang="zh-CN" sz="2000" b="1" dirty="0">
                <a:solidFill>
                  <a:srgbClr val="103E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70" name="矩形 69"/>
          <p:cNvSpPr/>
          <p:nvPr/>
        </p:nvSpPr>
        <p:spPr>
          <a:xfrm>
            <a:off x="4229100" y="3269734"/>
            <a:ext cx="1892300" cy="369332"/>
          </a:xfrm>
          <a:prstGeom prst="rect">
            <a:avLst/>
          </a:prstGeom>
        </p:spPr>
        <p:txBody>
          <a:bodyPr wrap="square">
            <a:spAutoFit/>
          </a:bodyPr>
          <a:lstStyle/>
          <a:p>
            <a:r>
              <a:rPr lang="en-US" altLang="zh-CN" b="1" dirty="0">
                <a:solidFill>
                  <a:schemeClr val="bg1">
                    <a:lumMod val="9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Constructions </a:t>
            </a:r>
            <a:endParaRPr lang="zh-CN" altLang="en-US" dirty="0">
              <a:effectLst>
                <a:outerShdw blurRad="38100" dist="38100" dir="2700000" algn="tl">
                  <a:srgbClr val="000000">
                    <a:alpha val="43137"/>
                  </a:srgbClr>
                </a:outerShdw>
              </a:effectLst>
            </a:endParaRPr>
          </a:p>
        </p:txBody>
      </p:sp>
      <p:sp>
        <p:nvSpPr>
          <p:cNvPr id="73" name="矩形 72"/>
          <p:cNvSpPr/>
          <p:nvPr/>
        </p:nvSpPr>
        <p:spPr>
          <a:xfrm>
            <a:off x="8668587" y="2692485"/>
            <a:ext cx="1763623" cy="1338828"/>
          </a:xfrm>
          <a:prstGeom prst="rect">
            <a:avLst/>
          </a:prstGeom>
        </p:spPr>
        <p:txBody>
          <a:bodyPr wrap="none">
            <a:spAutoFit/>
          </a:bodyPr>
          <a:lstStyle/>
          <a:p>
            <a:pPr algn="ctr">
              <a:lnSpc>
                <a:spcPct val="150000"/>
              </a:lnSpc>
            </a:pPr>
            <a:r>
              <a:rPr lang="en-US" altLang="zh-CN" b="1" dirty="0">
                <a:solidFill>
                  <a:schemeClr val="bg1">
                    <a:lumMod val="9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Double </a:t>
            </a:r>
          </a:p>
          <a:p>
            <a:pPr algn="ctr">
              <a:lnSpc>
                <a:spcPct val="150000"/>
              </a:lnSpc>
            </a:pPr>
            <a:r>
              <a:rPr lang="en-US" altLang="zh-CN" b="1" dirty="0">
                <a:solidFill>
                  <a:schemeClr val="bg1">
                    <a:lumMod val="9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Shell </a:t>
            </a:r>
          </a:p>
          <a:p>
            <a:pPr algn="ctr">
              <a:lnSpc>
                <a:spcPct val="150000"/>
              </a:lnSpc>
            </a:pPr>
            <a:r>
              <a:rPr lang="en-US" altLang="zh-CN" b="1" dirty="0">
                <a:solidFill>
                  <a:schemeClr val="bg1">
                    <a:lumMod val="9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Containment </a:t>
            </a:r>
          </a:p>
        </p:txBody>
      </p:sp>
      <p:sp>
        <p:nvSpPr>
          <p:cNvPr id="74" name="矩形 73"/>
          <p:cNvSpPr/>
          <p:nvPr/>
        </p:nvSpPr>
        <p:spPr>
          <a:xfrm>
            <a:off x="6261100" y="5096386"/>
            <a:ext cx="2273300" cy="923330"/>
          </a:xfrm>
          <a:prstGeom prst="rect">
            <a:avLst/>
          </a:prstGeom>
        </p:spPr>
        <p:txBody>
          <a:bodyPr wrap="square">
            <a:spAutoFit/>
          </a:bodyPr>
          <a:lstStyle/>
          <a:p>
            <a:pPr algn="ctr">
              <a:lnSpc>
                <a:spcPct val="150000"/>
              </a:lnSpc>
            </a:pPr>
            <a:r>
              <a:rPr lang="en-US" altLang="zh-CN" b="1" dirty="0">
                <a:solidFill>
                  <a:schemeClr val="bg1">
                    <a:lumMod val="9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Materials </a:t>
            </a:r>
          </a:p>
          <a:p>
            <a:pPr algn="ctr">
              <a:lnSpc>
                <a:spcPct val="150000"/>
              </a:lnSpc>
            </a:pPr>
            <a:r>
              <a:rPr lang="en-US" altLang="zh-CN" b="1" dirty="0">
                <a:solidFill>
                  <a:schemeClr val="bg1">
                    <a:lumMod val="9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(APC Shell) </a:t>
            </a:r>
            <a:endParaRPr lang="zh-CN" altLang="en-US" dirty="0">
              <a:solidFill>
                <a:schemeClr val="bg1">
                  <a:lumMod val="95000"/>
                </a:schemeClr>
              </a:solidFill>
              <a:effectLst>
                <a:outerShdw blurRad="38100" dist="38100" dir="2700000" algn="tl">
                  <a:srgbClr val="000000">
                    <a:alpha val="43137"/>
                  </a:srgbClr>
                </a:outerShdw>
              </a:effectLst>
            </a:endParaRPr>
          </a:p>
        </p:txBody>
      </p:sp>
      <p:sp>
        <p:nvSpPr>
          <p:cNvPr id="75" name="矩形 74"/>
          <p:cNvSpPr/>
          <p:nvPr/>
        </p:nvSpPr>
        <p:spPr>
          <a:xfrm>
            <a:off x="6426200" y="451535"/>
            <a:ext cx="1854200" cy="1569660"/>
          </a:xfrm>
          <a:prstGeom prst="rect">
            <a:avLst/>
          </a:prstGeom>
        </p:spPr>
        <p:txBody>
          <a:bodyPr wrap="square">
            <a:spAutoFit/>
          </a:bodyPr>
          <a:lstStyle/>
          <a:p>
            <a:pPr algn="ctr">
              <a:lnSpc>
                <a:spcPct val="150000"/>
              </a:lnSpc>
            </a:pPr>
            <a:r>
              <a:rPr lang="en-US" altLang="zh-CN" sz="1200" b="1" dirty="0">
                <a:solidFill>
                  <a:schemeClr val="bg1">
                    <a:lumMod val="9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Seismic Design </a:t>
            </a:r>
          </a:p>
          <a:p>
            <a:pPr algn="ctr">
              <a:lnSpc>
                <a:spcPct val="150000"/>
              </a:lnSpc>
            </a:pPr>
            <a:r>
              <a:rPr lang="en-US" altLang="zh-CN" sz="1200" b="1" dirty="0">
                <a:solidFill>
                  <a:schemeClr val="bg1">
                    <a:lumMod val="9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Against Peak </a:t>
            </a:r>
          </a:p>
          <a:p>
            <a:pPr algn="ctr">
              <a:lnSpc>
                <a:spcPct val="150000"/>
              </a:lnSpc>
            </a:pPr>
            <a:r>
              <a:rPr lang="en-US" altLang="zh-CN" sz="1200" b="1" dirty="0">
                <a:solidFill>
                  <a:schemeClr val="bg1">
                    <a:lumMod val="9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Ground</a:t>
            </a:r>
            <a:r>
              <a:rPr lang="en-US" altLang="zh-CN" sz="1600" b="1" dirty="0">
                <a:solidFill>
                  <a:schemeClr val="bg1">
                    <a:lumMod val="9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1200" b="1" dirty="0">
                <a:solidFill>
                  <a:schemeClr val="bg1">
                    <a:lumMod val="9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Acceleration</a:t>
            </a:r>
            <a:r>
              <a:rPr lang="en-US" altLang="zh-CN" sz="1600" b="1" dirty="0">
                <a:solidFill>
                  <a:schemeClr val="bg1">
                    <a:lumMod val="9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p>
          <a:p>
            <a:pPr algn="ctr">
              <a:lnSpc>
                <a:spcPct val="150000"/>
              </a:lnSpc>
            </a:pPr>
            <a:r>
              <a:rPr lang="en-US" altLang="zh-CN" sz="2400" b="1" dirty="0">
                <a:solidFill>
                  <a:schemeClr val="bg1">
                    <a:lumMod val="9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0.3g</a:t>
            </a:r>
            <a:endParaRPr lang="zh-CN" altLang="en-US" sz="2400" b="1" dirty="0">
              <a:solidFill>
                <a:schemeClr val="bg1">
                  <a:lumMod val="9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14" name="Freeform 35"/>
          <p:cNvSpPr>
            <a:spLocks/>
          </p:cNvSpPr>
          <p:nvPr/>
        </p:nvSpPr>
        <p:spPr bwMode="auto">
          <a:xfrm>
            <a:off x="6337301" y="1893344"/>
            <a:ext cx="2095499" cy="3008856"/>
          </a:xfrm>
          <a:custGeom>
            <a:avLst/>
            <a:gdLst>
              <a:gd name="T0" fmla="*/ 0 w 122"/>
              <a:gd name="T1" fmla="*/ 21 h 168"/>
              <a:gd name="T2" fmla="*/ 61 w 122"/>
              <a:gd name="T3" fmla="*/ 0 h 168"/>
              <a:gd name="T4" fmla="*/ 122 w 122"/>
              <a:gd name="T5" fmla="*/ 21 h 168"/>
              <a:gd name="T6" fmla="*/ 122 w 122"/>
              <a:gd name="T7" fmla="*/ 107 h 168"/>
              <a:gd name="T8" fmla="*/ 61 w 122"/>
              <a:gd name="T9" fmla="*/ 168 h 168"/>
              <a:gd name="T10" fmla="*/ 0 w 122"/>
              <a:gd name="T11" fmla="*/ 107 h 168"/>
              <a:gd name="T12" fmla="*/ 0 w 122"/>
              <a:gd name="T13" fmla="*/ 21 h 168"/>
            </a:gdLst>
            <a:ahLst/>
            <a:cxnLst>
              <a:cxn ang="0">
                <a:pos x="T0" y="T1"/>
              </a:cxn>
              <a:cxn ang="0">
                <a:pos x="T2" y="T3"/>
              </a:cxn>
              <a:cxn ang="0">
                <a:pos x="T4" y="T5"/>
              </a:cxn>
              <a:cxn ang="0">
                <a:pos x="T6" y="T7"/>
              </a:cxn>
              <a:cxn ang="0">
                <a:pos x="T8" y="T9"/>
              </a:cxn>
              <a:cxn ang="0">
                <a:pos x="T10" y="T11"/>
              </a:cxn>
              <a:cxn ang="0">
                <a:pos x="T12" y="T13"/>
              </a:cxn>
            </a:cxnLst>
            <a:rect l="0" t="0" r="r" b="b"/>
            <a:pathLst>
              <a:path w="122" h="168">
                <a:moveTo>
                  <a:pt x="0" y="21"/>
                </a:moveTo>
                <a:cubicBezTo>
                  <a:pt x="53" y="21"/>
                  <a:pt x="61" y="0"/>
                  <a:pt x="61" y="0"/>
                </a:cubicBezTo>
                <a:cubicBezTo>
                  <a:pt x="61" y="0"/>
                  <a:pt x="69" y="21"/>
                  <a:pt x="122" y="21"/>
                </a:cubicBezTo>
                <a:cubicBezTo>
                  <a:pt x="122" y="107"/>
                  <a:pt x="122" y="107"/>
                  <a:pt x="122" y="107"/>
                </a:cubicBezTo>
                <a:cubicBezTo>
                  <a:pt x="122" y="141"/>
                  <a:pt x="61" y="168"/>
                  <a:pt x="61" y="168"/>
                </a:cubicBezTo>
                <a:cubicBezTo>
                  <a:pt x="61" y="168"/>
                  <a:pt x="0" y="141"/>
                  <a:pt x="0" y="107"/>
                </a:cubicBezTo>
                <a:lnTo>
                  <a:pt x="0" y="21"/>
                </a:lnTo>
                <a:close/>
              </a:path>
            </a:pathLst>
          </a:custGeom>
          <a:solidFill>
            <a:schemeClr val="accent3"/>
          </a:solidFill>
          <a:ln w="34925">
            <a:solidFill>
              <a:schemeClr val="bg1"/>
            </a:solidFill>
          </a:ln>
          <a:effectLst/>
          <a:scene3d>
            <a:camera prst="orthographicFront">
              <a:rot lat="0" lon="0" rev="0"/>
            </a:camera>
            <a:lightRig rig="chilly" dir="t">
              <a:rot lat="0" lon="0" rev="18480000"/>
            </a:lightRig>
          </a:scene3d>
          <a:sp3d prstMaterial="clear">
            <a:bevelT h="63500"/>
          </a:sp3d>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1314772" y="1022886"/>
            <a:ext cx="2662589" cy="2675311"/>
            <a:chOff x="9228623" y="515281"/>
            <a:chExt cx="2662589" cy="2675311"/>
          </a:xfrm>
        </p:grpSpPr>
        <p:grpSp>
          <p:nvGrpSpPr>
            <p:cNvPr id="10" name="组合 9"/>
            <p:cNvGrpSpPr/>
            <p:nvPr/>
          </p:nvGrpSpPr>
          <p:grpSpPr>
            <a:xfrm>
              <a:off x="9228623" y="515281"/>
              <a:ext cx="2322094" cy="2675311"/>
              <a:chOff x="397043" y="1190921"/>
              <a:chExt cx="2322094" cy="2675311"/>
            </a:xfrm>
          </p:grpSpPr>
          <p:grpSp>
            <p:nvGrpSpPr>
              <p:cNvPr id="11" name="Group 35"/>
              <p:cNvGrpSpPr>
                <a:grpSpLocks/>
              </p:cNvGrpSpPr>
              <p:nvPr/>
            </p:nvGrpSpPr>
            <p:grpSpPr bwMode="auto">
              <a:xfrm>
                <a:off x="397043" y="1190921"/>
                <a:ext cx="2322094" cy="2675311"/>
                <a:chOff x="4850" y="2769"/>
                <a:chExt cx="221" cy="223"/>
              </a:xfrm>
              <a:solidFill>
                <a:schemeClr val="bg2">
                  <a:lumMod val="50000"/>
                </a:schemeClr>
              </a:solidFill>
            </p:grpSpPr>
            <p:sp>
              <p:nvSpPr>
                <p:cNvPr id="18" name="Freeform 256"/>
                <p:cNvSpPr>
                  <a:spLocks/>
                </p:cNvSpPr>
                <p:nvPr/>
              </p:nvSpPr>
              <p:spPr bwMode="auto">
                <a:xfrm>
                  <a:off x="4850" y="2954"/>
                  <a:ext cx="33" cy="38"/>
                </a:xfrm>
                <a:custGeom>
                  <a:avLst/>
                  <a:gdLst>
                    <a:gd name="T0" fmla="*/ 0 w 33"/>
                    <a:gd name="T1" fmla="*/ 10 h 38"/>
                    <a:gd name="T2" fmla="*/ 0 w 33"/>
                    <a:gd name="T3" fmla="*/ 10 h 38"/>
                    <a:gd name="T4" fmla="*/ 1 w 33"/>
                    <a:gd name="T5" fmla="*/ 19 h 38"/>
                    <a:gd name="T6" fmla="*/ 8 w 33"/>
                    <a:gd name="T7" fmla="*/ 10 h 38"/>
                    <a:gd name="T8" fmla="*/ 12 w 33"/>
                    <a:gd name="T9" fmla="*/ 15 h 38"/>
                    <a:gd name="T10" fmla="*/ 8 w 33"/>
                    <a:gd name="T11" fmla="*/ 37 h 38"/>
                    <a:gd name="T12" fmla="*/ 23 w 33"/>
                    <a:gd name="T13" fmla="*/ 37 h 38"/>
                    <a:gd name="T14" fmla="*/ 32 w 33"/>
                    <a:gd name="T15" fmla="*/ 14 h 38"/>
                    <a:gd name="T16" fmla="*/ 27 w 33"/>
                    <a:gd name="T17" fmla="*/ 1 h 38"/>
                    <a:gd name="T18" fmla="*/ 12 w 33"/>
                    <a:gd name="T19" fmla="*/ 0 h 38"/>
                    <a:gd name="T20" fmla="*/ 0 w 33"/>
                    <a:gd name="T21" fmla="*/ 10 h 38"/>
                    <a:gd name="T22" fmla="*/ 0 w 33"/>
                    <a:gd name="T23" fmla="*/ 10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8"/>
                    <a:gd name="T38" fmla="*/ 33 w 33"/>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8">
                      <a:moveTo>
                        <a:pt x="0" y="10"/>
                      </a:moveTo>
                      <a:lnTo>
                        <a:pt x="0" y="10"/>
                      </a:lnTo>
                      <a:lnTo>
                        <a:pt x="1" y="19"/>
                      </a:lnTo>
                      <a:lnTo>
                        <a:pt x="8" y="10"/>
                      </a:lnTo>
                      <a:lnTo>
                        <a:pt x="12" y="15"/>
                      </a:lnTo>
                      <a:lnTo>
                        <a:pt x="8" y="37"/>
                      </a:lnTo>
                      <a:lnTo>
                        <a:pt x="23" y="37"/>
                      </a:lnTo>
                      <a:lnTo>
                        <a:pt x="32" y="14"/>
                      </a:lnTo>
                      <a:lnTo>
                        <a:pt x="27" y="1"/>
                      </a:lnTo>
                      <a:lnTo>
                        <a:pt x="12" y="0"/>
                      </a:lnTo>
                      <a:lnTo>
                        <a:pt x="0" y="10"/>
                      </a:lnTo>
                    </a:path>
                  </a:pathLst>
                </a:custGeom>
                <a:grpFill/>
                <a:ln w="6350">
                  <a:noFill/>
                  <a:round/>
                  <a:headEnd/>
                  <a:tailEnd/>
                </a:ln>
              </p:spPr>
              <p:txBody>
                <a:bodyPr lIns="0" tIns="0" rIns="0" bIns="0" anchor="ctr">
                  <a:spAutoFit/>
                </a:bodyPr>
                <a:lstStyle/>
                <a:p>
                  <a:pPr fontAlgn="auto">
                    <a:spcBef>
                      <a:spcPts val="0"/>
                    </a:spcBef>
                    <a:spcAft>
                      <a:spcPts val="0"/>
                    </a:spcAft>
                    <a:defRPr/>
                  </a:pPr>
                  <a:endParaRPr lang="en-GB" kern="0" dirty="0">
                    <a:solidFill>
                      <a:sysClr val="windowText" lastClr="000000"/>
                    </a:solidFill>
                    <a:latin typeface="Arial" charset="0"/>
                    <a:ea typeface="宋体" charset="0"/>
                    <a:cs typeface="宋体" charset="0"/>
                  </a:endParaRPr>
                </a:p>
              </p:txBody>
            </p:sp>
            <p:sp>
              <p:nvSpPr>
                <p:cNvPr id="19" name="Freeform 257"/>
                <p:cNvSpPr>
                  <a:spLocks/>
                </p:cNvSpPr>
                <p:nvPr/>
              </p:nvSpPr>
              <p:spPr bwMode="auto">
                <a:xfrm>
                  <a:off x="4866" y="2835"/>
                  <a:ext cx="155" cy="125"/>
                </a:xfrm>
                <a:custGeom>
                  <a:avLst/>
                  <a:gdLst>
                    <a:gd name="T0" fmla="*/ 0 w 155"/>
                    <a:gd name="T1" fmla="*/ 116 h 125"/>
                    <a:gd name="T2" fmla="*/ 0 w 155"/>
                    <a:gd name="T3" fmla="*/ 116 h 125"/>
                    <a:gd name="T4" fmla="*/ 27 w 155"/>
                    <a:gd name="T5" fmla="*/ 93 h 125"/>
                    <a:gd name="T6" fmla="*/ 66 w 155"/>
                    <a:gd name="T7" fmla="*/ 93 h 125"/>
                    <a:gd name="T8" fmla="*/ 82 w 155"/>
                    <a:gd name="T9" fmla="*/ 65 h 125"/>
                    <a:gd name="T10" fmla="*/ 89 w 155"/>
                    <a:gd name="T11" fmla="*/ 63 h 125"/>
                    <a:gd name="T12" fmla="*/ 89 w 155"/>
                    <a:gd name="T13" fmla="*/ 74 h 125"/>
                    <a:gd name="T14" fmla="*/ 107 w 155"/>
                    <a:gd name="T15" fmla="*/ 63 h 125"/>
                    <a:gd name="T16" fmla="*/ 122 w 155"/>
                    <a:gd name="T17" fmla="*/ 42 h 125"/>
                    <a:gd name="T18" fmla="*/ 129 w 155"/>
                    <a:gd name="T19" fmla="*/ 6 h 125"/>
                    <a:gd name="T20" fmla="*/ 141 w 155"/>
                    <a:gd name="T21" fmla="*/ 8 h 125"/>
                    <a:gd name="T22" fmla="*/ 137 w 155"/>
                    <a:gd name="T23" fmla="*/ 0 h 125"/>
                    <a:gd name="T24" fmla="*/ 144 w 155"/>
                    <a:gd name="T25" fmla="*/ 1 h 125"/>
                    <a:gd name="T26" fmla="*/ 154 w 155"/>
                    <a:gd name="T27" fmla="*/ 30 h 125"/>
                    <a:gd name="T28" fmla="*/ 141 w 155"/>
                    <a:gd name="T29" fmla="*/ 51 h 125"/>
                    <a:gd name="T30" fmla="*/ 141 w 155"/>
                    <a:gd name="T31" fmla="*/ 70 h 125"/>
                    <a:gd name="T32" fmla="*/ 131 w 155"/>
                    <a:gd name="T33" fmla="*/ 98 h 125"/>
                    <a:gd name="T34" fmla="*/ 124 w 155"/>
                    <a:gd name="T35" fmla="*/ 102 h 125"/>
                    <a:gd name="T36" fmla="*/ 124 w 155"/>
                    <a:gd name="T37" fmla="*/ 91 h 125"/>
                    <a:gd name="T38" fmla="*/ 101 w 155"/>
                    <a:gd name="T39" fmla="*/ 107 h 125"/>
                    <a:gd name="T40" fmla="*/ 82 w 155"/>
                    <a:gd name="T41" fmla="*/ 100 h 125"/>
                    <a:gd name="T42" fmla="*/ 83 w 155"/>
                    <a:gd name="T43" fmla="*/ 113 h 125"/>
                    <a:gd name="T44" fmla="*/ 67 w 155"/>
                    <a:gd name="T45" fmla="*/ 124 h 125"/>
                    <a:gd name="T46" fmla="*/ 62 w 155"/>
                    <a:gd name="T47" fmla="*/ 106 h 125"/>
                    <a:gd name="T48" fmla="*/ 0 w 155"/>
                    <a:gd name="T49" fmla="*/ 116 h 125"/>
                    <a:gd name="T50" fmla="*/ 0 w 155"/>
                    <a:gd name="T51" fmla="*/ 116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5"/>
                    <a:gd name="T79" fmla="*/ 0 h 125"/>
                    <a:gd name="T80" fmla="*/ 155 w 155"/>
                    <a:gd name="T81" fmla="*/ 125 h 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5" h="125">
                      <a:moveTo>
                        <a:pt x="0" y="116"/>
                      </a:moveTo>
                      <a:lnTo>
                        <a:pt x="0" y="116"/>
                      </a:lnTo>
                      <a:lnTo>
                        <a:pt x="27" y="93"/>
                      </a:lnTo>
                      <a:lnTo>
                        <a:pt x="66" y="93"/>
                      </a:lnTo>
                      <a:lnTo>
                        <a:pt x="82" y="65"/>
                      </a:lnTo>
                      <a:lnTo>
                        <a:pt x="89" y="63"/>
                      </a:lnTo>
                      <a:lnTo>
                        <a:pt x="89" y="74"/>
                      </a:lnTo>
                      <a:lnTo>
                        <a:pt x="107" y="63"/>
                      </a:lnTo>
                      <a:lnTo>
                        <a:pt x="122" y="42"/>
                      </a:lnTo>
                      <a:lnTo>
                        <a:pt x="129" y="6"/>
                      </a:lnTo>
                      <a:lnTo>
                        <a:pt x="141" y="8"/>
                      </a:lnTo>
                      <a:lnTo>
                        <a:pt x="137" y="0"/>
                      </a:lnTo>
                      <a:lnTo>
                        <a:pt x="144" y="1"/>
                      </a:lnTo>
                      <a:lnTo>
                        <a:pt x="154" y="30"/>
                      </a:lnTo>
                      <a:lnTo>
                        <a:pt x="141" y="51"/>
                      </a:lnTo>
                      <a:lnTo>
                        <a:pt x="141" y="70"/>
                      </a:lnTo>
                      <a:lnTo>
                        <a:pt x="131" y="98"/>
                      </a:lnTo>
                      <a:lnTo>
                        <a:pt x="124" y="102"/>
                      </a:lnTo>
                      <a:lnTo>
                        <a:pt x="124" y="91"/>
                      </a:lnTo>
                      <a:lnTo>
                        <a:pt x="101" y="107"/>
                      </a:lnTo>
                      <a:lnTo>
                        <a:pt x="82" y="100"/>
                      </a:lnTo>
                      <a:lnTo>
                        <a:pt x="83" y="113"/>
                      </a:lnTo>
                      <a:lnTo>
                        <a:pt x="67" y="124"/>
                      </a:lnTo>
                      <a:lnTo>
                        <a:pt x="62" y="106"/>
                      </a:lnTo>
                      <a:lnTo>
                        <a:pt x="0" y="116"/>
                      </a:lnTo>
                    </a:path>
                  </a:pathLst>
                </a:custGeom>
                <a:grpFill/>
                <a:ln w="6350">
                  <a:noFill/>
                  <a:round/>
                  <a:headEnd/>
                  <a:tailEnd/>
                </a:ln>
              </p:spPr>
              <p:txBody>
                <a:bodyPr lIns="0" tIns="0" rIns="0" bIns="0" anchor="ctr">
                  <a:spAutoFit/>
                </a:bodyPr>
                <a:lstStyle/>
                <a:p>
                  <a:pPr fontAlgn="auto">
                    <a:spcBef>
                      <a:spcPts val="0"/>
                    </a:spcBef>
                    <a:spcAft>
                      <a:spcPts val="0"/>
                    </a:spcAft>
                    <a:defRPr/>
                  </a:pPr>
                  <a:endParaRPr lang="en-GB" kern="0" dirty="0">
                    <a:solidFill>
                      <a:sysClr val="windowText" lastClr="000000"/>
                    </a:solidFill>
                    <a:latin typeface="Arial" charset="0"/>
                    <a:ea typeface="宋体" charset="0"/>
                    <a:cs typeface="宋体" charset="0"/>
                  </a:endParaRPr>
                </a:p>
              </p:txBody>
            </p:sp>
            <p:sp>
              <p:nvSpPr>
                <p:cNvPr id="20" name="Freeform 258"/>
                <p:cNvSpPr>
                  <a:spLocks/>
                </p:cNvSpPr>
                <p:nvPr/>
              </p:nvSpPr>
              <p:spPr bwMode="auto">
                <a:xfrm>
                  <a:off x="4885" y="2948"/>
                  <a:ext cx="32" cy="23"/>
                </a:xfrm>
                <a:custGeom>
                  <a:avLst/>
                  <a:gdLst>
                    <a:gd name="T0" fmla="*/ 0 w 32"/>
                    <a:gd name="T1" fmla="*/ 12 h 23"/>
                    <a:gd name="T2" fmla="*/ 0 w 32"/>
                    <a:gd name="T3" fmla="*/ 12 h 23"/>
                    <a:gd name="T4" fmla="*/ 10 w 32"/>
                    <a:gd name="T5" fmla="*/ 22 h 23"/>
                    <a:gd name="T6" fmla="*/ 28 w 32"/>
                    <a:gd name="T7" fmla="*/ 14 h 23"/>
                    <a:gd name="T8" fmla="*/ 31 w 32"/>
                    <a:gd name="T9" fmla="*/ 0 h 23"/>
                    <a:gd name="T10" fmla="*/ 0 w 32"/>
                    <a:gd name="T11" fmla="*/ 12 h 23"/>
                    <a:gd name="T12" fmla="*/ 0 w 32"/>
                    <a:gd name="T13" fmla="*/ 12 h 23"/>
                    <a:gd name="T14" fmla="*/ 0 60000 65536"/>
                    <a:gd name="T15" fmla="*/ 0 60000 65536"/>
                    <a:gd name="T16" fmla="*/ 0 60000 65536"/>
                    <a:gd name="T17" fmla="*/ 0 60000 65536"/>
                    <a:gd name="T18" fmla="*/ 0 60000 65536"/>
                    <a:gd name="T19" fmla="*/ 0 60000 65536"/>
                    <a:gd name="T20" fmla="*/ 0 60000 65536"/>
                    <a:gd name="T21" fmla="*/ 0 w 32"/>
                    <a:gd name="T22" fmla="*/ 0 h 23"/>
                    <a:gd name="T23" fmla="*/ 32 w 3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3">
                      <a:moveTo>
                        <a:pt x="0" y="12"/>
                      </a:moveTo>
                      <a:lnTo>
                        <a:pt x="0" y="12"/>
                      </a:lnTo>
                      <a:lnTo>
                        <a:pt x="10" y="22"/>
                      </a:lnTo>
                      <a:lnTo>
                        <a:pt x="28" y="14"/>
                      </a:lnTo>
                      <a:lnTo>
                        <a:pt x="31" y="0"/>
                      </a:lnTo>
                      <a:lnTo>
                        <a:pt x="0" y="12"/>
                      </a:lnTo>
                    </a:path>
                  </a:pathLst>
                </a:custGeom>
                <a:grpFill/>
                <a:ln w="6350">
                  <a:noFill/>
                  <a:round/>
                  <a:headEnd/>
                  <a:tailEnd/>
                </a:ln>
              </p:spPr>
              <p:txBody>
                <a:bodyPr lIns="0" tIns="0" rIns="0" bIns="0" anchor="ctr">
                  <a:spAutoFit/>
                </a:bodyPr>
                <a:lstStyle/>
                <a:p>
                  <a:pPr fontAlgn="auto">
                    <a:spcBef>
                      <a:spcPts val="0"/>
                    </a:spcBef>
                    <a:spcAft>
                      <a:spcPts val="0"/>
                    </a:spcAft>
                    <a:defRPr/>
                  </a:pPr>
                  <a:endParaRPr lang="en-GB" kern="0" dirty="0">
                    <a:solidFill>
                      <a:sysClr val="windowText" lastClr="000000"/>
                    </a:solidFill>
                    <a:latin typeface="Arial" charset="0"/>
                    <a:ea typeface="宋体" charset="0"/>
                    <a:cs typeface="宋体" charset="0"/>
                  </a:endParaRPr>
                </a:p>
              </p:txBody>
            </p:sp>
            <p:sp>
              <p:nvSpPr>
                <p:cNvPr id="21" name="Freeform 259"/>
                <p:cNvSpPr>
                  <a:spLocks/>
                </p:cNvSpPr>
                <p:nvPr/>
              </p:nvSpPr>
              <p:spPr bwMode="auto">
                <a:xfrm>
                  <a:off x="4990" y="2769"/>
                  <a:ext cx="81" cy="67"/>
                </a:xfrm>
                <a:custGeom>
                  <a:avLst/>
                  <a:gdLst>
                    <a:gd name="T0" fmla="*/ 0 w 81"/>
                    <a:gd name="T1" fmla="*/ 47 h 67"/>
                    <a:gd name="T2" fmla="*/ 0 w 81"/>
                    <a:gd name="T3" fmla="*/ 47 h 67"/>
                    <a:gd name="T4" fmla="*/ 3 w 81"/>
                    <a:gd name="T5" fmla="*/ 66 h 67"/>
                    <a:gd name="T6" fmla="*/ 17 w 81"/>
                    <a:gd name="T7" fmla="*/ 59 h 67"/>
                    <a:gd name="T8" fmla="*/ 8 w 81"/>
                    <a:gd name="T9" fmla="*/ 48 h 67"/>
                    <a:gd name="T10" fmla="*/ 46 w 81"/>
                    <a:gd name="T11" fmla="*/ 58 h 67"/>
                    <a:gd name="T12" fmla="*/ 55 w 81"/>
                    <a:gd name="T13" fmla="*/ 42 h 67"/>
                    <a:gd name="T14" fmla="*/ 80 w 81"/>
                    <a:gd name="T15" fmla="*/ 37 h 67"/>
                    <a:gd name="T16" fmla="*/ 71 w 81"/>
                    <a:gd name="T17" fmla="*/ 27 h 67"/>
                    <a:gd name="T18" fmla="*/ 74 w 81"/>
                    <a:gd name="T19" fmla="*/ 18 h 67"/>
                    <a:gd name="T20" fmla="*/ 53 w 81"/>
                    <a:gd name="T21" fmla="*/ 20 h 67"/>
                    <a:gd name="T22" fmla="*/ 27 w 81"/>
                    <a:gd name="T23" fmla="*/ 0 h 67"/>
                    <a:gd name="T24" fmla="*/ 18 w 81"/>
                    <a:gd name="T25" fmla="*/ 38 h 67"/>
                    <a:gd name="T26" fmla="*/ 7 w 81"/>
                    <a:gd name="T27" fmla="*/ 35 h 67"/>
                    <a:gd name="T28" fmla="*/ 0 w 81"/>
                    <a:gd name="T29" fmla="*/ 47 h 67"/>
                    <a:gd name="T30" fmla="*/ 0 w 81"/>
                    <a:gd name="T31" fmla="*/ 47 h 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1"/>
                    <a:gd name="T49" fmla="*/ 0 h 67"/>
                    <a:gd name="T50" fmla="*/ 81 w 81"/>
                    <a:gd name="T51" fmla="*/ 67 h 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1" h="67">
                      <a:moveTo>
                        <a:pt x="0" y="47"/>
                      </a:moveTo>
                      <a:lnTo>
                        <a:pt x="0" y="47"/>
                      </a:lnTo>
                      <a:lnTo>
                        <a:pt x="3" y="66"/>
                      </a:lnTo>
                      <a:lnTo>
                        <a:pt x="17" y="59"/>
                      </a:lnTo>
                      <a:lnTo>
                        <a:pt x="8" y="48"/>
                      </a:lnTo>
                      <a:lnTo>
                        <a:pt x="46" y="58"/>
                      </a:lnTo>
                      <a:lnTo>
                        <a:pt x="55" y="42"/>
                      </a:lnTo>
                      <a:lnTo>
                        <a:pt x="80" y="37"/>
                      </a:lnTo>
                      <a:lnTo>
                        <a:pt x="71" y="27"/>
                      </a:lnTo>
                      <a:lnTo>
                        <a:pt x="74" y="18"/>
                      </a:lnTo>
                      <a:lnTo>
                        <a:pt x="53" y="20"/>
                      </a:lnTo>
                      <a:lnTo>
                        <a:pt x="27" y="0"/>
                      </a:lnTo>
                      <a:lnTo>
                        <a:pt x="18" y="38"/>
                      </a:lnTo>
                      <a:lnTo>
                        <a:pt x="7" y="35"/>
                      </a:lnTo>
                      <a:lnTo>
                        <a:pt x="0" y="47"/>
                      </a:lnTo>
                    </a:path>
                  </a:pathLst>
                </a:custGeom>
                <a:grpFill/>
                <a:ln w="6350">
                  <a:noFill/>
                  <a:round/>
                  <a:headEnd/>
                  <a:tailEnd/>
                </a:ln>
              </p:spPr>
              <p:txBody>
                <a:bodyPr lIns="0" tIns="0" rIns="0" bIns="0" anchor="ctr">
                  <a:spAutoFit/>
                </a:bodyPr>
                <a:lstStyle/>
                <a:p>
                  <a:pPr fontAlgn="auto">
                    <a:spcBef>
                      <a:spcPts val="0"/>
                    </a:spcBef>
                    <a:spcAft>
                      <a:spcPts val="0"/>
                    </a:spcAft>
                    <a:defRPr/>
                  </a:pPr>
                  <a:endParaRPr lang="en-GB" kern="0" dirty="0">
                    <a:solidFill>
                      <a:sysClr val="windowText" lastClr="000000"/>
                    </a:solidFill>
                    <a:latin typeface="Arial" charset="0"/>
                    <a:ea typeface="宋体" charset="0"/>
                    <a:cs typeface="宋体" charset="0"/>
                  </a:endParaRPr>
                </a:p>
              </p:txBody>
            </p:sp>
          </p:grpSp>
          <p:grpSp>
            <p:nvGrpSpPr>
              <p:cNvPr id="12" name="组合 18"/>
              <p:cNvGrpSpPr/>
              <p:nvPr/>
            </p:nvGrpSpPr>
            <p:grpSpPr>
              <a:xfrm>
                <a:off x="1827193" y="2421157"/>
                <a:ext cx="443567" cy="443567"/>
                <a:chOff x="782301" y="4760501"/>
                <a:chExt cx="698834" cy="698834"/>
              </a:xfrm>
            </p:grpSpPr>
            <p:sp>
              <p:nvSpPr>
                <p:cNvPr id="13" name="椭圆 12"/>
                <p:cNvSpPr/>
                <p:nvPr/>
              </p:nvSpPr>
              <p:spPr bwMode="auto">
                <a:xfrm>
                  <a:off x="782301" y="4760501"/>
                  <a:ext cx="698834" cy="698834"/>
                </a:xfrm>
                <a:prstGeom prst="ellipse">
                  <a:avLst/>
                </a:prstGeom>
                <a:solidFill>
                  <a:schemeClr val="tx1"/>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nvGrpSpPr>
                <p:cNvPr id="14" name="组合 16"/>
                <p:cNvGrpSpPr/>
                <p:nvPr/>
              </p:nvGrpSpPr>
              <p:grpSpPr>
                <a:xfrm>
                  <a:off x="821543" y="4803712"/>
                  <a:ext cx="617247" cy="620118"/>
                  <a:chOff x="200899" y="4016260"/>
                  <a:chExt cx="1832438" cy="1840958"/>
                </a:xfrm>
                <a:solidFill>
                  <a:schemeClr val="accent4"/>
                </a:solidFill>
              </p:grpSpPr>
              <p:sp>
                <p:nvSpPr>
                  <p:cNvPr id="15" name="Freeform 42"/>
                  <p:cNvSpPr>
                    <a:spLocks noEditPoints="1"/>
                  </p:cNvSpPr>
                  <p:nvPr/>
                </p:nvSpPr>
                <p:spPr bwMode="auto">
                  <a:xfrm>
                    <a:off x="200899" y="4016260"/>
                    <a:ext cx="1832438" cy="1840958"/>
                  </a:xfrm>
                  <a:custGeom>
                    <a:avLst/>
                    <a:gdLst>
                      <a:gd name="T0" fmla="*/ 64 w 128"/>
                      <a:gd name="T1" fmla="*/ 128 h 128"/>
                      <a:gd name="T2" fmla="*/ 0 w 128"/>
                      <a:gd name="T3" fmla="*/ 64 h 128"/>
                      <a:gd name="T4" fmla="*/ 64 w 128"/>
                      <a:gd name="T5" fmla="*/ 0 h 128"/>
                      <a:gd name="T6" fmla="*/ 128 w 128"/>
                      <a:gd name="T7" fmla="*/ 64 h 128"/>
                      <a:gd name="T8" fmla="*/ 64 w 128"/>
                      <a:gd name="T9" fmla="*/ 128 h 128"/>
                      <a:gd name="T10" fmla="*/ 10 w 128"/>
                      <a:gd name="T11" fmla="*/ 64 h 128"/>
                      <a:gd name="T12" fmla="*/ 36 w 128"/>
                      <a:gd name="T13" fmla="*/ 110 h 128"/>
                      <a:gd name="T14" fmla="*/ 62 w 128"/>
                      <a:gd name="T15" fmla="*/ 64 h 128"/>
                      <a:gd name="T16" fmla="*/ 10 w 128"/>
                      <a:gd name="T17" fmla="*/ 64 h 128"/>
                      <a:gd name="T18" fmla="*/ 64 w 128"/>
                      <a:gd name="T19" fmla="*/ 10 h 128"/>
                      <a:gd name="T20" fmla="*/ 37 w 128"/>
                      <a:gd name="T21" fmla="*/ 17 h 128"/>
                      <a:gd name="T22" fmla="*/ 63 w 128"/>
                      <a:gd name="T23" fmla="*/ 63 h 128"/>
                      <a:gd name="T24" fmla="*/ 63 w 128"/>
                      <a:gd name="T25" fmla="*/ 63 h 128"/>
                      <a:gd name="T26" fmla="*/ 63 w 128"/>
                      <a:gd name="T27" fmla="*/ 63 h 128"/>
                      <a:gd name="T28" fmla="*/ 90 w 128"/>
                      <a:gd name="T29" fmla="*/ 17 h 128"/>
                      <a:gd name="T30" fmla="*/ 64 w 128"/>
                      <a:gd name="T31" fmla="*/ 10 h 128"/>
                      <a:gd name="T32" fmla="*/ 64 w 128"/>
                      <a:gd name="T33" fmla="*/ 64 h 128"/>
                      <a:gd name="T34" fmla="*/ 91 w 128"/>
                      <a:gd name="T35" fmla="*/ 111 h 128"/>
                      <a:gd name="T36" fmla="*/ 118 w 128"/>
                      <a:gd name="T37" fmla="*/ 64 h 128"/>
                      <a:gd name="T38" fmla="*/ 64 w 128"/>
                      <a:gd name="T39"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28">
                        <a:moveTo>
                          <a:pt x="64" y="128"/>
                        </a:moveTo>
                        <a:cubicBezTo>
                          <a:pt x="28" y="128"/>
                          <a:pt x="0" y="99"/>
                          <a:pt x="0" y="64"/>
                        </a:cubicBezTo>
                        <a:cubicBezTo>
                          <a:pt x="0" y="28"/>
                          <a:pt x="28" y="0"/>
                          <a:pt x="64" y="0"/>
                        </a:cubicBezTo>
                        <a:cubicBezTo>
                          <a:pt x="99" y="0"/>
                          <a:pt x="128" y="28"/>
                          <a:pt x="128" y="64"/>
                        </a:cubicBezTo>
                        <a:cubicBezTo>
                          <a:pt x="128" y="99"/>
                          <a:pt x="99" y="128"/>
                          <a:pt x="64" y="128"/>
                        </a:cubicBezTo>
                        <a:close/>
                        <a:moveTo>
                          <a:pt x="10" y="64"/>
                        </a:moveTo>
                        <a:cubicBezTo>
                          <a:pt x="10" y="83"/>
                          <a:pt x="20" y="100"/>
                          <a:pt x="36" y="110"/>
                        </a:cubicBezTo>
                        <a:cubicBezTo>
                          <a:pt x="62" y="64"/>
                          <a:pt x="62" y="64"/>
                          <a:pt x="62" y="64"/>
                        </a:cubicBezTo>
                        <a:lnTo>
                          <a:pt x="10" y="64"/>
                        </a:lnTo>
                        <a:close/>
                        <a:moveTo>
                          <a:pt x="64" y="10"/>
                        </a:moveTo>
                        <a:cubicBezTo>
                          <a:pt x="54" y="10"/>
                          <a:pt x="45" y="13"/>
                          <a:pt x="37" y="17"/>
                        </a:cubicBezTo>
                        <a:cubicBezTo>
                          <a:pt x="63" y="63"/>
                          <a:pt x="63" y="63"/>
                          <a:pt x="63" y="63"/>
                        </a:cubicBezTo>
                        <a:cubicBezTo>
                          <a:pt x="63" y="63"/>
                          <a:pt x="63" y="63"/>
                          <a:pt x="63" y="63"/>
                        </a:cubicBezTo>
                        <a:cubicBezTo>
                          <a:pt x="63" y="63"/>
                          <a:pt x="63" y="63"/>
                          <a:pt x="63" y="63"/>
                        </a:cubicBezTo>
                        <a:cubicBezTo>
                          <a:pt x="90" y="17"/>
                          <a:pt x="90" y="17"/>
                          <a:pt x="90" y="17"/>
                        </a:cubicBezTo>
                        <a:cubicBezTo>
                          <a:pt x="82" y="13"/>
                          <a:pt x="73" y="10"/>
                          <a:pt x="64" y="10"/>
                        </a:cubicBezTo>
                        <a:close/>
                        <a:moveTo>
                          <a:pt x="64" y="64"/>
                        </a:moveTo>
                        <a:cubicBezTo>
                          <a:pt x="91" y="111"/>
                          <a:pt x="91" y="111"/>
                          <a:pt x="91" y="111"/>
                        </a:cubicBezTo>
                        <a:cubicBezTo>
                          <a:pt x="107" y="101"/>
                          <a:pt x="118" y="84"/>
                          <a:pt x="118" y="64"/>
                        </a:cubicBezTo>
                        <a:lnTo>
                          <a:pt x="6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椭圆 15"/>
                  <p:cNvSpPr/>
                  <p:nvPr/>
                </p:nvSpPr>
                <p:spPr bwMode="auto">
                  <a:xfrm>
                    <a:off x="866597" y="4684432"/>
                    <a:ext cx="480941" cy="449127"/>
                  </a:xfrm>
                  <a:prstGeom prst="ellipse">
                    <a:avLst/>
                  </a:prstGeom>
                  <a:grpFill/>
                  <a:ln>
                    <a:noFill/>
                  </a:ln>
                </p:spPr>
                <p:txBody>
                  <a:bodyPr vert="horz" wrap="square" lIns="91440" tIns="45720" rIns="91440" bIns="45720" numCol="1" rtlCol="0" anchor="t" anchorCtr="0" compatLnSpc="1">
                    <a:prstTxWarp prst="textNoShape">
                      <a:avLst/>
                    </a:prstTxWarp>
                  </a:bodyPr>
                  <a:lstStyle/>
                  <a:p>
                    <a:pPr algn="ctr"/>
                    <a:endParaRPr lang="zh-CN" altLang="en-US">
                      <a:solidFill>
                        <a:srgbClr val="FF0000"/>
                      </a:solidFill>
                    </a:endParaRPr>
                  </a:p>
                </p:txBody>
              </p:sp>
              <p:sp>
                <p:nvSpPr>
                  <p:cNvPr id="17" name="椭圆 16"/>
                  <p:cNvSpPr/>
                  <p:nvPr/>
                </p:nvSpPr>
                <p:spPr bwMode="auto">
                  <a:xfrm>
                    <a:off x="969287" y="4768020"/>
                    <a:ext cx="276726" cy="276726"/>
                  </a:xfrm>
                  <a:prstGeom prst="ellipse">
                    <a:avLst/>
                  </a:prstGeom>
                  <a:solidFill>
                    <a:schemeClr val="tx1"/>
                  </a:solidFill>
                  <a:ln>
                    <a:noFill/>
                  </a:ln>
                </p:spPr>
                <p:txBody>
                  <a:bodyPr vert="horz" wrap="square" lIns="91440" tIns="45720" rIns="91440" bIns="45720" numCol="1" rtlCol="0" anchor="t" anchorCtr="0" compatLnSpc="1">
                    <a:prstTxWarp prst="textNoShape">
                      <a:avLst/>
                    </a:prstTxWarp>
                  </a:bodyPr>
                  <a:lstStyle/>
                  <a:p>
                    <a:pPr algn="ctr"/>
                    <a:endParaRPr lang="zh-CN" altLang="en-US" dirty="0">
                      <a:noFill/>
                    </a:endParaRPr>
                  </a:p>
                </p:txBody>
              </p:sp>
            </p:grpSp>
          </p:grpSp>
        </p:grpSp>
        <p:sp>
          <p:nvSpPr>
            <p:cNvPr id="22" name="椭圆 21"/>
            <p:cNvSpPr/>
            <p:nvPr/>
          </p:nvSpPr>
          <p:spPr bwMode="auto">
            <a:xfrm>
              <a:off x="10527632" y="1612231"/>
              <a:ext cx="721894" cy="721894"/>
            </a:xfrm>
            <a:prstGeom prst="ellipse">
              <a:avLst/>
            </a:prstGeom>
            <a:noFill/>
            <a:ln>
              <a:solidFill>
                <a:srgbClr val="FFC000"/>
              </a:solid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23" name="椭圆 22"/>
            <p:cNvSpPr/>
            <p:nvPr/>
          </p:nvSpPr>
          <p:spPr bwMode="auto">
            <a:xfrm>
              <a:off x="10379247" y="1403687"/>
              <a:ext cx="1219195" cy="1219195"/>
            </a:xfrm>
            <a:prstGeom prst="ellipse">
              <a:avLst/>
            </a:prstGeom>
            <a:noFill/>
            <a:ln>
              <a:solidFill>
                <a:srgbClr val="FFC000"/>
              </a:solid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24" name="椭圆 23"/>
            <p:cNvSpPr/>
            <p:nvPr/>
          </p:nvSpPr>
          <p:spPr bwMode="auto">
            <a:xfrm>
              <a:off x="10214810" y="1319462"/>
              <a:ext cx="1676402" cy="1676402"/>
            </a:xfrm>
            <a:prstGeom prst="ellipse">
              <a:avLst/>
            </a:prstGeom>
            <a:noFill/>
            <a:ln>
              <a:solidFill>
                <a:srgbClr val="FFC000"/>
              </a:solidFill>
            </a:ln>
          </p:spPr>
          <p:txBody>
            <a:bodyPr vert="horz" wrap="square" lIns="91440" tIns="45720" rIns="91440" bIns="45720" numCol="1" rtlCol="0" anchor="t" anchorCtr="0" compatLnSpc="1">
              <a:prstTxWarp prst="textNoShape">
                <a:avLst/>
              </a:prstTxWarp>
            </a:bodyPr>
            <a:lstStyle/>
            <a:p>
              <a:pPr algn="ctr"/>
              <a:endParaRPr lang="zh-CN" altLang="en-US"/>
            </a:p>
          </p:txBody>
        </p:sp>
      </p:grpSp>
      <p:pic>
        <p:nvPicPr>
          <p:cNvPr id="2051" name="Picture 3" descr="C:\Users\Administrator\Desktop\20160627华龙一号ppt美化\福岛图片\福岛图片rev\电厂事故后状态3.jpg"/>
          <p:cNvPicPr>
            <a:picLocks noChangeAspect="1" noChangeArrowheads="1"/>
          </p:cNvPicPr>
          <p:nvPr/>
        </p:nvPicPr>
        <p:blipFill>
          <a:blip r:embed="rId3" cstate="print"/>
          <a:srcRect/>
          <a:stretch>
            <a:fillRect/>
          </a:stretch>
        </p:blipFill>
        <p:spPr bwMode="auto">
          <a:xfrm>
            <a:off x="4271211" y="0"/>
            <a:ext cx="7920790" cy="6877592"/>
          </a:xfrm>
          <a:prstGeom prst="rect">
            <a:avLst/>
          </a:prstGeom>
          <a:solidFill>
            <a:schemeClr val="tx1">
              <a:alpha val="33000"/>
            </a:schemeClr>
          </a:solidFill>
          <a:ln>
            <a:noFill/>
          </a:ln>
          <a:effectLst>
            <a:softEdge rad="127000"/>
          </a:effectLst>
        </p:spPr>
      </p:pic>
      <p:pic>
        <p:nvPicPr>
          <p:cNvPr id="2050" name="Picture 2" descr="C:\Users\Administrator\Desktop\20160627华龙一号ppt美化\福岛图片\福岛图片rev\电厂事故后状态2.jpg"/>
          <p:cNvPicPr>
            <a:picLocks noChangeAspect="1" noChangeArrowheads="1"/>
          </p:cNvPicPr>
          <p:nvPr/>
        </p:nvPicPr>
        <p:blipFill>
          <a:blip r:embed="rId4" cstate="print"/>
          <a:srcRect/>
          <a:stretch>
            <a:fillRect/>
          </a:stretch>
        </p:blipFill>
        <p:spPr bwMode="auto">
          <a:xfrm>
            <a:off x="4748844" y="4150317"/>
            <a:ext cx="3431329" cy="2287553"/>
          </a:xfrm>
          <a:prstGeom prst="rect">
            <a:avLst/>
          </a:prstGeom>
          <a:solidFill>
            <a:schemeClr val="tx1">
              <a:alpha val="33000"/>
            </a:schemeClr>
          </a:solidFill>
          <a:ln>
            <a:noFill/>
          </a:ln>
          <a:effectLst>
            <a:softEdge rad="127000"/>
          </a:effectLst>
        </p:spPr>
      </p:pic>
      <p:sp>
        <p:nvSpPr>
          <p:cNvPr id="2" name="文本框 3"/>
          <p:cNvSpPr txBox="1"/>
          <p:nvPr/>
        </p:nvSpPr>
        <p:spPr>
          <a:xfrm>
            <a:off x="1414674" y="550138"/>
            <a:ext cx="3650619" cy="369332"/>
          </a:xfrm>
          <a:prstGeom prst="rect">
            <a:avLst/>
          </a:prstGeom>
          <a:noFill/>
        </p:spPr>
        <p:txBody>
          <a:bodyPr wrap="square" rtlCol="0">
            <a:spAutoFit/>
          </a:bodyPr>
          <a:lstStyle/>
          <a:p>
            <a:r>
              <a:rPr lang="en-US" altLang="zh-CN"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Safety Features</a:t>
            </a:r>
            <a:endParaRPr lang="zh-CN" altLang="en-US"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文本框 90"/>
          <p:cNvSpPr txBox="1"/>
          <p:nvPr/>
        </p:nvSpPr>
        <p:spPr>
          <a:xfrm>
            <a:off x="-7280" y="685412"/>
            <a:ext cx="1313181" cy="369332"/>
          </a:xfrm>
          <a:prstGeom prst="rect">
            <a:avLst/>
          </a:prstGeom>
          <a:noFill/>
        </p:spPr>
        <p:txBody>
          <a:bodyPr wrap="none" rtlCol="0">
            <a:spAutoFit/>
          </a:bodyPr>
          <a:lstStyle/>
          <a:p>
            <a:pPr algn="ctr"/>
            <a:r>
              <a:rPr lang="en-US" altLang="zh-CN" dirty="0">
                <a:solidFill>
                  <a:schemeClr val="lt1"/>
                </a:solidFill>
              </a:rPr>
              <a:t>PART THREE</a:t>
            </a:r>
            <a:endParaRPr lang="zh-CN" altLang="en-US" dirty="0">
              <a:solidFill>
                <a:schemeClr val="lt1"/>
              </a:solidFill>
            </a:endParaRPr>
          </a:p>
        </p:txBody>
      </p:sp>
      <p:sp>
        <p:nvSpPr>
          <p:cNvPr id="5" name="TextBox 4"/>
          <p:cNvSpPr txBox="1"/>
          <p:nvPr/>
        </p:nvSpPr>
        <p:spPr>
          <a:xfrm>
            <a:off x="495300" y="1893548"/>
            <a:ext cx="3426995" cy="3296287"/>
          </a:xfrm>
          <a:prstGeom prst="rect">
            <a:avLst/>
          </a:prstGeom>
          <a:noFill/>
        </p:spPr>
        <p:txBody>
          <a:bodyPr wrap="square" rtlCol="0">
            <a:spAutoFit/>
          </a:bodyPr>
          <a:lstStyle/>
          <a:p>
            <a:pPr indent="-457200" fontAlgn="base">
              <a:lnSpc>
                <a:spcPct val="120000"/>
              </a:lnSpc>
              <a:spcBef>
                <a:spcPct val="15000"/>
              </a:spcBef>
              <a:spcAft>
                <a:spcPct val="0"/>
              </a:spcAft>
              <a:defRPr/>
            </a:pPr>
            <a:r>
              <a:rPr lang="en-US" altLang="zh-CN" sz="4000" b="1" dirty="0">
                <a:solidFill>
                  <a:srgbClr val="FF0000"/>
                </a:solidFill>
                <a:latin typeface="微软雅黑" panose="020B0503020204020204" pitchFamily="34" charset="-122"/>
                <a:ea typeface="微软雅黑" panose="020B0503020204020204" pitchFamily="34" charset="-122"/>
              </a:rPr>
              <a:t>Lessons Learnt from </a:t>
            </a:r>
          </a:p>
          <a:p>
            <a:pPr indent="-457200" fontAlgn="base">
              <a:lnSpc>
                <a:spcPct val="120000"/>
              </a:lnSpc>
              <a:spcBef>
                <a:spcPct val="15000"/>
              </a:spcBef>
              <a:spcAft>
                <a:spcPct val="0"/>
              </a:spcAft>
              <a:defRPr/>
            </a:pPr>
            <a:r>
              <a:rPr lang="en-US" altLang="zh-CN" sz="4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F</a:t>
            </a:r>
            <a:r>
              <a:rPr lang="en-US" altLang="zh-CN" sz="40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ukushima </a:t>
            </a:r>
            <a:r>
              <a:rPr lang="en-US" altLang="zh-CN" sz="4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a:t>
            </a:r>
            <a:r>
              <a:rPr lang="en-US" altLang="zh-CN" sz="40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ccident </a:t>
            </a:r>
          </a:p>
        </p:txBody>
      </p:sp>
      <p:pic>
        <p:nvPicPr>
          <p:cNvPr id="2052" name="Picture 4" descr="C:\Users\Administrator\Desktop\20160627华龙一号ppt美化\福岛图片\福岛图片rev\海水倒灌.jpg"/>
          <p:cNvPicPr>
            <a:picLocks noChangeAspect="1" noChangeArrowheads="1"/>
          </p:cNvPicPr>
          <p:nvPr/>
        </p:nvPicPr>
        <p:blipFill>
          <a:blip r:embed="rId5" cstate="print"/>
          <a:srcRect/>
          <a:stretch>
            <a:fillRect/>
          </a:stretch>
        </p:blipFill>
        <p:spPr bwMode="auto">
          <a:xfrm>
            <a:off x="8365524" y="420130"/>
            <a:ext cx="3616411" cy="2297500"/>
          </a:xfrm>
          <a:prstGeom prst="rect">
            <a:avLst/>
          </a:prstGeom>
          <a:solidFill>
            <a:schemeClr val="tx1">
              <a:alpha val="33000"/>
            </a:schemeClr>
          </a:solidFill>
          <a:ln>
            <a:noFill/>
          </a:ln>
          <a:effectLst>
            <a:softEdge rad="127000"/>
          </a:effectLst>
        </p:spPr>
      </p:pic>
      <p:pic>
        <p:nvPicPr>
          <p:cNvPr id="2053" name="Picture 5" descr="C:\Users\Administrator\Desktop\20160627华龙一号ppt美化\福岛图片\福岛图片rev\图片1.jpg"/>
          <p:cNvPicPr>
            <a:picLocks noChangeAspect="1" noChangeArrowheads="1"/>
          </p:cNvPicPr>
          <p:nvPr/>
        </p:nvPicPr>
        <p:blipFill>
          <a:blip r:embed="rId6" cstate="print"/>
          <a:srcRect/>
          <a:stretch>
            <a:fillRect/>
          </a:stretch>
        </p:blipFill>
        <p:spPr bwMode="auto">
          <a:xfrm>
            <a:off x="8651061" y="4227855"/>
            <a:ext cx="3232020" cy="2049378"/>
          </a:xfrm>
          <a:prstGeom prst="rect">
            <a:avLst/>
          </a:prstGeom>
          <a:solidFill>
            <a:schemeClr val="tx1">
              <a:alpha val="33000"/>
            </a:schemeClr>
          </a:solidFill>
          <a:ln>
            <a:noFill/>
          </a:ln>
          <a:effectLst>
            <a:softEdge rad="127000"/>
          </a:effectLst>
        </p:spPr>
      </p:pic>
      <p:sp>
        <p:nvSpPr>
          <p:cNvPr id="26" name="矩形 25"/>
          <p:cNvSpPr/>
          <p:nvPr/>
        </p:nvSpPr>
        <p:spPr>
          <a:xfrm>
            <a:off x="4773288" y="2084307"/>
            <a:ext cx="7142204" cy="2799373"/>
          </a:xfrm>
          <a:prstGeom prst="rect">
            <a:avLst/>
          </a:prstGeom>
          <a:solidFill>
            <a:schemeClr val="tx1">
              <a:alpha val="7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4944264" y="2398058"/>
            <a:ext cx="7588448" cy="2308324"/>
          </a:xfrm>
          <a:prstGeom prst="rect">
            <a:avLst/>
          </a:prstGeom>
          <a:noFill/>
        </p:spPr>
        <p:txBody>
          <a:bodyPr wrap="square" rtlCol="0">
            <a:spAutoFit/>
          </a:bodyPr>
          <a:lstStyle/>
          <a:p>
            <a:pPr marL="0" lvl="1" indent="-187325" fontAlgn="base">
              <a:lnSpc>
                <a:spcPct val="150000"/>
              </a:lnSpc>
              <a:spcBef>
                <a:spcPct val="0"/>
              </a:spcBef>
              <a:spcAft>
                <a:spcPct val="0"/>
              </a:spcAft>
              <a:buFont typeface="Wingdings" pitchFamily="2" charset="2"/>
              <a:buChar char="ü"/>
              <a:defRPr/>
            </a:pPr>
            <a:r>
              <a:rPr lang="en-US" altLang="zh-CN" sz="1600" b="1" dirty="0">
                <a:solidFill>
                  <a:schemeClr val="bg1"/>
                </a:solidFill>
                <a:latin typeface="+mj-ea"/>
                <a:ea typeface="+mj-ea"/>
                <a:cs typeface="Tahoma" panose="020B0604030504040204" pitchFamily="34" charset="0"/>
              </a:rPr>
              <a:t>    Conservative Seismic Margin </a:t>
            </a:r>
          </a:p>
          <a:p>
            <a:pPr marL="0" lvl="1" indent="-187325" fontAlgn="base">
              <a:lnSpc>
                <a:spcPct val="150000"/>
              </a:lnSpc>
              <a:spcBef>
                <a:spcPct val="0"/>
              </a:spcBef>
              <a:spcAft>
                <a:spcPct val="0"/>
              </a:spcAft>
              <a:buFont typeface="Wingdings" pitchFamily="2" charset="2"/>
              <a:buChar char="ü"/>
              <a:defRPr/>
            </a:pPr>
            <a:r>
              <a:rPr lang="en-US" altLang="zh-CN" sz="1600" b="1" dirty="0">
                <a:solidFill>
                  <a:schemeClr val="bg1"/>
                </a:solidFill>
                <a:latin typeface="+mj-ea"/>
                <a:ea typeface="+mj-ea"/>
                <a:cs typeface="Tahoma" panose="020B0604030504040204" pitchFamily="34" charset="0"/>
              </a:rPr>
              <a:t>    Additional Emergency Water Makeup</a:t>
            </a:r>
          </a:p>
          <a:p>
            <a:pPr marL="0" lvl="1" indent="-187325" fontAlgn="base">
              <a:lnSpc>
                <a:spcPct val="150000"/>
              </a:lnSpc>
              <a:spcBef>
                <a:spcPct val="0"/>
              </a:spcBef>
              <a:spcAft>
                <a:spcPct val="0"/>
              </a:spcAft>
              <a:buFont typeface="Wingdings" pitchFamily="2" charset="2"/>
              <a:buChar char="ü"/>
              <a:defRPr/>
            </a:pPr>
            <a:r>
              <a:rPr lang="en-US" altLang="zh-CN" sz="1600" b="1" dirty="0">
                <a:solidFill>
                  <a:schemeClr val="bg1"/>
                </a:solidFill>
                <a:latin typeface="+mj-ea"/>
                <a:ea typeface="+mj-ea"/>
                <a:cs typeface="Tahoma" panose="020B0604030504040204" pitchFamily="34" charset="0"/>
              </a:rPr>
              <a:t>    Spent Fuel Pool Cooling and Monitoring </a:t>
            </a:r>
          </a:p>
          <a:p>
            <a:pPr marL="0" lvl="1" indent="-187325" fontAlgn="base">
              <a:lnSpc>
                <a:spcPct val="150000"/>
              </a:lnSpc>
              <a:spcBef>
                <a:spcPct val="0"/>
              </a:spcBef>
              <a:spcAft>
                <a:spcPct val="0"/>
              </a:spcAft>
              <a:buFont typeface="Wingdings" pitchFamily="2" charset="2"/>
              <a:buChar char="ü"/>
              <a:defRPr/>
            </a:pPr>
            <a:r>
              <a:rPr lang="en-US" altLang="zh-CN" sz="1600" b="1" dirty="0">
                <a:solidFill>
                  <a:schemeClr val="bg1"/>
                </a:solidFill>
                <a:latin typeface="+mj-ea"/>
                <a:ea typeface="+mj-ea"/>
                <a:cs typeface="Tahoma" panose="020B0604030504040204" pitchFamily="34" charset="0"/>
              </a:rPr>
              <a:t>    Enhanced Habitability and Availability of Emergency Facilities</a:t>
            </a:r>
          </a:p>
          <a:p>
            <a:pPr marL="0" lvl="1" indent="-187325" fontAlgn="base">
              <a:lnSpc>
                <a:spcPct val="150000"/>
              </a:lnSpc>
              <a:spcBef>
                <a:spcPct val="0"/>
              </a:spcBef>
              <a:spcAft>
                <a:spcPct val="0"/>
              </a:spcAft>
              <a:buFont typeface="Wingdings" pitchFamily="2" charset="2"/>
              <a:buChar char="ü"/>
              <a:defRPr/>
            </a:pPr>
            <a:r>
              <a:rPr lang="en-US" altLang="zh-CN" sz="1600" b="1" dirty="0">
                <a:solidFill>
                  <a:schemeClr val="bg1"/>
                </a:solidFill>
                <a:latin typeface="+mj-ea"/>
                <a:ea typeface="+mj-ea"/>
                <a:cs typeface="Tahoma" panose="020B0604030504040204" pitchFamily="34" charset="0"/>
              </a:rPr>
              <a:t>    Extension of Nonintervention Period</a:t>
            </a:r>
          </a:p>
          <a:p>
            <a:pPr marL="0" lvl="1" indent="-187325" fontAlgn="base">
              <a:lnSpc>
                <a:spcPct val="150000"/>
              </a:lnSpc>
              <a:spcBef>
                <a:spcPct val="0"/>
              </a:spcBef>
              <a:spcAft>
                <a:spcPct val="0"/>
              </a:spcAft>
              <a:buFont typeface="Wingdings" pitchFamily="2" charset="2"/>
              <a:buChar char="ü"/>
              <a:defRPr/>
            </a:pPr>
            <a:r>
              <a:rPr lang="en-US" altLang="zh-CN" sz="1600" b="1" dirty="0">
                <a:solidFill>
                  <a:schemeClr val="bg1"/>
                </a:solidFill>
                <a:latin typeface="+mj-ea"/>
                <a:ea typeface="+mj-ea"/>
                <a:cs typeface="Tahoma" panose="020B0604030504040204" pitchFamily="34" charset="0"/>
              </a:rPr>
              <a:t>    Mobile and Diversified Power Supply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文本框 3"/>
          <p:cNvSpPr txBox="1"/>
          <p:nvPr/>
        </p:nvSpPr>
        <p:spPr>
          <a:xfrm>
            <a:off x="1414674" y="550138"/>
            <a:ext cx="3650619" cy="369332"/>
          </a:xfrm>
          <a:prstGeom prst="rect">
            <a:avLst/>
          </a:prstGeom>
          <a:noFill/>
        </p:spPr>
        <p:txBody>
          <a:bodyPr wrap="square" rtlCol="0">
            <a:spAutoFit/>
          </a:bodyPr>
          <a:lstStyle/>
          <a:p>
            <a:r>
              <a:rPr lang="en-US" altLang="zh-CN"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Proven Technology</a:t>
            </a:r>
            <a:endParaRPr lang="zh-CN" altLang="en-US"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9" name="文本框 13"/>
          <p:cNvSpPr txBox="1"/>
          <p:nvPr/>
        </p:nvSpPr>
        <p:spPr>
          <a:xfrm>
            <a:off x="297859" y="2301712"/>
            <a:ext cx="4499429" cy="2677656"/>
          </a:xfrm>
          <a:prstGeom prst="rect">
            <a:avLst/>
          </a:prstGeom>
          <a:noFill/>
        </p:spPr>
        <p:txBody>
          <a:bodyPr wrap="square" rtlCol="0">
            <a:spAutoFit/>
          </a:bodyPr>
          <a:lstStyle/>
          <a:p>
            <a:r>
              <a:rPr lang="en-US" altLang="zh-CN" sz="3600" b="1" dirty="0">
                <a:solidFill>
                  <a:srgbClr val="183A5D"/>
                </a:solidFill>
                <a:latin typeface="微软雅黑" panose="020B0503020204020204" pitchFamily="34" charset="-122"/>
                <a:ea typeface="微软雅黑" panose="020B0503020204020204" pitchFamily="34" charset="-122"/>
              </a:rPr>
              <a:t>PART 4</a:t>
            </a:r>
          </a:p>
          <a:p>
            <a:r>
              <a:rPr lang="en-US" altLang="zh-CN" sz="4800" b="1" dirty="0">
                <a:solidFill>
                  <a:srgbClr val="183A5D"/>
                </a:solidFill>
                <a:latin typeface="微软雅黑" panose="020B0503020204020204" pitchFamily="34" charset="-122"/>
                <a:ea typeface="微软雅黑" panose="020B0503020204020204" pitchFamily="34" charset="-122"/>
              </a:rPr>
              <a:t>P</a:t>
            </a:r>
            <a:r>
              <a:rPr lang="en-US" altLang="zh-CN" sz="3600" b="1" dirty="0">
                <a:solidFill>
                  <a:srgbClr val="183A5D"/>
                </a:solidFill>
                <a:latin typeface="微软雅黑" panose="020B0503020204020204" pitchFamily="34" charset="-122"/>
                <a:ea typeface="微软雅黑" panose="020B0503020204020204" pitchFamily="34" charset="-122"/>
              </a:rPr>
              <a:t>ROVEN </a:t>
            </a:r>
            <a:r>
              <a:rPr lang="en-US" altLang="zh-CN" sz="4800" b="1" dirty="0">
                <a:solidFill>
                  <a:srgbClr val="183A5D"/>
                </a:solidFill>
                <a:latin typeface="微软雅黑" panose="020B0503020204020204" pitchFamily="34" charset="-122"/>
                <a:ea typeface="微软雅黑" panose="020B0503020204020204" pitchFamily="34" charset="-122"/>
              </a:rPr>
              <a:t>T</a:t>
            </a:r>
            <a:r>
              <a:rPr lang="en-US" altLang="zh-CN" sz="3600" b="1" dirty="0">
                <a:solidFill>
                  <a:srgbClr val="183A5D"/>
                </a:solidFill>
                <a:latin typeface="微软雅黑" panose="020B0503020204020204" pitchFamily="34" charset="-122"/>
                <a:ea typeface="微软雅黑" panose="020B0503020204020204" pitchFamily="34" charset="-122"/>
              </a:rPr>
              <a:t>ECHNOLOGY</a:t>
            </a:r>
          </a:p>
          <a:p>
            <a:r>
              <a:rPr lang="en-US" altLang="zh-CN" sz="3600" b="1" dirty="0">
                <a:solidFill>
                  <a:srgbClr val="183A5D"/>
                </a:solidFill>
                <a:latin typeface="微软雅黑" panose="020B0503020204020204" pitchFamily="34" charset="-122"/>
                <a:ea typeface="微软雅黑" panose="020B0503020204020204" pitchFamily="34" charset="-122"/>
              </a:rPr>
              <a:t>INTRO.</a:t>
            </a:r>
            <a:endParaRPr lang="zh-CN" altLang="en-US" sz="3600" b="1" dirty="0">
              <a:solidFill>
                <a:srgbClr val="183A5D"/>
              </a:solidFill>
              <a:latin typeface="微软雅黑" panose="020B0503020204020204" pitchFamily="34" charset="-122"/>
              <a:ea typeface="微软雅黑" panose="020B0503020204020204" pitchFamily="34" charset="-122"/>
            </a:endParaRPr>
          </a:p>
        </p:txBody>
      </p:sp>
      <p:sp>
        <p:nvSpPr>
          <p:cNvPr id="70" name="文本框 90"/>
          <p:cNvSpPr txBox="1"/>
          <p:nvPr/>
        </p:nvSpPr>
        <p:spPr>
          <a:xfrm>
            <a:off x="-19384" y="685412"/>
            <a:ext cx="1235788" cy="369332"/>
          </a:xfrm>
          <a:prstGeom prst="rect">
            <a:avLst/>
          </a:prstGeom>
          <a:noFill/>
        </p:spPr>
        <p:txBody>
          <a:bodyPr wrap="none" rtlCol="0">
            <a:spAutoFit/>
          </a:bodyPr>
          <a:lstStyle/>
          <a:p>
            <a:pPr algn="ctr"/>
            <a:r>
              <a:rPr lang="en-US" altLang="zh-CN" dirty="0">
                <a:solidFill>
                  <a:schemeClr val="lt1"/>
                </a:solidFill>
              </a:rPr>
              <a:t>PART FOUR</a:t>
            </a:r>
            <a:endParaRPr lang="zh-CN" altLang="en-US" dirty="0">
              <a:solidFill>
                <a:schemeClr val="lt1"/>
              </a:solidFill>
            </a:endParaRPr>
          </a:p>
        </p:txBody>
      </p:sp>
      <p:pic>
        <p:nvPicPr>
          <p:cNvPr id="1027" name="Picture 3"/>
          <p:cNvPicPr>
            <a:picLocks noChangeAspect="1" noChangeArrowheads="1"/>
          </p:cNvPicPr>
          <p:nvPr/>
        </p:nvPicPr>
        <p:blipFill>
          <a:blip r:embed="rId3" cstate="print"/>
          <a:srcRect/>
          <a:stretch>
            <a:fillRect/>
          </a:stretch>
        </p:blipFill>
        <p:spPr bwMode="auto">
          <a:xfrm>
            <a:off x="4267199" y="0"/>
            <a:ext cx="7924801" cy="6858000"/>
          </a:xfrm>
          <a:prstGeom prst="rect">
            <a:avLst/>
          </a:prstGeom>
          <a:solidFill>
            <a:schemeClr val="tx1">
              <a:alpha val="33000"/>
            </a:schemeClr>
          </a:solidFill>
          <a:ln>
            <a:noFill/>
          </a:ln>
          <a:effectLst>
            <a:softEdge rad="127000"/>
          </a:effectLst>
        </p:spPr>
      </p:pic>
    </p:spTree>
    <p:extLst>
      <p:ext uri="{BB962C8B-B14F-4D97-AF65-F5344CB8AC3E}">
        <p14:creationId xmlns:p14="http://schemas.microsoft.com/office/powerpoint/2010/main" val="52879761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p:cNvSpPr txBox="1"/>
          <p:nvPr/>
        </p:nvSpPr>
        <p:spPr>
          <a:xfrm>
            <a:off x="1414674" y="550138"/>
            <a:ext cx="3650619" cy="369332"/>
          </a:xfrm>
          <a:prstGeom prst="rect">
            <a:avLst/>
          </a:prstGeom>
          <a:noFill/>
        </p:spPr>
        <p:txBody>
          <a:bodyPr wrap="square" rtlCol="0">
            <a:spAutoFit/>
          </a:bodyPr>
          <a:lstStyle/>
          <a:p>
            <a:r>
              <a:rPr lang="en-US" altLang="zh-CN"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Proven Technology</a:t>
            </a:r>
            <a:endParaRPr lang="zh-CN" altLang="en-US"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文本框 90"/>
          <p:cNvSpPr txBox="1"/>
          <p:nvPr/>
        </p:nvSpPr>
        <p:spPr>
          <a:xfrm>
            <a:off x="-19384" y="685412"/>
            <a:ext cx="1235788" cy="369332"/>
          </a:xfrm>
          <a:prstGeom prst="rect">
            <a:avLst/>
          </a:prstGeom>
          <a:noFill/>
        </p:spPr>
        <p:txBody>
          <a:bodyPr wrap="none" rtlCol="0">
            <a:spAutoFit/>
          </a:bodyPr>
          <a:lstStyle/>
          <a:p>
            <a:pPr algn="ctr"/>
            <a:r>
              <a:rPr lang="en-US" altLang="zh-CN" dirty="0">
                <a:solidFill>
                  <a:schemeClr val="lt1"/>
                </a:solidFill>
              </a:rPr>
              <a:t>PART FOUR</a:t>
            </a:r>
            <a:endParaRPr lang="zh-CN" altLang="en-US" dirty="0">
              <a:solidFill>
                <a:schemeClr val="lt1"/>
              </a:solidFill>
            </a:endParaRPr>
          </a:p>
        </p:txBody>
      </p:sp>
      <p:sp>
        <p:nvSpPr>
          <p:cNvPr id="4" name="Rectangle 4"/>
          <p:cNvSpPr>
            <a:spLocks noChangeArrowheads="1"/>
          </p:cNvSpPr>
          <p:nvPr/>
        </p:nvSpPr>
        <p:spPr bwMode="auto">
          <a:xfrm>
            <a:off x="232748" y="2532732"/>
            <a:ext cx="3268441" cy="1495794"/>
          </a:xfrm>
          <a:prstGeom prst="rect">
            <a:avLst/>
          </a:prstGeom>
          <a:noFill/>
        </p:spPr>
        <p:txBody>
          <a:bodyPr wrap="square" rtlCol="0">
            <a:spAutoFit/>
          </a:bodyPr>
          <a:lstStyle/>
          <a:p>
            <a:pPr indent="-457200" algn="ctr" fontAlgn="base">
              <a:lnSpc>
                <a:spcPct val="120000"/>
              </a:lnSpc>
              <a:spcBef>
                <a:spcPct val="15000"/>
              </a:spcBef>
              <a:spcAft>
                <a:spcPct val="0"/>
              </a:spcAft>
              <a:defRPr/>
            </a:pPr>
            <a:r>
              <a:rPr lang="en-US" altLang="zh-CN" sz="4000" b="1"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Proven </a:t>
            </a:r>
          </a:p>
          <a:p>
            <a:pPr indent="-457200" algn="ctr" fontAlgn="base">
              <a:lnSpc>
                <a:spcPct val="120000"/>
              </a:lnSpc>
              <a:spcBef>
                <a:spcPct val="15000"/>
              </a:spcBef>
              <a:spcAft>
                <a:spcPct val="0"/>
              </a:spcAft>
              <a:defRPr/>
            </a:pPr>
            <a:r>
              <a:rPr lang="en-US" altLang="zh-CN" sz="3200" b="1" dirty="0">
                <a:solidFill>
                  <a:schemeClr val="accent1">
                    <a:lumMod val="50000"/>
                  </a:schemeClr>
                </a:solidFill>
                <a:latin typeface="微软雅黑" panose="020B0503020204020204" pitchFamily="34" charset="-122"/>
                <a:ea typeface="微软雅黑" panose="020B0503020204020204" pitchFamily="34" charset="-122"/>
              </a:rPr>
              <a:t>Design &amp; Test</a:t>
            </a:r>
          </a:p>
        </p:txBody>
      </p:sp>
      <p:grpSp>
        <p:nvGrpSpPr>
          <p:cNvPr id="59" name="组合 58"/>
          <p:cNvGrpSpPr/>
          <p:nvPr/>
        </p:nvGrpSpPr>
        <p:grpSpPr>
          <a:xfrm>
            <a:off x="3414689" y="0"/>
            <a:ext cx="6847408" cy="6858000"/>
            <a:chOff x="4043363" y="1373188"/>
            <a:chExt cx="4105275" cy="4111625"/>
          </a:xfrm>
        </p:grpSpPr>
        <p:sp>
          <p:nvSpPr>
            <p:cNvPr id="60" name="Freeform 6"/>
            <p:cNvSpPr>
              <a:spLocks noEditPoints="1"/>
            </p:cNvSpPr>
            <p:nvPr/>
          </p:nvSpPr>
          <p:spPr bwMode="auto">
            <a:xfrm>
              <a:off x="4043363" y="1373188"/>
              <a:ext cx="4105275" cy="4111625"/>
            </a:xfrm>
            <a:custGeom>
              <a:avLst/>
              <a:gdLst>
                <a:gd name="T0" fmla="*/ 1293 w 2586"/>
                <a:gd name="T1" fmla="*/ 1296 h 2590"/>
                <a:gd name="T2" fmla="*/ 1622 w 2586"/>
                <a:gd name="T3" fmla="*/ 964 h 2590"/>
                <a:gd name="T4" fmla="*/ 1850 w 2586"/>
                <a:gd name="T5" fmla="*/ 1192 h 2590"/>
                <a:gd name="T6" fmla="*/ 1966 w 2586"/>
                <a:gd name="T7" fmla="*/ 1073 h 2590"/>
                <a:gd name="T8" fmla="*/ 1966 w 2586"/>
                <a:gd name="T9" fmla="*/ 1640 h 2590"/>
                <a:gd name="T10" fmla="*/ 1402 w 2586"/>
                <a:gd name="T11" fmla="*/ 1640 h 2590"/>
                <a:gd name="T12" fmla="*/ 1518 w 2586"/>
                <a:gd name="T13" fmla="*/ 1521 h 2590"/>
                <a:gd name="T14" fmla="*/ 1293 w 2586"/>
                <a:gd name="T15" fmla="*/ 1296 h 2590"/>
                <a:gd name="T16" fmla="*/ 1293 w 2586"/>
                <a:gd name="T17" fmla="*/ 1358 h 2590"/>
                <a:gd name="T18" fmla="*/ 1229 w 2586"/>
                <a:gd name="T19" fmla="*/ 1358 h 2590"/>
                <a:gd name="T20" fmla="*/ 1293 w 2586"/>
                <a:gd name="T21" fmla="*/ 1294 h 2590"/>
                <a:gd name="T22" fmla="*/ 1293 w 2586"/>
                <a:gd name="T23" fmla="*/ 1296 h 2590"/>
                <a:gd name="T24" fmla="*/ 1923 w 2586"/>
                <a:gd name="T25" fmla="*/ 666 h 2590"/>
                <a:gd name="T26" fmla="*/ 1984 w 2586"/>
                <a:gd name="T27" fmla="*/ 602 h 2590"/>
                <a:gd name="T28" fmla="*/ 1984 w 2586"/>
                <a:gd name="T29" fmla="*/ 666 h 2590"/>
                <a:gd name="T30" fmla="*/ 1923 w 2586"/>
                <a:gd name="T31" fmla="*/ 666 h 2590"/>
                <a:gd name="T32" fmla="*/ 2586 w 2586"/>
                <a:gd name="T33" fmla="*/ 0 h 2590"/>
                <a:gd name="T34" fmla="*/ 0 w 2586"/>
                <a:gd name="T35" fmla="*/ 2590 h 2590"/>
                <a:gd name="T36" fmla="*/ 2586 w 2586"/>
                <a:gd name="T37" fmla="*/ 2590 h 2590"/>
                <a:gd name="T38" fmla="*/ 2586 w 2586"/>
                <a:gd name="T39" fmla="*/ 0 h 2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86" h="2590">
                  <a:moveTo>
                    <a:pt x="1293" y="1296"/>
                  </a:moveTo>
                  <a:lnTo>
                    <a:pt x="1622" y="964"/>
                  </a:lnTo>
                  <a:lnTo>
                    <a:pt x="1850" y="1192"/>
                  </a:lnTo>
                  <a:lnTo>
                    <a:pt x="1966" y="1073"/>
                  </a:lnTo>
                  <a:lnTo>
                    <a:pt x="1966" y="1640"/>
                  </a:lnTo>
                  <a:lnTo>
                    <a:pt x="1402" y="1640"/>
                  </a:lnTo>
                  <a:lnTo>
                    <a:pt x="1518" y="1521"/>
                  </a:lnTo>
                  <a:lnTo>
                    <a:pt x="1293" y="1296"/>
                  </a:lnTo>
                  <a:lnTo>
                    <a:pt x="1293" y="1358"/>
                  </a:lnTo>
                  <a:lnTo>
                    <a:pt x="1229" y="1358"/>
                  </a:lnTo>
                  <a:lnTo>
                    <a:pt x="1293" y="1294"/>
                  </a:lnTo>
                  <a:lnTo>
                    <a:pt x="1293" y="1296"/>
                  </a:lnTo>
                  <a:close/>
                  <a:moveTo>
                    <a:pt x="1923" y="666"/>
                  </a:moveTo>
                  <a:lnTo>
                    <a:pt x="1984" y="602"/>
                  </a:lnTo>
                  <a:lnTo>
                    <a:pt x="1984" y="666"/>
                  </a:lnTo>
                  <a:lnTo>
                    <a:pt x="1923" y="666"/>
                  </a:lnTo>
                  <a:close/>
                  <a:moveTo>
                    <a:pt x="2586" y="0"/>
                  </a:moveTo>
                  <a:lnTo>
                    <a:pt x="0" y="2590"/>
                  </a:lnTo>
                  <a:lnTo>
                    <a:pt x="2586" y="2590"/>
                  </a:lnTo>
                  <a:lnTo>
                    <a:pt x="2586" y="0"/>
                  </a:lnTo>
                  <a:close/>
                </a:path>
              </a:pathLst>
            </a:custGeom>
            <a:solidFill>
              <a:srgbClr val="D1D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7"/>
            <p:cNvSpPr>
              <a:spLocks noEditPoints="1"/>
            </p:cNvSpPr>
            <p:nvPr/>
          </p:nvSpPr>
          <p:spPr bwMode="auto">
            <a:xfrm>
              <a:off x="4043363" y="1373188"/>
              <a:ext cx="4105275" cy="4111625"/>
            </a:xfrm>
            <a:custGeom>
              <a:avLst/>
              <a:gdLst>
                <a:gd name="T0" fmla="*/ 1293 w 2586"/>
                <a:gd name="T1" fmla="*/ 1296 h 2590"/>
                <a:gd name="T2" fmla="*/ 1622 w 2586"/>
                <a:gd name="T3" fmla="*/ 964 h 2590"/>
                <a:gd name="T4" fmla="*/ 1850 w 2586"/>
                <a:gd name="T5" fmla="*/ 1192 h 2590"/>
                <a:gd name="T6" fmla="*/ 1966 w 2586"/>
                <a:gd name="T7" fmla="*/ 1073 h 2590"/>
                <a:gd name="T8" fmla="*/ 1966 w 2586"/>
                <a:gd name="T9" fmla="*/ 1640 h 2590"/>
                <a:gd name="T10" fmla="*/ 1402 w 2586"/>
                <a:gd name="T11" fmla="*/ 1640 h 2590"/>
                <a:gd name="T12" fmla="*/ 1518 w 2586"/>
                <a:gd name="T13" fmla="*/ 1521 h 2590"/>
                <a:gd name="T14" fmla="*/ 1293 w 2586"/>
                <a:gd name="T15" fmla="*/ 1296 h 2590"/>
                <a:gd name="T16" fmla="*/ 1293 w 2586"/>
                <a:gd name="T17" fmla="*/ 1358 h 2590"/>
                <a:gd name="T18" fmla="*/ 1229 w 2586"/>
                <a:gd name="T19" fmla="*/ 1358 h 2590"/>
                <a:gd name="T20" fmla="*/ 1293 w 2586"/>
                <a:gd name="T21" fmla="*/ 1294 h 2590"/>
                <a:gd name="T22" fmla="*/ 1293 w 2586"/>
                <a:gd name="T23" fmla="*/ 1296 h 2590"/>
                <a:gd name="T24" fmla="*/ 1923 w 2586"/>
                <a:gd name="T25" fmla="*/ 666 h 2590"/>
                <a:gd name="T26" fmla="*/ 1984 w 2586"/>
                <a:gd name="T27" fmla="*/ 602 h 2590"/>
                <a:gd name="T28" fmla="*/ 1984 w 2586"/>
                <a:gd name="T29" fmla="*/ 666 h 2590"/>
                <a:gd name="T30" fmla="*/ 1923 w 2586"/>
                <a:gd name="T31" fmla="*/ 666 h 2590"/>
                <a:gd name="T32" fmla="*/ 2586 w 2586"/>
                <a:gd name="T33" fmla="*/ 0 h 2590"/>
                <a:gd name="T34" fmla="*/ 0 w 2586"/>
                <a:gd name="T35" fmla="*/ 2590 h 2590"/>
                <a:gd name="T36" fmla="*/ 2586 w 2586"/>
                <a:gd name="T37" fmla="*/ 2590 h 2590"/>
                <a:gd name="T38" fmla="*/ 2586 w 2586"/>
                <a:gd name="T39" fmla="*/ 0 h 2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86" h="2590">
                  <a:moveTo>
                    <a:pt x="1293" y="1296"/>
                  </a:moveTo>
                  <a:lnTo>
                    <a:pt x="1622" y="964"/>
                  </a:lnTo>
                  <a:lnTo>
                    <a:pt x="1850" y="1192"/>
                  </a:lnTo>
                  <a:lnTo>
                    <a:pt x="1966" y="1073"/>
                  </a:lnTo>
                  <a:lnTo>
                    <a:pt x="1966" y="1640"/>
                  </a:lnTo>
                  <a:lnTo>
                    <a:pt x="1402" y="1640"/>
                  </a:lnTo>
                  <a:lnTo>
                    <a:pt x="1518" y="1521"/>
                  </a:lnTo>
                  <a:lnTo>
                    <a:pt x="1293" y="1296"/>
                  </a:lnTo>
                  <a:lnTo>
                    <a:pt x="1293" y="1358"/>
                  </a:lnTo>
                  <a:lnTo>
                    <a:pt x="1229" y="1358"/>
                  </a:lnTo>
                  <a:lnTo>
                    <a:pt x="1293" y="1294"/>
                  </a:lnTo>
                  <a:lnTo>
                    <a:pt x="1293" y="1296"/>
                  </a:lnTo>
                  <a:moveTo>
                    <a:pt x="1923" y="666"/>
                  </a:moveTo>
                  <a:lnTo>
                    <a:pt x="1984" y="602"/>
                  </a:lnTo>
                  <a:lnTo>
                    <a:pt x="1984" y="666"/>
                  </a:lnTo>
                  <a:lnTo>
                    <a:pt x="1923" y="666"/>
                  </a:lnTo>
                  <a:moveTo>
                    <a:pt x="2586" y="0"/>
                  </a:moveTo>
                  <a:lnTo>
                    <a:pt x="0" y="2590"/>
                  </a:lnTo>
                  <a:lnTo>
                    <a:pt x="2586" y="2590"/>
                  </a:lnTo>
                  <a:lnTo>
                    <a:pt x="25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8"/>
            <p:cNvSpPr>
              <a:spLocks/>
            </p:cNvSpPr>
            <p:nvPr/>
          </p:nvSpPr>
          <p:spPr bwMode="auto">
            <a:xfrm>
              <a:off x="4999038" y="4002088"/>
              <a:ext cx="1066800" cy="1068388"/>
            </a:xfrm>
            <a:custGeom>
              <a:avLst/>
              <a:gdLst>
                <a:gd name="T0" fmla="*/ 0 w 672"/>
                <a:gd name="T1" fmla="*/ 332 h 673"/>
                <a:gd name="T2" fmla="*/ 224 w 672"/>
                <a:gd name="T3" fmla="*/ 557 h 673"/>
                <a:gd name="T4" fmla="*/ 108 w 672"/>
                <a:gd name="T5" fmla="*/ 673 h 673"/>
                <a:gd name="T6" fmla="*/ 672 w 672"/>
                <a:gd name="T7" fmla="*/ 673 h 673"/>
                <a:gd name="T8" fmla="*/ 672 w 672"/>
                <a:gd name="T9" fmla="*/ 109 h 673"/>
                <a:gd name="T10" fmla="*/ 556 w 672"/>
                <a:gd name="T11" fmla="*/ 225 h 673"/>
                <a:gd name="T12" fmla="*/ 329 w 672"/>
                <a:gd name="T13" fmla="*/ 0 h 673"/>
                <a:gd name="T14" fmla="*/ 0 w 672"/>
                <a:gd name="T15" fmla="*/ 332 h 6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673">
                  <a:moveTo>
                    <a:pt x="0" y="332"/>
                  </a:moveTo>
                  <a:lnTo>
                    <a:pt x="224" y="557"/>
                  </a:lnTo>
                  <a:lnTo>
                    <a:pt x="108" y="673"/>
                  </a:lnTo>
                  <a:lnTo>
                    <a:pt x="672" y="673"/>
                  </a:lnTo>
                  <a:lnTo>
                    <a:pt x="672" y="109"/>
                  </a:lnTo>
                  <a:lnTo>
                    <a:pt x="556" y="225"/>
                  </a:lnTo>
                  <a:lnTo>
                    <a:pt x="329" y="0"/>
                  </a:lnTo>
                  <a:lnTo>
                    <a:pt x="0" y="332"/>
                  </a:lnTo>
                  <a:close/>
                </a:path>
              </a:pathLst>
            </a:custGeom>
            <a:solidFill>
              <a:srgbClr val="3A3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9"/>
            <p:cNvSpPr>
              <a:spLocks/>
            </p:cNvSpPr>
            <p:nvPr/>
          </p:nvSpPr>
          <p:spPr bwMode="auto">
            <a:xfrm>
              <a:off x="6096001" y="2903538"/>
              <a:ext cx="1068388" cy="1073150"/>
            </a:xfrm>
            <a:custGeom>
              <a:avLst/>
              <a:gdLst>
                <a:gd name="T0" fmla="*/ 0 w 673"/>
                <a:gd name="T1" fmla="*/ 332 h 676"/>
                <a:gd name="T2" fmla="*/ 225 w 673"/>
                <a:gd name="T3" fmla="*/ 557 h 676"/>
                <a:gd name="T4" fmla="*/ 109 w 673"/>
                <a:gd name="T5" fmla="*/ 676 h 676"/>
                <a:gd name="T6" fmla="*/ 673 w 673"/>
                <a:gd name="T7" fmla="*/ 676 h 676"/>
                <a:gd name="T8" fmla="*/ 673 w 673"/>
                <a:gd name="T9" fmla="*/ 109 h 676"/>
                <a:gd name="T10" fmla="*/ 557 w 673"/>
                <a:gd name="T11" fmla="*/ 228 h 676"/>
                <a:gd name="T12" fmla="*/ 329 w 673"/>
                <a:gd name="T13" fmla="*/ 0 h 676"/>
                <a:gd name="T14" fmla="*/ 0 w 673"/>
                <a:gd name="T15" fmla="*/ 332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676">
                  <a:moveTo>
                    <a:pt x="0" y="332"/>
                  </a:moveTo>
                  <a:lnTo>
                    <a:pt x="225" y="557"/>
                  </a:lnTo>
                  <a:lnTo>
                    <a:pt x="109" y="676"/>
                  </a:lnTo>
                  <a:lnTo>
                    <a:pt x="673" y="676"/>
                  </a:lnTo>
                  <a:lnTo>
                    <a:pt x="673" y="109"/>
                  </a:lnTo>
                  <a:lnTo>
                    <a:pt x="557" y="228"/>
                  </a:lnTo>
                  <a:lnTo>
                    <a:pt x="329" y="0"/>
                  </a:lnTo>
                  <a:lnTo>
                    <a:pt x="0" y="332"/>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10"/>
            <p:cNvSpPr>
              <a:spLocks/>
            </p:cNvSpPr>
            <p:nvPr/>
          </p:nvSpPr>
          <p:spPr bwMode="auto">
            <a:xfrm>
              <a:off x="6096001" y="2903538"/>
              <a:ext cx="1068388" cy="1073150"/>
            </a:xfrm>
            <a:custGeom>
              <a:avLst/>
              <a:gdLst>
                <a:gd name="T0" fmla="*/ 0 w 673"/>
                <a:gd name="T1" fmla="*/ 332 h 676"/>
                <a:gd name="T2" fmla="*/ 225 w 673"/>
                <a:gd name="T3" fmla="*/ 557 h 676"/>
                <a:gd name="T4" fmla="*/ 109 w 673"/>
                <a:gd name="T5" fmla="*/ 676 h 676"/>
                <a:gd name="T6" fmla="*/ 673 w 673"/>
                <a:gd name="T7" fmla="*/ 676 h 676"/>
                <a:gd name="T8" fmla="*/ 673 w 673"/>
                <a:gd name="T9" fmla="*/ 109 h 676"/>
                <a:gd name="T10" fmla="*/ 557 w 673"/>
                <a:gd name="T11" fmla="*/ 228 h 676"/>
                <a:gd name="T12" fmla="*/ 329 w 673"/>
                <a:gd name="T13" fmla="*/ 0 h 676"/>
                <a:gd name="T14" fmla="*/ 0 w 673"/>
                <a:gd name="T15" fmla="*/ 332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676">
                  <a:moveTo>
                    <a:pt x="0" y="332"/>
                  </a:moveTo>
                  <a:lnTo>
                    <a:pt x="225" y="557"/>
                  </a:lnTo>
                  <a:lnTo>
                    <a:pt x="109" y="676"/>
                  </a:lnTo>
                  <a:lnTo>
                    <a:pt x="673" y="676"/>
                  </a:lnTo>
                  <a:lnTo>
                    <a:pt x="673" y="109"/>
                  </a:lnTo>
                  <a:lnTo>
                    <a:pt x="557" y="228"/>
                  </a:lnTo>
                  <a:lnTo>
                    <a:pt x="329" y="0"/>
                  </a:lnTo>
                  <a:lnTo>
                    <a:pt x="0" y="3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11"/>
            <p:cNvSpPr>
              <a:spLocks/>
            </p:cNvSpPr>
            <p:nvPr/>
          </p:nvSpPr>
          <p:spPr bwMode="auto">
            <a:xfrm>
              <a:off x="7096126" y="2328863"/>
              <a:ext cx="96838" cy="101600"/>
            </a:xfrm>
            <a:custGeom>
              <a:avLst/>
              <a:gdLst>
                <a:gd name="T0" fmla="*/ 61 w 61"/>
                <a:gd name="T1" fmla="*/ 0 h 64"/>
                <a:gd name="T2" fmla="*/ 0 w 61"/>
                <a:gd name="T3" fmla="*/ 64 h 64"/>
                <a:gd name="T4" fmla="*/ 61 w 61"/>
                <a:gd name="T5" fmla="*/ 64 h 64"/>
                <a:gd name="T6" fmla="*/ 61 w 61"/>
                <a:gd name="T7" fmla="*/ 0 h 64"/>
              </a:gdLst>
              <a:ahLst/>
              <a:cxnLst>
                <a:cxn ang="0">
                  <a:pos x="T0" y="T1"/>
                </a:cxn>
                <a:cxn ang="0">
                  <a:pos x="T2" y="T3"/>
                </a:cxn>
                <a:cxn ang="0">
                  <a:pos x="T4" y="T5"/>
                </a:cxn>
                <a:cxn ang="0">
                  <a:pos x="T6" y="T7"/>
                </a:cxn>
              </a:cxnLst>
              <a:rect l="0" t="0" r="r" b="b"/>
              <a:pathLst>
                <a:path w="61" h="64">
                  <a:moveTo>
                    <a:pt x="61" y="0"/>
                  </a:moveTo>
                  <a:lnTo>
                    <a:pt x="0" y="64"/>
                  </a:lnTo>
                  <a:lnTo>
                    <a:pt x="61" y="64"/>
                  </a:lnTo>
                  <a:lnTo>
                    <a:pt x="61" y="0"/>
                  </a:lnTo>
                  <a:close/>
                </a:path>
              </a:pathLst>
            </a:custGeom>
            <a:solidFill>
              <a:srgbClr val="1B7D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12"/>
            <p:cNvSpPr>
              <a:spLocks/>
            </p:cNvSpPr>
            <p:nvPr/>
          </p:nvSpPr>
          <p:spPr bwMode="auto">
            <a:xfrm>
              <a:off x="7096126" y="2328863"/>
              <a:ext cx="96838" cy="101600"/>
            </a:xfrm>
            <a:custGeom>
              <a:avLst/>
              <a:gdLst>
                <a:gd name="T0" fmla="*/ 61 w 61"/>
                <a:gd name="T1" fmla="*/ 0 h 64"/>
                <a:gd name="T2" fmla="*/ 0 w 61"/>
                <a:gd name="T3" fmla="*/ 64 h 64"/>
                <a:gd name="T4" fmla="*/ 61 w 61"/>
                <a:gd name="T5" fmla="*/ 64 h 64"/>
                <a:gd name="T6" fmla="*/ 61 w 61"/>
                <a:gd name="T7" fmla="*/ 0 h 64"/>
              </a:gdLst>
              <a:ahLst/>
              <a:cxnLst>
                <a:cxn ang="0">
                  <a:pos x="T0" y="T1"/>
                </a:cxn>
                <a:cxn ang="0">
                  <a:pos x="T2" y="T3"/>
                </a:cxn>
                <a:cxn ang="0">
                  <a:pos x="T4" y="T5"/>
                </a:cxn>
                <a:cxn ang="0">
                  <a:pos x="T6" y="T7"/>
                </a:cxn>
              </a:cxnLst>
              <a:rect l="0" t="0" r="r" b="b"/>
              <a:pathLst>
                <a:path w="61" h="64">
                  <a:moveTo>
                    <a:pt x="61" y="0"/>
                  </a:moveTo>
                  <a:lnTo>
                    <a:pt x="0" y="64"/>
                  </a:lnTo>
                  <a:lnTo>
                    <a:pt x="61" y="64"/>
                  </a:lnTo>
                  <a:lnTo>
                    <a:pt x="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13"/>
            <p:cNvSpPr>
              <a:spLocks/>
            </p:cNvSpPr>
            <p:nvPr/>
          </p:nvSpPr>
          <p:spPr bwMode="auto">
            <a:xfrm>
              <a:off x="5994401" y="3427413"/>
              <a:ext cx="101600" cy="101600"/>
            </a:xfrm>
            <a:custGeom>
              <a:avLst/>
              <a:gdLst>
                <a:gd name="T0" fmla="*/ 64 w 64"/>
                <a:gd name="T1" fmla="*/ 0 h 64"/>
                <a:gd name="T2" fmla="*/ 0 w 64"/>
                <a:gd name="T3" fmla="*/ 64 h 64"/>
                <a:gd name="T4" fmla="*/ 64 w 64"/>
                <a:gd name="T5" fmla="*/ 64 h 64"/>
                <a:gd name="T6" fmla="*/ 64 w 64"/>
                <a:gd name="T7" fmla="*/ 2 h 64"/>
                <a:gd name="T8" fmla="*/ 64 w 64"/>
                <a:gd name="T9" fmla="*/ 2 h 64"/>
                <a:gd name="T10" fmla="*/ 64 w 64"/>
                <a:gd name="T11" fmla="*/ 2 h 64"/>
                <a:gd name="T12" fmla="*/ 64 w 6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64" h="64">
                  <a:moveTo>
                    <a:pt x="64" y="0"/>
                  </a:moveTo>
                  <a:lnTo>
                    <a:pt x="0" y="64"/>
                  </a:lnTo>
                  <a:lnTo>
                    <a:pt x="64" y="64"/>
                  </a:lnTo>
                  <a:lnTo>
                    <a:pt x="64" y="2"/>
                  </a:lnTo>
                  <a:lnTo>
                    <a:pt x="64" y="2"/>
                  </a:lnTo>
                  <a:lnTo>
                    <a:pt x="64" y="2"/>
                  </a:lnTo>
                  <a:lnTo>
                    <a:pt x="64" y="0"/>
                  </a:lnTo>
                  <a:close/>
                </a:path>
              </a:pathLst>
            </a:custGeom>
            <a:solidFill>
              <a:srgbClr val="3737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14"/>
            <p:cNvSpPr>
              <a:spLocks/>
            </p:cNvSpPr>
            <p:nvPr/>
          </p:nvSpPr>
          <p:spPr bwMode="auto">
            <a:xfrm>
              <a:off x="5994401" y="3427413"/>
              <a:ext cx="101600" cy="101600"/>
            </a:xfrm>
            <a:custGeom>
              <a:avLst/>
              <a:gdLst>
                <a:gd name="T0" fmla="*/ 64 w 64"/>
                <a:gd name="T1" fmla="*/ 0 h 64"/>
                <a:gd name="T2" fmla="*/ 0 w 64"/>
                <a:gd name="T3" fmla="*/ 64 h 64"/>
                <a:gd name="T4" fmla="*/ 64 w 64"/>
                <a:gd name="T5" fmla="*/ 64 h 64"/>
                <a:gd name="T6" fmla="*/ 64 w 64"/>
                <a:gd name="T7" fmla="*/ 2 h 64"/>
                <a:gd name="T8" fmla="*/ 64 w 64"/>
                <a:gd name="T9" fmla="*/ 2 h 64"/>
                <a:gd name="T10" fmla="*/ 64 w 64"/>
                <a:gd name="T11" fmla="*/ 2 h 64"/>
                <a:gd name="T12" fmla="*/ 64 w 6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64" h="64">
                  <a:moveTo>
                    <a:pt x="64" y="0"/>
                  </a:moveTo>
                  <a:lnTo>
                    <a:pt x="0" y="64"/>
                  </a:lnTo>
                  <a:lnTo>
                    <a:pt x="64" y="64"/>
                  </a:lnTo>
                  <a:lnTo>
                    <a:pt x="64" y="2"/>
                  </a:lnTo>
                  <a:lnTo>
                    <a:pt x="64" y="2"/>
                  </a:lnTo>
                  <a:lnTo>
                    <a:pt x="64" y="2"/>
                  </a:lnTo>
                  <a:lnTo>
                    <a:pt x="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Rectangle 15"/>
            <p:cNvSpPr>
              <a:spLocks noChangeArrowheads="1"/>
            </p:cNvSpPr>
            <p:nvPr/>
          </p:nvSpPr>
          <p:spPr bwMode="auto">
            <a:xfrm>
              <a:off x="6096001" y="3430588"/>
              <a:ext cx="1588" cy="1588"/>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16"/>
            <p:cNvSpPr>
              <a:spLocks/>
            </p:cNvSpPr>
            <p:nvPr/>
          </p:nvSpPr>
          <p:spPr bwMode="auto">
            <a:xfrm>
              <a:off x="6096001" y="343058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1"/>
            <p:cNvSpPr>
              <a:spLocks/>
            </p:cNvSpPr>
            <p:nvPr/>
          </p:nvSpPr>
          <p:spPr bwMode="auto">
            <a:xfrm>
              <a:off x="6126163" y="1884363"/>
              <a:ext cx="1066800" cy="1068388"/>
            </a:xfrm>
            <a:custGeom>
              <a:avLst/>
              <a:gdLst>
                <a:gd name="T0" fmla="*/ 672 w 672"/>
                <a:gd name="T1" fmla="*/ 344 h 673"/>
                <a:gd name="T2" fmla="*/ 448 w 672"/>
                <a:gd name="T3" fmla="*/ 117 h 673"/>
                <a:gd name="T4" fmla="*/ 564 w 672"/>
                <a:gd name="T5" fmla="*/ 0 h 673"/>
                <a:gd name="T6" fmla="*/ 0 w 672"/>
                <a:gd name="T7" fmla="*/ 0 h 673"/>
                <a:gd name="T8" fmla="*/ 0 w 672"/>
                <a:gd name="T9" fmla="*/ 564 h 673"/>
                <a:gd name="T10" fmla="*/ 116 w 672"/>
                <a:gd name="T11" fmla="*/ 448 h 673"/>
                <a:gd name="T12" fmla="*/ 343 w 672"/>
                <a:gd name="T13" fmla="*/ 673 h 673"/>
                <a:gd name="T14" fmla="*/ 672 w 672"/>
                <a:gd name="T15" fmla="*/ 344 h 6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673">
                  <a:moveTo>
                    <a:pt x="672" y="344"/>
                  </a:moveTo>
                  <a:lnTo>
                    <a:pt x="448" y="117"/>
                  </a:lnTo>
                  <a:lnTo>
                    <a:pt x="564" y="0"/>
                  </a:lnTo>
                  <a:lnTo>
                    <a:pt x="0" y="0"/>
                  </a:lnTo>
                  <a:lnTo>
                    <a:pt x="0" y="564"/>
                  </a:lnTo>
                  <a:lnTo>
                    <a:pt x="116" y="448"/>
                  </a:lnTo>
                  <a:lnTo>
                    <a:pt x="343" y="673"/>
                  </a:lnTo>
                  <a:lnTo>
                    <a:pt x="672" y="344"/>
                  </a:lnTo>
                  <a:close/>
                </a:path>
              </a:pathLst>
            </a:custGeom>
            <a:solidFill>
              <a:srgbClr val="24A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3"/>
            <p:cNvSpPr>
              <a:spLocks/>
            </p:cNvSpPr>
            <p:nvPr/>
          </p:nvSpPr>
          <p:spPr bwMode="auto">
            <a:xfrm>
              <a:off x="5027613" y="2982913"/>
              <a:ext cx="1068388" cy="1071563"/>
            </a:xfrm>
            <a:custGeom>
              <a:avLst/>
              <a:gdLst>
                <a:gd name="T0" fmla="*/ 673 w 673"/>
                <a:gd name="T1" fmla="*/ 344 h 675"/>
                <a:gd name="T2" fmla="*/ 448 w 673"/>
                <a:gd name="T3" fmla="*/ 119 h 675"/>
                <a:gd name="T4" fmla="*/ 564 w 673"/>
                <a:gd name="T5" fmla="*/ 0 h 675"/>
                <a:gd name="T6" fmla="*/ 0 w 673"/>
                <a:gd name="T7" fmla="*/ 0 h 675"/>
                <a:gd name="T8" fmla="*/ 0 w 673"/>
                <a:gd name="T9" fmla="*/ 566 h 675"/>
                <a:gd name="T10" fmla="*/ 116 w 673"/>
                <a:gd name="T11" fmla="*/ 448 h 675"/>
                <a:gd name="T12" fmla="*/ 341 w 673"/>
                <a:gd name="T13" fmla="*/ 675 h 675"/>
                <a:gd name="T14" fmla="*/ 673 w 673"/>
                <a:gd name="T15" fmla="*/ 344 h 6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675">
                  <a:moveTo>
                    <a:pt x="673" y="344"/>
                  </a:moveTo>
                  <a:lnTo>
                    <a:pt x="448" y="119"/>
                  </a:lnTo>
                  <a:lnTo>
                    <a:pt x="564" y="0"/>
                  </a:lnTo>
                  <a:lnTo>
                    <a:pt x="0" y="0"/>
                  </a:lnTo>
                  <a:lnTo>
                    <a:pt x="0" y="566"/>
                  </a:lnTo>
                  <a:lnTo>
                    <a:pt x="116" y="448"/>
                  </a:lnTo>
                  <a:lnTo>
                    <a:pt x="341" y="675"/>
                  </a:lnTo>
                  <a:lnTo>
                    <a:pt x="673" y="344"/>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8"/>
            <p:cNvSpPr>
              <a:spLocks/>
            </p:cNvSpPr>
            <p:nvPr/>
          </p:nvSpPr>
          <p:spPr bwMode="auto">
            <a:xfrm>
              <a:off x="5892801" y="2309813"/>
              <a:ext cx="112713" cy="109538"/>
            </a:xfrm>
            <a:custGeom>
              <a:avLst/>
              <a:gdLst>
                <a:gd name="T0" fmla="*/ 15 w 30"/>
                <a:gd name="T1" fmla="*/ 24 h 29"/>
                <a:gd name="T2" fmla="*/ 5 w 30"/>
                <a:gd name="T3" fmla="*/ 15 h 29"/>
                <a:gd name="T4" fmla="*/ 3 w 30"/>
                <a:gd name="T5" fmla="*/ 12 h 29"/>
                <a:gd name="T6" fmla="*/ 5 w 30"/>
                <a:gd name="T7" fmla="*/ 6 h 29"/>
                <a:gd name="T8" fmla="*/ 8 w 30"/>
                <a:gd name="T9" fmla="*/ 5 h 29"/>
                <a:gd name="T10" fmla="*/ 21 w 30"/>
                <a:gd name="T11" fmla="*/ 1 h 29"/>
                <a:gd name="T12" fmla="*/ 24 w 30"/>
                <a:gd name="T13" fmla="*/ 1 h 29"/>
                <a:gd name="T14" fmla="*/ 29 w 30"/>
                <a:gd name="T15" fmla="*/ 5 h 29"/>
                <a:gd name="T16" fmla="*/ 28 w 30"/>
                <a:gd name="T17" fmla="*/ 9 h 29"/>
                <a:gd name="T18" fmla="*/ 25 w 30"/>
                <a:gd name="T19" fmla="*/ 21 h 29"/>
                <a:gd name="T20" fmla="*/ 24 w 30"/>
                <a:gd name="T21" fmla="*/ 25 h 29"/>
                <a:gd name="T22" fmla="*/ 17 w 30"/>
                <a:gd name="T23" fmla="*/ 26 h 29"/>
                <a:gd name="T24" fmla="*/ 15 w 30"/>
                <a:gd name="T25"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29">
                  <a:moveTo>
                    <a:pt x="15" y="24"/>
                  </a:moveTo>
                  <a:cubicBezTo>
                    <a:pt x="12" y="21"/>
                    <a:pt x="8" y="17"/>
                    <a:pt x="5" y="15"/>
                  </a:cubicBezTo>
                  <a:cubicBezTo>
                    <a:pt x="3" y="12"/>
                    <a:pt x="3" y="12"/>
                    <a:pt x="3" y="12"/>
                  </a:cubicBezTo>
                  <a:cubicBezTo>
                    <a:pt x="0" y="10"/>
                    <a:pt x="1" y="7"/>
                    <a:pt x="5" y="6"/>
                  </a:cubicBezTo>
                  <a:cubicBezTo>
                    <a:pt x="8" y="5"/>
                    <a:pt x="8" y="5"/>
                    <a:pt x="8" y="5"/>
                  </a:cubicBezTo>
                  <a:cubicBezTo>
                    <a:pt x="12" y="4"/>
                    <a:pt x="17" y="2"/>
                    <a:pt x="21" y="1"/>
                  </a:cubicBezTo>
                  <a:cubicBezTo>
                    <a:pt x="24" y="1"/>
                    <a:pt x="24" y="1"/>
                    <a:pt x="24" y="1"/>
                  </a:cubicBezTo>
                  <a:cubicBezTo>
                    <a:pt x="28" y="0"/>
                    <a:pt x="30" y="2"/>
                    <a:pt x="29" y="5"/>
                  </a:cubicBezTo>
                  <a:cubicBezTo>
                    <a:pt x="28" y="9"/>
                    <a:pt x="28" y="9"/>
                    <a:pt x="28" y="9"/>
                  </a:cubicBezTo>
                  <a:cubicBezTo>
                    <a:pt x="27" y="12"/>
                    <a:pt x="25" y="18"/>
                    <a:pt x="25" y="21"/>
                  </a:cubicBezTo>
                  <a:cubicBezTo>
                    <a:pt x="24" y="25"/>
                    <a:pt x="24" y="25"/>
                    <a:pt x="24" y="25"/>
                  </a:cubicBezTo>
                  <a:cubicBezTo>
                    <a:pt x="23" y="28"/>
                    <a:pt x="20" y="29"/>
                    <a:pt x="17" y="26"/>
                  </a:cubicBezTo>
                  <a:lnTo>
                    <a:pt x="15"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89" name="矩形 88"/>
          <p:cNvSpPr/>
          <p:nvPr/>
        </p:nvSpPr>
        <p:spPr>
          <a:xfrm>
            <a:off x="10262097" y="0"/>
            <a:ext cx="1929903" cy="6858000"/>
          </a:xfrm>
          <a:prstGeom prst="rect">
            <a:avLst/>
          </a:prstGeom>
          <a:solidFill>
            <a:srgbClr val="D1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47"/>
          <p:cNvSpPr txBox="1"/>
          <p:nvPr/>
        </p:nvSpPr>
        <p:spPr>
          <a:xfrm rot="2633745">
            <a:off x="6880276" y="1161896"/>
            <a:ext cx="1619451" cy="1015663"/>
          </a:xfrm>
          <a:prstGeom prst="rect">
            <a:avLst/>
          </a:prstGeom>
          <a:noFill/>
        </p:spPr>
        <p:txBody>
          <a:bodyPr wrap="square" rtlCol="0">
            <a:spAutoFit/>
          </a:bodyPr>
          <a:lstStyle/>
          <a:p>
            <a: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National Qualification</a:t>
            </a:r>
            <a:r>
              <a:rPr lang="zh-CN" alt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Authorities</a:t>
            </a:r>
          </a:p>
        </p:txBody>
      </p:sp>
      <p:sp>
        <p:nvSpPr>
          <p:cNvPr id="53" name="文本框 48"/>
          <p:cNvSpPr txBox="1"/>
          <p:nvPr/>
        </p:nvSpPr>
        <p:spPr>
          <a:xfrm rot="2700000">
            <a:off x="5130843" y="3030590"/>
            <a:ext cx="1652542" cy="1200329"/>
          </a:xfrm>
          <a:prstGeom prst="rect">
            <a:avLst/>
          </a:prstGeom>
          <a:noFill/>
        </p:spPr>
        <p:txBody>
          <a:bodyPr wrap="square" rtlCol="0">
            <a:spAutoFit/>
          </a:bodyPr>
          <a:lstStyle/>
          <a:p>
            <a:r>
              <a:rPr lang="en-US" altLang="zh-CN"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International Qualification Agencies/</a:t>
            </a:r>
          </a:p>
          <a:p>
            <a:r>
              <a:rPr lang="en-US" altLang="zh-CN"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Institutes</a:t>
            </a:r>
          </a:p>
        </p:txBody>
      </p:sp>
      <p:pic>
        <p:nvPicPr>
          <p:cNvPr id="94" name="Picture 2" descr="蒸气发生器"/>
          <p:cNvPicPr>
            <a:picLocks noChangeAspect="1" noChangeArrowheads="1"/>
          </p:cNvPicPr>
          <p:nvPr/>
        </p:nvPicPr>
        <p:blipFill>
          <a:blip r:embed="rId3" cstate="print"/>
          <a:srcRect/>
          <a:stretch>
            <a:fillRect/>
          </a:stretch>
        </p:blipFill>
        <p:spPr bwMode="auto">
          <a:xfrm>
            <a:off x="6868398" y="165101"/>
            <a:ext cx="1647009" cy="595062"/>
          </a:xfrm>
          <a:prstGeom prst="rect">
            <a:avLst/>
          </a:prstGeom>
          <a:noFill/>
          <a:ln w="9525">
            <a:noFill/>
            <a:miter lim="800000"/>
            <a:headEnd/>
            <a:tailEnd/>
          </a:ln>
        </p:spPr>
      </p:pic>
      <p:pic>
        <p:nvPicPr>
          <p:cNvPr id="95" name="Picture 3" descr="蒸气发生器"/>
          <p:cNvPicPr>
            <a:picLocks noChangeAspect="1" noChangeArrowheads="1"/>
          </p:cNvPicPr>
          <p:nvPr/>
        </p:nvPicPr>
        <p:blipFill>
          <a:blip r:embed="rId4" cstate="print"/>
          <a:srcRect/>
          <a:stretch>
            <a:fillRect/>
          </a:stretch>
        </p:blipFill>
        <p:spPr bwMode="auto">
          <a:xfrm>
            <a:off x="4965191" y="821807"/>
            <a:ext cx="1855993" cy="601281"/>
          </a:xfrm>
          <a:prstGeom prst="rect">
            <a:avLst/>
          </a:prstGeom>
          <a:noFill/>
          <a:ln w="9525">
            <a:noFill/>
            <a:miter lim="800000"/>
            <a:headEnd/>
            <a:tailEnd/>
          </a:ln>
        </p:spPr>
      </p:pic>
      <p:pic>
        <p:nvPicPr>
          <p:cNvPr id="96" name="图片 95" descr="IAEA.jpg"/>
          <p:cNvPicPr>
            <a:picLocks noChangeAspect="1"/>
          </p:cNvPicPr>
          <p:nvPr/>
        </p:nvPicPr>
        <p:blipFill>
          <a:blip r:embed="rId5" cstate="print"/>
          <a:srcRect/>
          <a:stretch>
            <a:fillRect/>
          </a:stretch>
        </p:blipFill>
        <p:spPr bwMode="auto">
          <a:xfrm>
            <a:off x="3565102" y="2694119"/>
            <a:ext cx="1366995" cy="1026981"/>
          </a:xfrm>
          <a:prstGeom prst="rect">
            <a:avLst/>
          </a:prstGeom>
          <a:noFill/>
          <a:ln w="9525">
            <a:noFill/>
            <a:miter lim="800000"/>
            <a:headEnd/>
            <a:tailEnd/>
          </a:ln>
        </p:spPr>
      </p:pic>
      <p:pic>
        <p:nvPicPr>
          <p:cNvPr id="97" name="图片 96" descr="NASA.jpg"/>
          <p:cNvPicPr>
            <a:picLocks noChangeAspect="1"/>
          </p:cNvPicPr>
          <p:nvPr/>
        </p:nvPicPr>
        <p:blipFill>
          <a:blip r:embed="rId6" cstate="print"/>
          <a:srcRect/>
          <a:stretch>
            <a:fillRect/>
          </a:stretch>
        </p:blipFill>
        <p:spPr bwMode="auto">
          <a:xfrm>
            <a:off x="3972791" y="1930400"/>
            <a:ext cx="2560308" cy="639237"/>
          </a:xfrm>
          <a:prstGeom prst="rect">
            <a:avLst/>
          </a:prstGeom>
          <a:noFill/>
          <a:ln w="9525">
            <a:noFill/>
            <a:miter lim="800000"/>
            <a:headEnd/>
            <a:tailEnd/>
          </a:ln>
        </p:spPr>
      </p:pic>
      <p:sp>
        <p:nvSpPr>
          <p:cNvPr id="98" name="Freeform 9"/>
          <p:cNvSpPr>
            <a:spLocks/>
          </p:cNvSpPr>
          <p:nvPr/>
        </p:nvSpPr>
        <p:spPr bwMode="auto">
          <a:xfrm>
            <a:off x="8667194" y="723753"/>
            <a:ext cx="1782022" cy="1789964"/>
          </a:xfrm>
          <a:custGeom>
            <a:avLst/>
            <a:gdLst>
              <a:gd name="T0" fmla="*/ 0 w 673"/>
              <a:gd name="T1" fmla="*/ 332 h 676"/>
              <a:gd name="T2" fmla="*/ 225 w 673"/>
              <a:gd name="T3" fmla="*/ 557 h 676"/>
              <a:gd name="T4" fmla="*/ 109 w 673"/>
              <a:gd name="T5" fmla="*/ 676 h 676"/>
              <a:gd name="T6" fmla="*/ 673 w 673"/>
              <a:gd name="T7" fmla="*/ 676 h 676"/>
              <a:gd name="T8" fmla="*/ 673 w 673"/>
              <a:gd name="T9" fmla="*/ 109 h 676"/>
              <a:gd name="T10" fmla="*/ 557 w 673"/>
              <a:gd name="T11" fmla="*/ 228 h 676"/>
              <a:gd name="T12" fmla="*/ 329 w 673"/>
              <a:gd name="T13" fmla="*/ 0 h 676"/>
              <a:gd name="T14" fmla="*/ 0 w 673"/>
              <a:gd name="T15" fmla="*/ 332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676">
                <a:moveTo>
                  <a:pt x="0" y="332"/>
                </a:moveTo>
                <a:lnTo>
                  <a:pt x="225" y="557"/>
                </a:lnTo>
                <a:lnTo>
                  <a:pt x="109" y="676"/>
                </a:lnTo>
                <a:lnTo>
                  <a:pt x="673" y="676"/>
                </a:lnTo>
                <a:lnTo>
                  <a:pt x="673" y="109"/>
                </a:lnTo>
                <a:lnTo>
                  <a:pt x="557" y="228"/>
                </a:lnTo>
                <a:lnTo>
                  <a:pt x="329" y="0"/>
                </a:lnTo>
                <a:lnTo>
                  <a:pt x="0" y="33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矩形 98"/>
          <p:cNvSpPr/>
          <p:nvPr/>
        </p:nvSpPr>
        <p:spPr>
          <a:xfrm>
            <a:off x="2971292" y="5268310"/>
            <a:ext cx="1511300" cy="877163"/>
          </a:xfrm>
          <a:prstGeom prst="rect">
            <a:avLst/>
          </a:prstGeom>
          <a:noFill/>
        </p:spPr>
        <p:txBody>
          <a:bodyPr wrap="square">
            <a:spAutoFit/>
          </a:bodyPr>
          <a:lstStyle/>
          <a:p>
            <a:pPr indent="-457200" algn="ctr" fontAlgn="base">
              <a:lnSpc>
                <a:spcPct val="120000"/>
              </a:lnSpc>
              <a:spcBef>
                <a:spcPct val="15000"/>
              </a:spcBef>
              <a:spcAft>
                <a:spcPct val="0"/>
              </a:spcAft>
              <a:defRPr/>
            </a:pPr>
            <a:r>
              <a:rPr lang="en-US" altLang="zh-CN" sz="2000" b="1" dirty="0">
                <a:solidFill>
                  <a:schemeClr val="accent1"/>
                </a:solidFill>
                <a:latin typeface="微软雅黑" panose="020B0503020204020204" pitchFamily="34" charset="-122"/>
                <a:ea typeface="微软雅黑" panose="020B0503020204020204" pitchFamily="34" charset="-122"/>
              </a:rPr>
              <a:t>Proven </a:t>
            </a:r>
          </a:p>
          <a:p>
            <a:pPr indent="-457200" algn="ctr" fontAlgn="base">
              <a:lnSpc>
                <a:spcPct val="120000"/>
              </a:lnSpc>
              <a:spcBef>
                <a:spcPct val="15000"/>
              </a:spcBef>
              <a:spcAft>
                <a:spcPct val="0"/>
              </a:spcAft>
              <a:defRPr/>
            </a:pPr>
            <a:r>
              <a:rPr lang="en-US" altLang="zh-CN" sz="2000" b="1" dirty="0">
                <a:solidFill>
                  <a:schemeClr val="accent1"/>
                </a:solidFill>
                <a:latin typeface="微软雅黑" panose="020B0503020204020204" pitchFamily="34" charset="-122"/>
                <a:ea typeface="微软雅黑" panose="020B0503020204020204" pitchFamily="34" charset="-122"/>
              </a:rPr>
              <a:t>Design </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
        <p:nvSpPr>
          <p:cNvPr id="100" name="矩形 99"/>
          <p:cNvSpPr/>
          <p:nvPr/>
        </p:nvSpPr>
        <p:spPr>
          <a:xfrm>
            <a:off x="3961892" y="5993537"/>
            <a:ext cx="1511300" cy="877163"/>
          </a:xfrm>
          <a:prstGeom prst="rect">
            <a:avLst/>
          </a:prstGeom>
          <a:noFill/>
        </p:spPr>
        <p:txBody>
          <a:bodyPr wrap="square">
            <a:spAutoFit/>
          </a:bodyPr>
          <a:lstStyle/>
          <a:p>
            <a:pPr indent="-457200" algn="ctr" fontAlgn="base">
              <a:lnSpc>
                <a:spcPct val="120000"/>
              </a:lnSpc>
              <a:spcBef>
                <a:spcPct val="15000"/>
              </a:spcBef>
              <a:spcAft>
                <a:spcPct val="0"/>
              </a:spcAft>
              <a:defRPr/>
            </a:pPr>
            <a:r>
              <a:rPr lang="en-US" altLang="zh-CN" sz="2000" b="1" dirty="0">
                <a:solidFill>
                  <a:schemeClr val="tx2"/>
                </a:solidFill>
                <a:latin typeface="微软雅黑" panose="020B0503020204020204" pitchFamily="34" charset="-122"/>
                <a:ea typeface="微软雅黑" panose="020B0503020204020204" pitchFamily="34" charset="-122"/>
              </a:rPr>
              <a:t>Proven </a:t>
            </a:r>
          </a:p>
          <a:p>
            <a:pPr indent="-457200" algn="ctr" fontAlgn="base">
              <a:lnSpc>
                <a:spcPct val="120000"/>
              </a:lnSpc>
              <a:spcBef>
                <a:spcPct val="15000"/>
              </a:spcBef>
              <a:spcAft>
                <a:spcPct val="0"/>
              </a:spcAft>
              <a:defRPr/>
            </a:pPr>
            <a:r>
              <a:rPr lang="en-US" altLang="zh-CN" sz="2000" b="1" dirty="0">
                <a:solidFill>
                  <a:schemeClr val="tx2"/>
                </a:solidFill>
                <a:latin typeface="微软雅黑" panose="020B0503020204020204" pitchFamily="34" charset="-122"/>
                <a:ea typeface="微软雅黑" panose="020B0503020204020204" pitchFamily="34" charset="-122"/>
              </a:rPr>
              <a:t>Test </a:t>
            </a:r>
            <a:endParaRPr lang="zh-CN" altLang="en-US" sz="2000" b="1" dirty="0">
              <a:solidFill>
                <a:schemeClr val="tx2"/>
              </a:solidFill>
              <a:latin typeface="微软雅黑" panose="020B0503020204020204" pitchFamily="34" charset="-122"/>
              <a:ea typeface="微软雅黑" panose="020B0503020204020204" pitchFamily="34" charset="-122"/>
            </a:endParaRPr>
          </a:p>
        </p:txBody>
      </p:sp>
      <p:sp>
        <p:nvSpPr>
          <p:cNvPr id="131" name="矩形 130"/>
          <p:cNvSpPr/>
          <p:nvPr/>
        </p:nvSpPr>
        <p:spPr>
          <a:xfrm rot="2700000">
            <a:off x="8805578" y="1292035"/>
            <a:ext cx="1761874" cy="1077218"/>
          </a:xfrm>
          <a:prstGeom prst="rect">
            <a:avLst/>
          </a:prstGeom>
          <a:noFill/>
        </p:spPr>
        <p:txBody>
          <a:bodyPr wrap="square" rtlCol="0">
            <a:spAutoFit/>
          </a:bodyPr>
          <a:lstStyle/>
          <a:p>
            <a:pPr marL="0" lvl="1" fontAlgn="base">
              <a:spcAft>
                <a:spcPct val="0"/>
              </a:spcAft>
              <a:defRPr/>
            </a:pP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Test of  Passive Containment </a:t>
            </a:r>
          </a:p>
          <a:p>
            <a:pPr marL="0" lvl="1" fontAlgn="base">
              <a:spcAft>
                <a:spcPct val="0"/>
              </a:spcAft>
              <a:defRPr/>
            </a:pP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Heat Removal System</a:t>
            </a:r>
          </a:p>
        </p:txBody>
      </p:sp>
      <p:pic>
        <p:nvPicPr>
          <p:cNvPr id="13" name="Picture 7"/>
          <p:cNvPicPr>
            <a:picLocks noChangeAspect="1" noChangeArrowheads="1"/>
          </p:cNvPicPr>
          <p:nvPr/>
        </p:nvPicPr>
        <p:blipFill>
          <a:blip r:embed="rId7" cstate="print"/>
          <a:srcRect/>
          <a:stretch>
            <a:fillRect/>
          </a:stretch>
        </p:blipFill>
        <p:spPr bwMode="auto">
          <a:xfrm>
            <a:off x="10537814" y="740229"/>
            <a:ext cx="1654186" cy="2191657"/>
          </a:xfrm>
          <a:prstGeom prst="rect">
            <a:avLst/>
          </a:prstGeom>
          <a:ln>
            <a:noFill/>
          </a:ln>
          <a:effectLst>
            <a:softEdge rad="112500"/>
          </a:effectLst>
        </p:spPr>
      </p:pic>
      <p:sp>
        <p:nvSpPr>
          <p:cNvPr id="16" name="矩形 15"/>
          <p:cNvSpPr/>
          <p:nvPr/>
        </p:nvSpPr>
        <p:spPr>
          <a:xfrm rot="2602600">
            <a:off x="7038800" y="2982314"/>
            <a:ext cx="1525501" cy="1077218"/>
          </a:xfrm>
          <a:prstGeom prst="rect">
            <a:avLst/>
          </a:prstGeom>
          <a:noFill/>
        </p:spPr>
        <p:txBody>
          <a:bodyPr wrap="square" rtlCol="0">
            <a:spAutoFit/>
          </a:bodyPr>
          <a:lstStyle/>
          <a:p>
            <a:pPr marL="0" lvl="1" fontAlgn="base">
              <a:spcAft>
                <a:spcPct val="0"/>
              </a:spcAft>
              <a:defRPr/>
            </a:pP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Test of Cavity Injection </a:t>
            </a:r>
          </a:p>
          <a:p>
            <a:pPr marL="0" lvl="1" fontAlgn="base">
              <a:spcAft>
                <a:spcPct val="0"/>
              </a:spcAft>
              <a:defRPr/>
            </a:pP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and Cooling System</a:t>
            </a:r>
          </a:p>
        </p:txBody>
      </p:sp>
      <p:sp>
        <p:nvSpPr>
          <p:cNvPr id="18" name="矩形 17"/>
          <p:cNvSpPr/>
          <p:nvPr/>
        </p:nvSpPr>
        <p:spPr>
          <a:xfrm rot="2708179">
            <a:off x="5217842" y="4747719"/>
            <a:ext cx="1537979" cy="1323439"/>
          </a:xfrm>
          <a:prstGeom prst="rect">
            <a:avLst/>
          </a:prstGeom>
          <a:noFill/>
        </p:spPr>
        <p:txBody>
          <a:bodyPr wrap="square" rtlCol="0">
            <a:spAutoFit/>
          </a:bodyPr>
          <a:lstStyle/>
          <a:p>
            <a:pPr marL="0" lvl="1" fontAlgn="base">
              <a:spcAft>
                <a:spcPct val="0"/>
              </a:spcAft>
              <a:defRPr/>
            </a:pP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Passive Residual Heat Removal Test for Secondary Side</a:t>
            </a:r>
          </a:p>
        </p:txBody>
      </p:sp>
      <p:pic>
        <p:nvPicPr>
          <p:cNvPr id="15" name="Picture 3"/>
          <p:cNvPicPr>
            <a:picLocks noChangeAspect="1" noChangeArrowheads="1"/>
          </p:cNvPicPr>
          <p:nvPr/>
        </p:nvPicPr>
        <p:blipFill>
          <a:blip r:embed="rId8" cstate="print"/>
          <a:srcRect/>
          <a:stretch>
            <a:fillRect/>
          </a:stretch>
        </p:blipFill>
        <p:spPr bwMode="auto">
          <a:xfrm>
            <a:off x="8696879" y="2564929"/>
            <a:ext cx="1776049" cy="2647170"/>
          </a:xfrm>
          <a:prstGeom prst="rect">
            <a:avLst/>
          </a:prstGeom>
          <a:ln>
            <a:noFill/>
          </a:ln>
          <a:effectLst>
            <a:softEdge rad="112500"/>
          </a:effectLst>
        </p:spPr>
      </p:pic>
      <p:pic>
        <p:nvPicPr>
          <p:cNvPr id="17" name="图片 16" descr="未标题-1.jpg"/>
          <p:cNvPicPr>
            <a:picLocks noChangeAspect="1"/>
          </p:cNvPicPr>
          <p:nvPr/>
        </p:nvPicPr>
        <p:blipFill>
          <a:blip r:embed="rId9" cstate="print"/>
          <a:srcRect/>
          <a:stretch>
            <a:fillRect/>
          </a:stretch>
        </p:blipFill>
        <p:spPr>
          <a:xfrm>
            <a:off x="6792795" y="4347331"/>
            <a:ext cx="1802565" cy="2510669"/>
          </a:xfrm>
          <a:prstGeom prst="rect">
            <a:avLst/>
          </a:prstGeom>
          <a:ln>
            <a:noFill/>
          </a:ln>
          <a:effectLst>
            <a:softEdge rad="112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63" name="Picture 27"/>
          <p:cNvPicPr>
            <a:picLocks noChangeAspect="1" noChangeArrowheads="1"/>
          </p:cNvPicPr>
          <p:nvPr/>
        </p:nvPicPr>
        <p:blipFill>
          <a:blip r:embed="rId3" cstate="print"/>
          <a:srcRect/>
          <a:stretch>
            <a:fillRect/>
          </a:stretch>
        </p:blipFill>
        <p:spPr bwMode="auto">
          <a:xfrm>
            <a:off x="4470401" y="0"/>
            <a:ext cx="7721600" cy="1800000"/>
          </a:xfrm>
          <a:prstGeom prst="rect">
            <a:avLst/>
          </a:prstGeom>
          <a:solidFill>
            <a:schemeClr val="tx1">
              <a:alpha val="33000"/>
            </a:schemeClr>
          </a:solidFill>
          <a:ln>
            <a:noFill/>
          </a:ln>
          <a:effectLst>
            <a:softEdge rad="127000"/>
          </a:effectLst>
        </p:spPr>
      </p:pic>
      <p:sp>
        <p:nvSpPr>
          <p:cNvPr id="2" name="文本框 3"/>
          <p:cNvSpPr txBox="1"/>
          <p:nvPr/>
        </p:nvSpPr>
        <p:spPr>
          <a:xfrm>
            <a:off x="1414674" y="550138"/>
            <a:ext cx="3650619" cy="369332"/>
          </a:xfrm>
          <a:prstGeom prst="rect">
            <a:avLst/>
          </a:prstGeom>
          <a:noFill/>
        </p:spPr>
        <p:txBody>
          <a:bodyPr wrap="square" rtlCol="0">
            <a:spAutoFit/>
          </a:bodyPr>
          <a:lstStyle/>
          <a:p>
            <a:r>
              <a:rPr lang="en-US" altLang="zh-CN"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Proven Technology</a:t>
            </a:r>
            <a:endParaRPr lang="zh-CN" altLang="en-US"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文本框 90"/>
          <p:cNvSpPr txBox="1"/>
          <p:nvPr/>
        </p:nvSpPr>
        <p:spPr>
          <a:xfrm>
            <a:off x="-19384" y="685412"/>
            <a:ext cx="1235788" cy="369332"/>
          </a:xfrm>
          <a:prstGeom prst="rect">
            <a:avLst/>
          </a:prstGeom>
          <a:noFill/>
        </p:spPr>
        <p:txBody>
          <a:bodyPr wrap="none" rtlCol="0">
            <a:spAutoFit/>
          </a:bodyPr>
          <a:lstStyle/>
          <a:p>
            <a:pPr algn="ctr"/>
            <a:r>
              <a:rPr lang="en-US" altLang="zh-CN" dirty="0">
                <a:solidFill>
                  <a:schemeClr val="lt1"/>
                </a:solidFill>
              </a:rPr>
              <a:t>PART FOUR</a:t>
            </a:r>
            <a:endParaRPr lang="zh-CN" altLang="en-US" dirty="0">
              <a:solidFill>
                <a:schemeClr val="lt1"/>
              </a:solidFill>
            </a:endParaRPr>
          </a:p>
        </p:txBody>
      </p:sp>
      <p:sp>
        <p:nvSpPr>
          <p:cNvPr id="4" name="Rectangle 4"/>
          <p:cNvSpPr>
            <a:spLocks noChangeArrowheads="1"/>
          </p:cNvSpPr>
          <p:nvPr/>
        </p:nvSpPr>
        <p:spPr bwMode="auto">
          <a:xfrm>
            <a:off x="232748" y="2532732"/>
            <a:ext cx="3268441" cy="2086725"/>
          </a:xfrm>
          <a:prstGeom prst="rect">
            <a:avLst/>
          </a:prstGeom>
          <a:noFill/>
        </p:spPr>
        <p:txBody>
          <a:bodyPr wrap="square" rtlCol="0">
            <a:spAutoFit/>
          </a:bodyPr>
          <a:lstStyle/>
          <a:p>
            <a:pPr indent="-457200" algn="ctr" fontAlgn="base">
              <a:lnSpc>
                <a:spcPct val="120000"/>
              </a:lnSpc>
              <a:spcBef>
                <a:spcPct val="15000"/>
              </a:spcBef>
              <a:spcAft>
                <a:spcPct val="0"/>
              </a:spcAft>
              <a:defRPr/>
            </a:pPr>
            <a:r>
              <a:rPr lang="en-US" altLang="zh-CN" sz="4000" b="1"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Proven </a:t>
            </a:r>
          </a:p>
          <a:p>
            <a:pPr indent="-457200" algn="ctr" fontAlgn="base">
              <a:lnSpc>
                <a:spcPct val="120000"/>
              </a:lnSpc>
              <a:spcBef>
                <a:spcPct val="15000"/>
              </a:spcBef>
              <a:spcAft>
                <a:spcPct val="0"/>
              </a:spcAft>
              <a:defRPr/>
            </a:pPr>
            <a:r>
              <a:rPr lang="en-US" altLang="zh-CN" sz="3200" b="1" dirty="0">
                <a:solidFill>
                  <a:schemeClr val="accent1">
                    <a:lumMod val="50000"/>
                  </a:schemeClr>
                </a:solidFill>
                <a:latin typeface="微软雅黑" panose="020B0503020204020204" pitchFamily="34" charset="-122"/>
                <a:ea typeface="微软雅黑" panose="020B0503020204020204" pitchFamily="34" charset="-122"/>
              </a:rPr>
              <a:t>Equipment &amp; Manufacturer</a:t>
            </a:r>
          </a:p>
        </p:txBody>
      </p:sp>
      <p:sp>
        <p:nvSpPr>
          <p:cNvPr id="14343" name="AutoShape 7" descr="http://www.heneng.net.cn/media/article/201501/big/2015010709201918609.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14354" name="Picture 18"/>
          <p:cNvPicPr>
            <a:picLocks noChangeAspect="1" noChangeArrowheads="1"/>
          </p:cNvPicPr>
          <p:nvPr/>
        </p:nvPicPr>
        <p:blipFill>
          <a:blip r:embed="rId4" cstate="print"/>
          <a:srcRect/>
          <a:stretch>
            <a:fillRect/>
          </a:stretch>
        </p:blipFill>
        <p:spPr bwMode="auto">
          <a:xfrm>
            <a:off x="4419600" y="3489325"/>
            <a:ext cx="7772400" cy="1800000"/>
          </a:xfrm>
          <a:prstGeom prst="rect">
            <a:avLst/>
          </a:prstGeom>
          <a:solidFill>
            <a:schemeClr val="tx1">
              <a:alpha val="33000"/>
            </a:schemeClr>
          </a:solidFill>
          <a:ln>
            <a:noFill/>
          </a:ln>
          <a:effectLst>
            <a:softEdge rad="127000"/>
          </a:effectLst>
        </p:spPr>
      </p:pic>
      <p:pic>
        <p:nvPicPr>
          <p:cNvPr id="14349" name="Picture 13" descr="http://www.dongfang.com/skin/images/index/logo.png"/>
          <p:cNvPicPr>
            <a:picLocks noChangeAspect="1" noChangeArrowheads="1"/>
          </p:cNvPicPr>
          <p:nvPr/>
        </p:nvPicPr>
        <p:blipFill>
          <a:blip r:embed="rId5" cstate="print"/>
          <a:srcRect/>
          <a:stretch>
            <a:fillRect/>
          </a:stretch>
        </p:blipFill>
        <p:spPr bwMode="auto">
          <a:xfrm>
            <a:off x="4751159" y="4272115"/>
            <a:ext cx="2636611" cy="409575"/>
          </a:xfrm>
          <a:prstGeom prst="rect">
            <a:avLst/>
          </a:prstGeom>
          <a:noFill/>
        </p:spPr>
      </p:pic>
      <p:sp>
        <p:nvSpPr>
          <p:cNvPr id="14356" name="AutoShape 20" descr="http://img3.imgtn.bdimg.com/it/u=517898743,458146958&amp;fm=21&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14358" name="AutoShape 22" descr="http://img3.imgtn.bdimg.com/it/u=517898743,458146958&amp;fm=21&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14359" name="Picture 23"/>
          <p:cNvPicPr>
            <a:picLocks noChangeAspect="1" noChangeArrowheads="1"/>
          </p:cNvPicPr>
          <p:nvPr/>
        </p:nvPicPr>
        <p:blipFill>
          <a:blip r:embed="rId6" cstate="print"/>
          <a:srcRect/>
          <a:stretch>
            <a:fillRect/>
          </a:stretch>
        </p:blipFill>
        <p:spPr bwMode="auto">
          <a:xfrm>
            <a:off x="4419601" y="5099050"/>
            <a:ext cx="7772399" cy="1800000"/>
          </a:xfrm>
          <a:prstGeom prst="rect">
            <a:avLst/>
          </a:prstGeom>
          <a:solidFill>
            <a:schemeClr val="tx1">
              <a:alpha val="33000"/>
            </a:schemeClr>
          </a:solidFill>
          <a:ln>
            <a:noFill/>
          </a:ln>
          <a:effectLst>
            <a:softEdge rad="127000"/>
          </a:effectLst>
        </p:spPr>
      </p:pic>
      <p:pic>
        <p:nvPicPr>
          <p:cNvPr id="14361" name="Picture 25" descr="http://www.harbin-electric.com/images/logo.gif"/>
          <p:cNvPicPr>
            <a:picLocks noChangeAspect="1" noChangeArrowheads="1"/>
          </p:cNvPicPr>
          <p:nvPr/>
        </p:nvPicPr>
        <p:blipFill>
          <a:blip r:embed="rId7" cstate="print"/>
          <a:srcRect/>
          <a:stretch>
            <a:fillRect/>
          </a:stretch>
        </p:blipFill>
        <p:spPr bwMode="auto">
          <a:xfrm>
            <a:off x="4742087" y="5870348"/>
            <a:ext cx="2674711" cy="495301"/>
          </a:xfrm>
          <a:prstGeom prst="rect">
            <a:avLst/>
          </a:prstGeom>
          <a:noFill/>
        </p:spPr>
      </p:pic>
      <p:pic>
        <p:nvPicPr>
          <p:cNvPr id="14362" name="Picture 26"/>
          <p:cNvPicPr>
            <a:picLocks noChangeAspect="1" noChangeArrowheads="1"/>
          </p:cNvPicPr>
          <p:nvPr/>
        </p:nvPicPr>
        <p:blipFill>
          <a:blip r:embed="rId8" cstate="print"/>
          <a:srcRect/>
          <a:stretch>
            <a:fillRect/>
          </a:stretch>
        </p:blipFill>
        <p:spPr bwMode="auto">
          <a:xfrm>
            <a:off x="4445001" y="1703389"/>
            <a:ext cx="7746999" cy="1800000"/>
          </a:xfrm>
          <a:prstGeom prst="rect">
            <a:avLst/>
          </a:prstGeom>
          <a:solidFill>
            <a:schemeClr val="tx1">
              <a:alpha val="33000"/>
            </a:schemeClr>
          </a:solidFill>
          <a:ln>
            <a:noFill/>
          </a:ln>
          <a:effectLst>
            <a:softEdge rad="127000"/>
          </a:effectLst>
        </p:spPr>
      </p:pic>
      <p:pic>
        <p:nvPicPr>
          <p:cNvPr id="20" name="Picture 2"/>
          <p:cNvPicPr>
            <a:picLocks noChangeAspect="1" noChangeArrowheads="1"/>
          </p:cNvPicPr>
          <p:nvPr/>
        </p:nvPicPr>
        <p:blipFill>
          <a:blip r:embed="rId9" cstate="print"/>
          <a:srcRect/>
          <a:stretch>
            <a:fillRect/>
          </a:stretch>
        </p:blipFill>
        <p:spPr bwMode="auto">
          <a:xfrm>
            <a:off x="4757854" y="2391949"/>
            <a:ext cx="2060231" cy="604422"/>
          </a:xfrm>
          <a:prstGeom prst="rect">
            <a:avLst/>
          </a:prstGeom>
          <a:noFill/>
          <a:ln w="9525">
            <a:noFill/>
            <a:miter lim="800000"/>
            <a:headEnd/>
            <a:tailEnd/>
          </a:ln>
        </p:spPr>
      </p:pic>
      <p:pic>
        <p:nvPicPr>
          <p:cNvPr id="44" name="图片 43" descr="1中.png"/>
          <p:cNvPicPr>
            <a:picLocks noChangeAspect="1"/>
          </p:cNvPicPr>
          <p:nvPr/>
        </p:nvPicPr>
        <p:blipFill>
          <a:blip r:embed="rId10" cstate="print"/>
          <a:stretch>
            <a:fillRect/>
          </a:stretch>
        </p:blipFill>
        <p:spPr>
          <a:xfrm>
            <a:off x="4778184" y="262455"/>
            <a:ext cx="1113336" cy="1216607"/>
          </a:xfrm>
          <a:prstGeom prst="rect">
            <a:avLst/>
          </a:prstGeom>
        </p:spPr>
      </p:pic>
      <p:sp>
        <p:nvSpPr>
          <p:cNvPr id="45" name="矩形 44"/>
          <p:cNvSpPr/>
          <p:nvPr/>
        </p:nvSpPr>
        <p:spPr>
          <a:xfrm>
            <a:off x="7531002" y="522514"/>
            <a:ext cx="3775627" cy="819680"/>
          </a:xfrm>
          <a:prstGeom prst="rect">
            <a:avLst/>
          </a:prstGeom>
          <a:solidFill>
            <a:schemeClr val="tx1">
              <a:alpha val="7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b="1" dirty="0">
                <a:solidFill>
                  <a:schemeClr val="bg1"/>
                </a:solidFill>
                <a:latin typeface="Arial" pitchFamily="34" charset="0"/>
                <a:cs typeface="Arial" pitchFamily="34" charset="0"/>
              </a:rPr>
              <a:t>CFHI: Pressure Reactor Vessel </a:t>
            </a:r>
          </a:p>
        </p:txBody>
      </p:sp>
      <p:sp>
        <p:nvSpPr>
          <p:cNvPr id="46" name="矩形 45"/>
          <p:cNvSpPr/>
          <p:nvPr/>
        </p:nvSpPr>
        <p:spPr>
          <a:xfrm>
            <a:off x="7863047" y="2286000"/>
            <a:ext cx="3338286" cy="819680"/>
          </a:xfrm>
          <a:prstGeom prst="rect">
            <a:avLst/>
          </a:prstGeom>
          <a:solidFill>
            <a:schemeClr val="tx1">
              <a:alpha val="7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b="1" dirty="0">
                <a:solidFill>
                  <a:schemeClr val="bg1"/>
                </a:solidFill>
                <a:latin typeface="Arial" pitchFamily="34" charset="0"/>
                <a:cs typeface="Arial" pitchFamily="34" charset="0"/>
              </a:rPr>
              <a:t>SHE: Inner Core Structure</a:t>
            </a:r>
          </a:p>
          <a:p>
            <a:pPr algn="ctr">
              <a:defRPr/>
            </a:pPr>
            <a:r>
              <a:rPr lang="en-US" altLang="zh-CN" b="1" dirty="0">
                <a:solidFill>
                  <a:schemeClr val="bg1"/>
                </a:solidFill>
                <a:latin typeface="Arial" pitchFamily="34" charset="0"/>
                <a:cs typeface="Arial" pitchFamily="34" charset="0"/>
              </a:rPr>
              <a:t>Safety Classified Pumps</a:t>
            </a:r>
          </a:p>
        </p:txBody>
      </p:sp>
      <p:sp>
        <p:nvSpPr>
          <p:cNvPr id="47" name="矩形 46"/>
          <p:cNvSpPr/>
          <p:nvPr/>
        </p:nvSpPr>
        <p:spPr>
          <a:xfrm>
            <a:off x="8151554" y="3976915"/>
            <a:ext cx="2866568" cy="819680"/>
          </a:xfrm>
          <a:prstGeom prst="rect">
            <a:avLst/>
          </a:prstGeom>
          <a:solidFill>
            <a:schemeClr val="tx1">
              <a:alpha val="7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b="1" dirty="0">
                <a:solidFill>
                  <a:schemeClr val="bg1"/>
                </a:solidFill>
                <a:latin typeface="Arial" pitchFamily="34" charset="0"/>
                <a:cs typeface="Arial" pitchFamily="34" charset="0"/>
              </a:rPr>
              <a:t>DEC: Steam Generator Complete IP Rights</a:t>
            </a:r>
          </a:p>
        </p:txBody>
      </p:sp>
      <p:sp>
        <p:nvSpPr>
          <p:cNvPr id="49" name="矩形 48"/>
          <p:cNvSpPr/>
          <p:nvPr/>
        </p:nvSpPr>
        <p:spPr>
          <a:xfrm>
            <a:off x="8046258" y="5609771"/>
            <a:ext cx="2984598" cy="819680"/>
          </a:xfrm>
          <a:prstGeom prst="rect">
            <a:avLst/>
          </a:prstGeom>
          <a:solidFill>
            <a:schemeClr val="tx1">
              <a:alpha val="7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b="1" dirty="0">
                <a:solidFill>
                  <a:schemeClr val="bg1"/>
                </a:solidFill>
                <a:latin typeface="Arial" pitchFamily="34" charset="0"/>
                <a:cs typeface="Arial" pitchFamily="34" charset="0"/>
              </a:rPr>
              <a:t>HRBE: Coolant Pump </a:t>
            </a:r>
          </a:p>
          <a:p>
            <a:pPr algn="ctr">
              <a:defRPr/>
            </a:pPr>
            <a:r>
              <a:rPr lang="en-US" altLang="zh-CN" b="1" dirty="0">
                <a:solidFill>
                  <a:schemeClr val="bg1"/>
                </a:solidFill>
                <a:latin typeface="Arial" pitchFamily="34" charset="0"/>
                <a:cs typeface="Arial" pitchFamily="34" charset="0"/>
              </a:rPr>
              <a:t> Makeup Water Pump</a:t>
            </a:r>
            <a:endParaRPr lang="zh-CN" altLang="en-US" b="1" dirty="0">
              <a:solidFill>
                <a:schemeClr val="bg1"/>
              </a:solidFill>
              <a:latin typeface="Arial" pitchFamily="34" charset="0"/>
              <a:cs typeface="Ari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文本框 3"/>
          <p:cNvSpPr txBox="1"/>
          <p:nvPr/>
        </p:nvSpPr>
        <p:spPr>
          <a:xfrm>
            <a:off x="1414674" y="550138"/>
            <a:ext cx="3650619" cy="369332"/>
          </a:xfrm>
          <a:prstGeom prst="rect">
            <a:avLst/>
          </a:prstGeom>
          <a:noFill/>
        </p:spPr>
        <p:txBody>
          <a:bodyPr wrap="square" rtlCol="0">
            <a:spAutoFit/>
          </a:bodyPr>
          <a:lstStyle/>
          <a:p>
            <a:r>
              <a:rPr lang="en-US" altLang="zh-CN"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Economic Strength</a:t>
            </a:r>
            <a:endParaRPr lang="zh-CN" altLang="en-US"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9" name="文本框 13"/>
          <p:cNvSpPr txBox="1"/>
          <p:nvPr/>
        </p:nvSpPr>
        <p:spPr>
          <a:xfrm>
            <a:off x="297859" y="2301712"/>
            <a:ext cx="4499429" cy="2677656"/>
          </a:xfrm>
          <a:prstGeom prst="rect">
            <a:avLst/>
          </a:prstGeom>
          <a:noFill/>
        </p:spPr>
        <p:txBody>
          <a:bodyPr wrap="square" rtlCol="0">
            <a:spAutoFit/>
          </a:bodyPr>
          <a:lstStyle/>
          <a:p>
            <a:r>
              <a:rPr lang="en-US" altLang="zh-CN" sz="3600" b="1" dirty="0">
                <a:solidFill>
                  <a:srgbClr val="183A5D"/>
                </a:solidFill>
                <a:latin typeface="微软雅黑" panose="020B0503020204020204" pitchFamily="34" charset="-122"/>
                <a:ea typeface="微软雅黑" panose="020B0503020204020204" pitchFamily="34" charset="-122"/>
              </a:rPr>
              <a:t>PART 5</a:t>
            </a:r>
          </a:p>
          <a:p>
            <a:r>
              <a:rPr lang="en-US" altLang="zh-CN" sz="4800" b="1" dirty="0">
                <a:solidFill>
                  <a:srgbClr val="183A5D"/>
                </a:solidFill>
                <a:latin typeface="微软雅黑" panose="020B0503020204020204" pitchFamily="34" charset="-122"/>
                <a:ea typeface="微软雅黑" panose="020B0503020204020204" pitchFamily="34" charset="-122"/>
              </a:rPr>
              <a:t>E</a:t>
            </a:r>
            <a:r>
              <a:rPr lang="en-US" altLang="zh-CN" sz="3600" b="1" dirty="0">
                <a:solidFill>
                  <a:srgbClr val="183A5D"/>
                </a:solidFill>
                <a:latin typeface="微软雅黑" panose="020B0503020204020204" pitchFamily="34" charset="-122"/>
                <a:ea typeface="微软雅黑" panose="020B0503020204020204" pitchFamily="34" charset="-122"/>
              </a:rPr>
              <a:t>CONOMIC </a:t>
            </a:r>
            <a:r>
              <a:rPr lang="en-US" altLang="zh-CN" sz="4800" b="1" dirty="0">
                <a:solidFill>
                  <a:srgbClr val="183A5D"/>
                </a:solidFill>
                <a:latin typeface="微软雅黑" panose="020B0503020204020204" pitchFamily="34" charset="-122"/>
                <a:ea typeface="微软雅黑" panose="020B0503020204020204" pitchFamily="34" charset="-122"/>
              </a:rPr>
              <a:t>S</a:t>
            </a:r>
            <a:r>
              <a:rPr lang="en-US" altLang="zh-CN" sz="3600" b="1" dirty="0">
                <a:solidFill>
                  <a:srgbClr val="183A5D"/>
                </a:solidFill>
                <a:latin typeface="微软雅黑" panose="020B0503020204020204" pitchFamily="34" charset="-122"/>
                <a:ea typeface="微软雅黑" panose="020B0503020204020204" pitchFamily="34" charset="-122"/>
              </a:rPr>
              <a:t>TRENGH</a:t>
            </a:r>
          </a:p>
          <a:p>
            <a:r>
              <a:rPr lang="en-US" altLang="zh-CN" sz="3600" b="1" dirty="0">
                <a:solidFill>
                  <a:srgbClr val="183A5D"/>
                </a:solidFill>
                <a:latin typeface="微软雅黑" panose="020B0503020204020204" pitchFamily="34" charset="-122"/>
                <a:ea typeface="微软雅黑" panose="020B0503020204020204" pitchFamily="34" charset="-122"/>
              </a:rPr>
              <a:t>INTRO.</a:t>
            </a:r>
            <a:endParaRPr lang="zh-CN" altLang="en-US" sz="3600" b="1" dirty="0">
              <a:solidFill>
                <a:srgbClr val="183A5D"/>
              </a:solidFill>
              <a:latin typeface="微软雅黑" panose="020B0503020204020204" pitchFamily="34" charset="-122"/>
              <a:ea typeface="微软雅黑" panose="020B0503020204020204" pitchFamily="34" charset="-122"/>
            </a:endParaRPr>
          </a:p>
        </p:txBody>
      </p:sp>
      <p:sp>
        <p:nvSpPr>
          <p:cNvPr id="70" name="文本框 90"/>
          <p:cNvSpPr txBox="1"/>
          <p:nvPr/>
        </p:nvSpPr>
        <p:spPr>
          <a:xfrm>
            <a:off x="41306" y="685412"/>
            <a:ext cx="1114408" cy="369332"/>
          </a:xfrm>
          <a:prstGeom prst="rect">
            <a:avLst/>
          </a:prstGeom>
          <a:noFill/>
        </p:spPr>
        <p:txBody>
          <a:bodyPr wrap="none" rtlCol="0">
            <a:spAutoFit/>
          </a:bodyPr>
          <a:lstStyle/>
          <a:p>
            <a:pPr algn="ctr"/>
            <a:r>
              <a:rPr lang="en-US" altLang="zh-CN" dirty="0">
                <a:solidFill>
                  <a:schemeClr val="lt1"/>
                </a:solidFill>
              </a:rPr>
              <a:t>PART FIVE</a:t>
            </a:r>
            <a:endParaRPr lang="zh-CN" altLang="en-US" dirty="0">
              <a:solidFill>
                <a:schemeClr val="lt1"/>
              </a:solidFill>
            </a:endParaRPr>
          </a:p>
        </p:txBody>
      </p:sp>
      <p:pic>
        <p:nvPicPr>
          <p:cNvPr id="1026" name="Picture 2" descr="C:\Users\Administrator\Desktop\20160627华龙一号ppt美化\K2核岛2016年7月23日，摄于2NB厂房内部结构，±0.00m楼板施工（钢筋安装）.jpg"/>
          <p:cNvPicPr>
            <a:picLocks noChangeAspect="1" noChangeArrowheads="1"/>
          </p:cNvPicPr>
          <p:nvPr/>
        </p:nvPicPr>
        <p:blipFill>
          <a:blip r:embed="rId3" cstate="print"/>
          <a:srcRect/>
          <a:stretch>
            <a:fillRect/>
          </a:stretch>
        </p:blipFill>
        <p:spPr bwMode="auto">
          <a:xfrm>
            <a:off x="4229100" y="0"/>
            <a:ext cx="7962900" cy="6858000"/>
          </a:xfrm>
          <a:prstGeom prst="rect">
            <a:avLst/>
          </a:prstGeom>
          <a:solidFill>
            <a:schemeClr val="tx1">
              <a:alpha val="33000"/>
            </a:schemeClr>
          </a:solidFill>
          <a:ln>
            <a:noFill/>
          </a:ln>
          <a:effectLst>
            <a:softEdge rad="127000"/>
          </a:effectLst>
        </p:spPr>
      </p:pic>
    </p:spTree>
    <p:extLst>
      <p:ext uri="{BB962C8B-B14F-4D97-AF65-F5344CB8AC3E}">
        <p14:creationId xmlns:p14="http://schemas.microsoft.com/office/powerpoint/2010/main" val="52879761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 name="文本框 3"/>
          <p:cNvSpPr txBox="1"/>
          <p:nvPr/>
        </p:nvSpPr>
        <p:spPr>
          <a:xfrm>
            <a:off x="1414674" y="550138"/>
            <a:ext cx="3650619" cy="369332"/>
          </a:xfrm>
          <a:prstGeom prst="rect">
            <a:avLst/>
          </a:prstGeom>
          <a:noFill/>
        </p:spPr>
        <p:txBody>
          <a:bodyPr wrap="square" rtlCol="0">
            <a:spAutoFit/>
          </a:bodyPr>
          <a:lstStyle/>
          <a:p>
            <a:r>
              <a:rPr lang="en-US" altLang="zh-CN"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Overall Performance</a:t>
            </a:r>
            <a:endParaRPr lang="zh-CN" altLang="en-US"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9" name="文本框 13"/>
          <p:cNvSpPr txBox="1"/>
          <p:nvPr/>
        </p:nvSpPr>
        <p:spPr>
          <a:xfrm>
            <a:off x="297859" y="2301712"/>
            <a:ext cx="4499429" cy="2677656"/>
          </a:xfrm>
          <a:prstGeom prst="rect">
            <a:avLst/>
          </a:prstGeom>
          <a:noFill/>
        </p:spPr>
        <p:txBody>
          <a:bodyPr wrap="square" rtlCol="0">
            <a:spAutoFit/>
          </a:bodyPr>
          <a:lstStyle/>
          <a:p>
            <a:r>
              <a:rPr lang="en-US" altLang="zh-CN" sz="3600" b="1" dirty="0">
                <a:solidFill>
                  <a:srgbClr val="183A5D"/>
                </a:solidFill>
                <a:latin typeface="微软雅黑" panose="020B0503020204020204" pitchFamily="34" charset="-122"/>
                <a:ea typeface="微软雅黑" panose="020B0503020204020204" pitchFamily="34" charset="-122"/>
              </a:rPr>
              <a:t>PART 1</a:t>
            </a:r>
          </a:p>
          <a:p>
            <a:r>
              <a:rPr lang="en-US" altLang="zh-CN" sz="4800" b="1" dirty="0">
                <a:solidFill>
                  <a:srgbClr val="183A5D"/>
                </a:solidFill>
                <a:latin typeface="微软雅黑" panose="020B0503020204020204" pitchFamily="34" charset="-122"/>
                <a:ea typeface="微软雅黑" panose="020B0503020204020204" pitchFamily="34" charset="-122"/>
              </a:rPr>
              <a:t>O</a:t>
            </a:r>
            <a:r>
              <a:rPr lang="en-US" altLang="zh-CN" sz="3600" b="1" dirty="0">
                <a:solidFill>
                  <a:srgbClr val="183A5D"/>
                </a:solidFill>
                <a:latin typeface="微软雅黑" panose="020B0503020204020204" pitchFamily="34" charset="-122"/>
                <a:ea typeface="微软雅黑" panose="020B0503020204020204" pitchFamily="34" charset="-122"/>
              </a:rPr>
              <a:t>VERALL </a:t>
            </a:r>
            <a:r>
              <a:rPr lang="en-US" altLang="zh-CN" sz="4800" b="1" dirty="0">
                <a:solidFill>
                  <a:srgbClr val="183A5D"/>
                </a:solidFill>
                <a:latin typeface="微软雅黑" panose="020B0503020204020204" pitchFamily="34" charset="-122"/>
                <a:ea typeface="微软雅黑" panose="020B0503020204020204" pitchFamily="34" charset="-122"/>
              </a:rPr>
              <a:t>P</a:t>
            </a:r>
            <a:r>
              <a:rPr lang="en-US" altLang="zh-CN" sz="3600" b="1" dirty="0">
                <a:solidFill>
                  <a:srgbClr val="183A5D"/>
                </a:solidFill>
                <a:latin typeface="微软雅黑" panose="020B0503020204020204" pitchFamily="34" charset="-122"/>
                <a:ea typeface="微软雅黑" panose="020B0503020204020204" pitchFamily="34" charset="-122"/>
              </a:rPr>
              <a:t>ERFORMANCE</a:t>
            </a:r>
          </a:p>
          <a:p>
            <a:r>
              <a:rPr lang="en-US" altLang="zh-CN" sz="3600" b="1" dirty="0">
                <a:solidFill>
                  <a:srgbClr val="183A5D"/>
                </a:solidFill>
                <a:latin typeface="微软雅黑" panose="020B0503020204020204" pitchFamily="34" charset="-122"/>
                <a:ea typeface="微软雅黑" panose="020B0503020204020204" pitchFamily="34" charset="-122"/>
              </a:rPr>
              <a:t>INTRO.</a:t>
            </a:r>
            <a:endParaRPr lang="zh-CN" altLang="en-US" sz="3600" b="1" dirty="0">
              <a:solidFill>
                <a:srgbClr val="183A5D"/>
              </a:solidFill>
              <a:latin typeface="微软雅黑" panose="020B0503020204020204" pitchFamily="34" charset="-122"/>
              <a:ea typeface="微软雅黑" panose="020B0503020204020204" pitchFamily="34" charset="-122"/>
            </a:endParaRPr>
          </a:p>
        </p:txBody>
      </p:sp>
      <p:sp>
        <p:nvSpPr>
          <p:cNvPr id="70" name="文本框 90"/>
          <p:cNvSpPr txBox="1"/>
          <p:nvPr/>
        </p:nvSpPr>
        <p:spPr>
          <a:xfrm>
            <a:off x="0" y="685412"/>
            <a:ext cx="1120820" cy="369332"/>
          </a:xfrm>
          <a:prstGeom prst="rect">
            <a:avLst/>
          </a:prstGeom>
          <a:noFill/>
        </p:spPr>
        <p:txBody>
          <a:bodyPr wrap="none" rtlCol="0">
            <a:spAutoFit/>
          </a:bodyPr>
          <a:lstStyle/>
          <a:p>
            <a:pPr algn="ctr"/>
            <a:r>
              <a:rPr lang="en-US" altLang="zh-CN" dirty="0">
                <a:solidFill>
                  <a:schemeClr val="lt1"/>
                </a:solidFill>
              </a:rPr>
              <a:t>PART ONE</a:t>
            </a:r>
            <a:endParaRPr lang="zh-CN" altLang="en-US" dirty="0">
              <a:solidFill>
                <a:schemeClr val="lt1"/>
              </a:solidFill>
            </a:endParaRPr>
          </a:p>
        </p:txBody>
      </p:sp>
      <p:pic>
        <p:nvPicPr>
          <p:cNvPr id="8" name="Picture 3" descr="C:\Users\Administrator.USER-20140701WW\Desktop\20170314133414324002.jpg"/>
          <p:cNvPicPr>
            <a:picLocks noChangeAspect="1" noChangeArrowheads="1"/>
          </p:cNvPicPr>
          <p:nvPr/>
        </p:nvPicPr>
        <p:blipFill>
          <a:blip r:embed="rId3"/>
          <a:srcRect/>
          <a:stretch>
            <a:fillRect/>
          </a:stretch>
        </p:blipFill>
        <p:spPr bwMode="auto">
          <a:xfrm>
            <a:off x="5744308" y="0"/>
            <a:ext cx="6447692" cy="6857999"/>
          </a:xfrm>
          <a:prstGeom prst="rect">
            <a:avLst/>
          </a:prstGeom>
          <a:noFill/>
        </p:spPr>
      </p:pic>
    </p:spTree>
    <p:extLst>
      <p:ext uri="{BB962C8B-B14F-4D97-AF65-F5344CB8AC3E}">
        <p14:creationId xmlns:p14="http://schemas.microsoft.com/office/powerpoint/2010/main" val="52879761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C:\Users\Administrator\AppData\Roaming\Morrowsft\Mricu\DATA\547\3780\temp\20160908164552369246.png"/>
          <p:cNvPicPr>
            <a:picLocks noChangeAspect="1" noChangeArrowheads="1"/>
          </p:cNvPicPr>
          <p:nvPr/>
        </p:nvPicPr>
        <p:blipFill>
          <a:blip r:embed="rId3" cstate="print"/>
          <a:srcRect/>
          <a:stretch>
            <a:fillRect/>
          </a:stretch>
        </p:blipFill>
        <p:spPr bwMode="auto">
          <a:xfrm>
            <a:off x="4152899" y="0"/>
            <a:ext cx="8039101" cy="6858000"/>
          </a:xfrm>
          <a:prstGeom prst="rect">
            <a:avLst/>
          </a:prstGeom>
          <a:solidFill>
            <a:schemeClr val="tx1">
              <a:alpha val="72000"/>
            </a:schemeClr>
          </a:solidFill>
          <a:ln>
            <a:noFill/>
          </a:ln>
          <a:effectLst>
            <a:softEdge rad="127000"/>
          </a:effectLst>
        </p:spPr>
      </p:pic>
      <p:sp>
        <p:nvSpPr>
          <p:cNvPr id="2" name="文本框 3"/>
          <p:cNvSpPr txBox="1"/>
          <p:nvPr/>
        </p:nvSpPr>
        <p:spPr>
          <a:xfrm>
            <a:off x="1414674" y="550138"/>
            <a:ext cx="3650619" cy="369332"/>
          </a:xfrm>
          <a:prstGeom prst="rect">
            <a:avLst/>
          </a:prstGeom>
          <a:noFill/>
        </p:spPr>
        <p:txBody>
          <a:bodyPr wrap="square" rtlCol="0">
            <a:spAutoFit/>
          </a:bodyPr>
          <a:lstStyle/>
          <a:p>
            <a:r>
              <a:rPr lang="en-US" altLang="zh-CN"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Economic Strength</a:t>
            </a:r>
            <a:endParaRPr lang="zh-CN" altLang="en-US"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文本框 90"/>
          <p:cNvSpPr txBox="1"/>
          <p:nvPr/>
        </p:nvSpPr>
        <p:spPr>
          <a:xfrm>
            <a:off x="41306" y="685412"/>
            <a:ext cx="1114408" cy="369332"/>
          </a:xfrm>
          <a:prstGeom prst="rect">
            <a:avLst/>
          </a:prstGeom>
          <a:noFill/>
        </p:spPr>
        <p:txBody>
          <a:bodyPr wrap="none" rtlCol="0">
            <a:spAutoFit/>
          </a:bodyPr>
          <a:lstStyle/>
          <a:p>
            <a:pPr algn="ctr"/>
            <a:r>
              <a:rPr lang="en-US" altLang="zh-CN" dirty="0">
                <a:solidFill>
                  <a:schemeClr val="lt1"/>
                </a:solidFill>
              </a:rPr>
              <a:t>PART FIVE</a:t>
            </a:r>
            <a:endParaRPr lang="zh-CN" altLang="en-US" dirty="0">
              <a:solidFill>
                <a:schemeClr val="lt1"/>
              </a:solidFill>
            </a:endParaRPr>
          </a:p>
        </p:txBody>
      </p:sp>
      <p:sp>
        <p:nvSpPr>
          <p:cNvPr id="21" name="Rectangle 4"/>
          <p:cNvSpPr>
            <a:spLocks noChangeArrowheads="1"/>
          </p:cNvSpPr>
          <p:nvPr/>
        </p:nvSpPr>
        <p:spPr bwMode="auto">
          <a:xfrm>
            <a:off x="232748" y="2532732"/>
            <a:ext cx="3268441" cy="2603790"/>
          </a:xfrm>
          <a:prstGeom prst="rect">
            <a:avLst/>
          </a:prstGeom>
          <a:noFill/>
        </p:spPr>
        <p:txBody>
          <a:bodyPr wrap="square" rtlCol="0">
            <a:spAutoFit/>
          </a:bodyPr>
          <a:lstStyle/>
          <a:p>
            <a:pPr indent="-457200" algn="ctr" fontAlgn="base">
              <a:lnSpc>
                <a:spcPct val="120000"/>
              </a:lnSpc>
              <a:spcBef>
                <a:spcPct val="15000"/>
              </a:spcBef>
              <a:spcAft>
                <a:spcPct val="0"/>
              </a:spcAft>
              <a:defRPr/>
            </a:pPr>
            <a:r>
              <a:rPr lang="en-US" altLang="zh-CN" sz="3200" b="1" dirty="0">
                <a:solidFill>
                  <a:schemeClr val="accent1">
                    <a:lumMod val="50000"/>
                  </a:schemeClr>
                </a:solidFill>
                <a:latin typeface="微软雅黑" panose="020B0503020204020204" pitchFamily="34" charset="-122"/>
                <a:ea typeface="微软雅黑" panose="020B0503020204020204" pitchFamily="34" charset="-122"/>
              </a:rPr>
              <a:t>Economic Strength on</a:t>
            </a:r>
          </a:p>
          <a:p>
            <a:pPr indent="-457200" algn="ctr" fontAlgn="base">
              <a:lnSpc>
                <a:spcPct val="120000"/>
              </a:lnSpc>
              <a:spcBef>
                <a:spcPct val="15000"/>
              </a:spcBef>
              <a:spcAft>
                <a:spcPct val="0"/>
              </a:spcAft>
              <a:defRPr/>
            </a:pPr>
            <a:r>
              <a:rPr lang="en-US" altLang="zh-CN" sz="3200" b="1"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Design</a:t>
            </a:r>
            <a:endParaRPr lang="en-US" altLang="zh-CN" sz="3200" b="1" dirty="0">
              <a:solidFill>
                <a:schemeClr val="accent1">
                  <a:lumMod val="50000"/>
                </a:schemeClr>
              </a:solidFill>
              <a:latin typeface="微软雅黑" panose="020B0503020204020204" pitchFamily="34" charset="-122"/>
              <a:ea typeface="微软雅黑" panose="020B0503020204020204" pitchFamily="34" charset="-122"/>
            </a:endParaRPr>
          </a:p>
          <a:p>
            <a:pPr indent="-457200" algn="ctr" fontAlgn="base">
              <a:lnSpc>
                <a:spcPct val="120000"/>
              </a:lnSpc>
              <a:spcBef>
                <a:spcPct val="15000"/>
              </a:spcBef>
              <a:spcAft>
                <a:spcPct val="0"/>
              </a:spcAft>
              <a:defRPr/>
            </a:pPr>
            <a:endParaRPr lang="en-US" altLang="zh-CN" sz="32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80" name="矩形 79"/>
          <p:cNvSpPr/>
          <p:nvPr/>
        </p:nvSpPr>
        <p:spPr>
          <a:xfrm>
            <a:off x="5291365" y="1619250"/>
            <a:ext cx="6303735" cy="3257550"/>
          </a:xfrm>
          <a:prstGeom prst="rect">
            <a:avLst/>
          </a:prstGeom>
          <a:solidFill>
            <a:schemeClr val="tx1">
              <a:alpha val="7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ü"/>
              <a:defRPr/>
            </a:pPr>
            <a:endParaRPr lang="en-US" altLang="zh-CN" sz="2400" b="1" dirty="0">
              <a:solidFill>
                <a:schemeClr val="bg1"/>
              </a:solidFill>
              <a:latin typeface="Arial" pitchFamily="34" charset="0"/>
              <a:cs typeface="Arial" pitchFamily="34" charset="0"/>
            </a:endParaRPr>
          </a:p>
          <a:p>
            <a:pPr>
              <a:buFont typeface="Wingdings" pitchFamily="2" charset="2"/>
              <a:buChar char="ü"/>
              <a:defRPr/>
            </a:pPr>
            <a:r>
              <a:rPr lang="en-US" altLang="zh-CN" sz="2400" b="1" dirty="0">
                <a:solidFill>
                  <a:schemeClr val="bg1"/>
                </a:solidFill>
                <a:latin typeface="Arial" pitchFamily="34" charset="0"/>
                <a:cs typeface="Arial" pitchFamily="34" charset="0"/>
              </a:rPr>
              <a:t>Ensured availability: 90%</a:t>
            </a:r>
          </a:p>
          <a:p>
            <a:pPr>
              <a:buFont typeface="Wingdings" pitchFamily="2" charset="2"/>
              <a:buChar char="ü"/>
              <a:defRPr/>
            </a:pPr>
            <a:r>
              <a:rPr lang="en-US" altLang="zh-CN" sz="2400" b="1" dirty="0">
                <a:solidFill>
                  <a:schemeClr val="bg1"/>
                </a:solidFill>
                <a:latin typeface="Arial" pitchFamily="34" charset="0"/>
                <a:cs typeface="Arial" pitchFamily="34" charset="0"/>
              </a:rPr>
              <a:t>Raised power level: 1150 </a:t>
            </a:r>
            <a:r>
              <a:rPr lang="en-US" altLang="zh-CN" sz="2400" b="1" dirty="0" err="1">
                <a:solidFill>
                  <a:schemeClr val="bg1"/>
                </a:solidFill>
                <a:latin typeface="Arial" pitchFamily="34" charset="0"/>
                <a:cs typeface="Arial" pitchFamily="34" charset="0"/>
              </a:rPr>
              <a:t>MWe</a:t>
            </a:r>
            <a:endParaRPr lang="en-US" altLang="zh-CN" sz="2400" b="1" dirty="0">
              <a:solidFill>
                <a:schemeClr val="bg1"/>
              </a:solidFill>
              <a:latin typeface="Arial" pitchFamily="34" charset="0"/>
              <a:cs typeface="Arial" pitchFamily="34" charset="0"/>
            </a:endParaRPr>
          </a:p>
          <a:p>
            <a:pPr>
              <a:buFont typeface="Wingdings" pitchFamily="2" charset="2"/>
              <a:buChar char="ü"/>
              <a:defRPr/>
            </a:pPr>
            <a:r>
              <a:rPr lang="en-US" altLang="zh-CN" sz="2400" b="1" dirty="0">
                <a:solidFill>
                  <a:schemeClr val="bg1"/>
                </a:solidFill>
                <a:latin typeface="Arial" pitchFamily="34" charset="0"/>
                <a:cs typeface="Arial" pitchFamily="34" charset="0"/>
              </a:rPr>
              <a:t>Minimized wastes: </a:t>
            </a:r>
            <a:r>
              <a:rPr lang="zh-CN" altLang="en-US" sz="2400" b="1" dirty="0">
                <a:solidFill>
                  <a:schemeClr val="bg1"/>
                </a:solidFill>
                <a:latin typeface="Arial" pitchFamily="34" charset="0"/>
                <a:cs typeface="Arial" pitchFamily="34" charset="0"/>
              </a:rPr>
              <a:t>＜</a:t>
            </a:r>
            <a:r>
              <a:rPr lang="en-US" altLang="zh-CN" sz="2400" b="1" dirty="0">
                <a:solidFill>
                  <a:schemeClr val="bg1"/>
                </a:solidFill>
                <a:latin typeface="Arial" pitchFamily="34" charset="0"/>
                <a:cs typeface="Arial" pitchFamily="34" charset="0"/>
              </a:rPr>
              <a:t>50 m³</a:t>
            </a:r>
          </a:p>
          <a:p>
            <a:pPr>
              <a:buFont typeface="Wingdings" pitchFamily="2" charset="2"/>
              <a:buChar char="ü"/>
              <a:defRPr/>
            </a:pPr>
            <a:r>
              <a:rPr lang="en-US" altLang="zh-CN" sz="2400" b="1" dirty="0">
                <a:solidFill>
                  <a:schemeClr val="bg1"/>
                </a:solidFill>
                <a:latin typeface="Arial" pitchFamily="34" charset="0"/>
                <a:cs typeface="Arial" pitchFamily="34" charset="0"/>
              </a:rPr>
              <a:t>Life time: 60 years</a:t>
            </a:r>
          </a:p>
          <a:p>
            <a:pPr>
              <a:buFont typeface="Wingdings" pitchFamily="2" charset="2"/>
              <a:buChar char="ü"/>
              <a:defRPr/>
            </a:pPr>
            <a:r>
              <a:rPr lang="en-US" altLang="zh-CN" sz="2400" b="1" dirty="0">
                <a:solidFill>
                  <a:schemeClr val="bg1"/>
                </a:solidFill>
                <a:latin typeface="Arial" pitchFamily="34" charset="0"/>
                <a:cs typeface="Arial" pitchFamily="34" charset="0"/>
              </a:rPr>
              <a:t>Refueling period: 18 months</a:t>
            </a:r>
          </a:p>
          <a:p>
            <a:pPr>
              <a:buFont typeface="Wingdings" pitchFamily="2" charset="2"/>
              <a:buChar char="ü"/>
              <a:defRPr/>
            </a:pPr>
            <a:r>
              <a:rPr lang="en-US" altLang="zh-CN" sz="2400" b="1" dirty="0">
                <a:solidFill>
                  <a:schemeClr val="bg1"/>
                </a:solidFill>
                <a:latin typeface="Arial" pitchFamily="34" charset="0"/>
                <a:cs typeface="Arial" pitchFamily="34" charset="0"/>
              </a:rPr>
              <a:t>Standardized design </a:t>
            </a:r>
          </a:p>
          <a:p>
            <a:pPr>
              <a:defRPr/>
            </a:pPr>
            <a:endParaRPr lang="zh-CN" altLang="en-US" sz="2400" b="1" dirty="0">
              <a:solidFill>
                <a:schemeClr val="bg1"/>
              </a:solidFill>
              <a:latin typeface="Arial" pitchFamily="34" charset="0"/>
              <a:cs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dministrator\AppData\Roaming\Morrowsft\Mricu\DATA\547\3780\temp\2016090816321218076.png"/>
          <p:cNvPicPr>
            <a:picLocks noChangeAspect="1" noChangeArrowheads="1"/>
          </p:cNvPicPr>
          <p:nvPr/>
        </p:nvPicPr>
        <p:blipFill>
          <a:blip r:embed="rId3" cstate="print"/>
          <a:srcRect/>
          <a:stretch>
            <a:fillRect/>
          </a:stretch>
        </p:blipFill>
        <p:spPr bwMode="auto">
          <a:xfrm>
            <a:off x="4151085" y="-14514"/>
            <a:ext cx="8040915" cy="6858000"/>
          </a:xfrm>
          <a:prstGeom prst="rect">
            <a:avLst/>
          </a:prstGeom>
          <a:solidFill>
            <a:schemeClr val="tx1">
              <a:alpha val="72000"/>
            </a:schemeClr>
          </a:solidFill>
          <a:ln>
            <a:noFill/>
          </a:ln>
          <a:effectLst>
            <a:softEdge rad="127000"/>
          </a:effectLst>
        </p:spPr>
      </p:pic>
      <p:sp>
        <p:nvSpPr>
          <p:cNvPr id="2" name="文本框 3"/>
          <p:cNvSpPr txBox="1"/>
          <p:nvPr/>
        </p:nvSpPr>
        <p:spPr>
          <a:xfrm>
            <a:off x="1414674" y="550138"/>
            <a:ext cx="3650619" cy="369332"/>
          </a:xfrm>
          <a:prstGeom prst="rect">
            <a:avLst/>
          </a:prstGeom>
          <a:noFill/>
        </p:spPr>
        <p:txBody>
          <a:bodyPr wrap="square" rtlCol="0">
            <a:spAutoFit/>
          </a:bodyPr>
          <a:lstStyle/>
          <a:p>
            <a:r>
              <a:rPr lang="en-US" altLang="zh-CN"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Economic Strength</a:t>
            </a:r>
            <a:endParaRPr lang="zh-CN" altLang="en-US"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文本框 90"/>
          <p:cNvSpPr txBox="1"/>
          <p:nvPr/>
        </p:nvSpPr>
        <p:spPr>
          <a:xfrm>
            <a:off x="41306" y="685412"/>
            <a:ext cx="1114408" cy="369332"/>
          </a:xfrm>
          <a:prstGeom prst="rect">
            <a:avLst/>
          </a:prstGeom>
          <a:noFill/>
        </p:spPr>
        <p:txBody>
          <a:bodyPr wrap="none" rtlCol="0">
            <a:spAutoFit/>
          </a:bodyPr>
          <a:lstStyle/>
          <a:p>
            <a:pPr algn="ctr"/>
            <a:r>
              <a:rPr lang="en-US" altLang="zh-CN" dirty="0">
                <a:solidFill>
                  <a:schemeClr val="lt1"/>
                </a:solidFill>
              </a:rPr>
              <a:t>PART FIVE</a:t>
            </a:r>
            <a:endParaRPr lang="zh-CN" altLang="en-US" dirty="0">
              <a:solidFill>
                <a:schemeClr val="lt1"/>
              </a:solidFill>
            </a:endParaRPr>
          </a:p>
        </p:txBody>
      </p:sp>
      <p:sp>
        <p:nvSpPr>
          <p:cNvPr id="19" name="Rectangle 4"/>
          <p:cNvSpPr>
            <a:spLocks noChangeArrowheads="1"/>
          </p:cNvSpPr>
          <p:nvPr/>
        </p:nvSpPr>
        <p:spPr bwMode="auto">
          <a:xfrm>
            <a:off x="232748" y="2532732"/>
            <a:ext cx="3268441" cy="2603790"/>
          </a:xfrm>
          <a:prstGeom prst="rect">
            <a:avLst/>
          </a:prstGeom>
          <a:noFill/>
        </p:spPr>
        <p:txBody>
          <a:bodyPr wrap="square" rtlCol="0">
            <a:spAutoFit/>
          </a:bodyPr>
          <a:lstStyle/>
          <a:p>
            <a:pPr indent="-457200" algn="ctr" fontAlgn="base">
              <a:lnSpc>
                <a:spcPct val="120000"/>
              </a:lnSpc>
              <a:spcBef>
                <a:spcPct val="15000"/>
              </a:spcBef>
              <a:spcAft>
                <a:spcPct val="0"/>
              </a:spcAft>
              <a:defRPr/>
            </a:pPr>
            <a:r>
              <a:rPr lang="en-US" altLang="zh-CN" sz="3200" b="1" dirty="0">
                <a:solidFill>
                  <a:schemeClr val="accent1">
                    <a:lumMod val="50000"/>
                  </a:schemeClr>
                </a:solidFill>
                <a:latin typeface="微软雅黑" panose="020B0503020204020204" pitchFamily="34" charset="-122"/>
                <a:ea typeface="微软雅黑" panose="020B0503020204020204" pitchFamily="34" charset="-122"/>
              </a:rPr>
              <a:t>Economic Strength on</a:t>
            </a:r>
          </a:p>
          <a:p>
            <a:pPr indent="-457200" algn="ctr" fontAlgn="base">
              <a:lnSpc>
                <a:spcPct val="120000"/>
              </a:lnSpc>
              <a:spcBef>
                <a:spcPct val="15000"/>
              </a:spcBef>
              <a:spcAft>
                <a:spcPct val="0"/>
              </a:spcAft>
              <a:defRPr/>
            </a:pPr>
            <a:r>
              <a:rPr lang="en-US" altLang="zh-CN" sz="3200" b="1"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O &amp; M</a:t>
            </a:r>
            <a:endParaRPr lang="en-US" altLang="zh-CN" sz="3200" b="1" dirty="0">
              <a:solidFill>
                <a:schemeClr val="accent1">
                  <a:lumMod val="50000"/>
                </a:schemeClr>
              </a:solidFill>
              <a:latin typeface="微软雅黑" panose="020B0503020204020204" pitchFamily="34" charset="-122"/>
              <a:ea typeface="微软雅黑" panose="020B0503020204020204" pitchFamily="34" charset="-122"/>
            </a:endParaRPr>
          </a:p>
          <a:p>
            <a:pPr indent="-457200" algn="ctr" fontAlgn="base">
              <a:lnSpc>
                <a:spcPct val="120000"/>
              </a:lnSpc>
              <a:spcBef>
                <a:spcPct val="15000"/>
              </a:spcBef>
              <a:spcAft>
                <a:spcPct val="0"/>
              </a:spcAft>
              <a:defRPr/>
            </a:pPr>
            <a:endParaRPr lang="en-US" altLang="zh-CN" sz="32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21" name="矩形 20"/>
          <p:cNvSpPr/>
          <p:nvPr/>
        </p:nvSpPr>
        <p:spPr>
          <a:xfrm>
            <a:off x="4423133" y="1567542"/>
            <a:ext cx="7563853" cy="3788227"/>
          </a:xfrm>
          <a:prstGeom prst="rect">
            <a:avLst/>
          </a:prstGeom>
          <a:solidFill>
            <a:schemeClr val="tx1">
              <a:alpha val="7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ü"/>
              <a:defRPr/>
            </a:pPr>
            <a:endParaRPr lang="en-US" altLang="zh-CN" sz="2400" b="1" dirty="0">
              <a:solidFill>
                <a:schemeClr val="bg1"/>
              </a:solidFill>
              <a:latin typeface="Arial" pitchFamily="34" charset="0"/>
              <a:cs typeface="Arial" pitchFamily="34" charset="0"/>
            </a:endParaRPr>
          </a:p>
          <a:p>
            <a:pPr>
              <a:buFont typeface="Wingdings" pitchFamily="2" charset="2"/>
              <a:buChar char="ü"/>
              <a:defRPr/>
            </a:pPr>
            <a:endParaRPr lang="en-US" altLang="zh-CN" sz="2400" b="1" dirty="0">
              <a:solidFill>
                <a:schemeClr val="bg1"/>
              </a:solidFill>
              <a:latin typeface="Arial" pitchFamily="34" charset="0"/>
              <a:cs typeface="Arial" pitchFamily="34" charset="0"/>
            </a:endParaRPr>
          </a:p>
          <a:p>
            <a:pPr>
              <a:buFont typeface="Wingdings" pitchFamily="2" charset="2"/>
              <a:buChar char="ü"/>
              <a:defRPr/>
            </a:pPr>
            <a:endParaRPr lang="en-US" altLang="zh-CN" sz="2400" b="1" dirty="0">
              <a:solidFill>
                <a:schemeClr val="bg1"/>
              </a:solidFill>
              <a:latin typeface="Arial" pitchFamily="34" charset="0"/>
              <a:cs typeface="Arial" pitchFamily="34" charset="0"/>
            </a:endParaRPr>
          </a:p>
          <a:p>
            <a:pPr>
              <a:buFont typeface="Wingdings" pitchFamily="2" charset="2"/>
              <a:buChar char="ü"/>
              <a:defRPr/>
            </a:pPr>
            <a:r>
              <a:rPr lang="en-US" altLang="zh-CN" sz="2400" b="1" dirty="0">
                <a:solidFill>
                  <a:schemeClr val="bg1"/>
                </a:solidFill>
                <a:latin typeface="Arial" pitchFamily="34" charset="0"/>
                <a:cs typeface="Arial" pitchFamily="34" charset="0"/>
              </a:rPr>
              <a:t>Accumulated experience feedback: domestic and international </a:t>
            </a:r>
            <a:endParaRPr lang="zh-CN" altLang="en-US" sz="2400" b="1" dirty="0">
              <a:solidFill>
                <a:schemeClr val="bg1"/>
              </a:solidFill>
              <a:latin typeface="Arial" pitchFamily="34" charset="0"/>
              <a:cs typeface="Arial" pitchFamily="34" charset="0"/>
            </a:endParaRPr>
          </a:p>
          <a:p>
            <a:pPr>
              <a:buFont typeface="Wingdings" pitchFamily="2" charset="2"/>
              <a:buChar char="ü"/>
              <a:defRPr/>
            </a:pPr>
            <a:r>
              <a:rPr lang="en-US" altLang="zh-CN" sz="2400" b="1" dirty="0">
                <a:solidFill>
                  <a:schemeClr val="bg1"/>
                </a:solidFill>
                <a:latin typeface="Arial" pitchFamily="34" charset="0"/>
                <a:cs typeface="Arial" pitchFamily="34" charset="0"/>
              </a:rPr>
              <a:t>Easier access: better layout</a:t>
            </a:r>
            <a:endParaRPr lang="zh-CN" altLang="en-US" sz="2400" b="1" dirty="0">
              <a:solidFill>
                <a:schemeClr val="bg1"/>
              </a:solidFill>
              <a:latin typeface="Arial" pitchFamily="34" charset="0"/>
              <a:cs typeface="Arial" pitchFamily="34" charset="0"/>
            </a:endParaRPr>
          </a:p>
          <a:p>
            <a:pPr>
              <a:buFont typeface="Wingdings" pitchFamily="2" charset="2"/>
              <a:buChar char="ü"/>
              <a:defRPr/>
            </a:pPr>
            <a:r>
              <a:rPr lang="en-US" altLang="zh-CN" sz="2400" b="1" dirty="0">
                <a:solidFill>
                  <a:schemeClr val="bg1"/>
                </a:solidFill>
                <a:latin typeface="Arial" pitchFamily="34" charset="0"/>
                <a:cs typeface="Arial" pitchFamily="34" charset="0"/>
              </a:rPr>
              <a:t>Standardized spare parts: life-long services   </a:t>
            </a:r>
          </a:p>
          <a:p>
            <a:pPr>
              <a:buFont typeface="Wingdings" pitchFamily="2" charset="2"/>
              <a:buChar char="ü"/>
              <a:defRPr/>
            </a:pPr>
            <a:r>
              <a:rPr lang="en-US" altLang="zh-CN" sz="2400" b="1" dirty="0">
                <a:solidFill>
                  <a:schemeClr val="bg1"/>
                </a:solidFill>
                <a:latin typeface="Arial" pitchFamily="34" charset="0"/>
                <a:cs typeface="Arial" pitchFamily="34" charset="0"/>
              </a:rPr>
              <a:t>Advanced diagnosis system: ahead of time prevention and correction   </a:t>
            </a:r>
            <a:endParaRPr lang="zh-CN" altLang="en-US" sz="2400" b="1" dirty="0">
              <a:solidFill>
                <a:schemeClr val="bg1"/>
              </a:solidFill>
              <a:latin typeface="Arial" pitchFamily="34" charset="0"/>
              <a:cs typeface="Arial" pitchFamily="34" charset="0"/>
            </a:endParaRPr>
          </a:p>
          <a:p>
            <a:pPr algn="ctr">
              <a:defRPr/>
            </a:pPr>
            <a:endParaRPr lang="en-US" altLang="zh-CN" sz="2400" b="1" dirty="0">
              <a:solidFill>
                <a:schemeClr val="bg1"/>
              </a:solidFill>
              <a:latin typeface="Arial" pitchFamily="34" charset="0"/>
              <a:cs typeface="Arial" pitchFamily="34" charset="0"/>
            </a:endParaRPr>
          </a:p>
          <a:p>
            <a:pPr algn="ctr">
              <a:defRPr/>
            </a:pPr>
            <a:endParaRPr lang="zh-CN" altLang="en-US" sz="2400" b="1" dirty="0">
              <a:solidFill>
                <a:schemeClr val="bg1"/>
              </a:solidFill>
              <a:latin typeface="Arial" pitchFamily="34" charset="0"/>
              <a:cs typeface="Arial" pitchFamily="34" charset="0"/>
            </a:endParaRPr>
          </a:p>
          <a:p>
            <a:pPr algn="ctr">
              <a:defRPr/>
            </a:pPr>
            <a:r>
              <a:rPr lang="en-US" altLang="zh-CN" sz="2400" b="1" dirty="0">
                <a:solidFill>
                  <a:schemeClr val="bg1"/>
                </a:solidFill>
                <a:latin typeface="Arial" pitchFamily="34" charset="0"/>
                <a:cs typeface="Arial" pitchFamily="34" charset="0"/>
              </a:rPr>
              <a:t> </a:t>
            </a:r>
            <a:endParaRPr lang="zh-CN" altLang="en-US" sz="2400" b="1" dirty="0">
              <a:solidFill>
                <a:schemeClr val="bg1"/>
              </a:solidFill>
              <a:latin typeface="Arial" pitchFamily="34" charset="0"/>
              <a:cs typeface="Arial" pitchFamily="34" charset="0"/>
            </a:endParaRPr>
          </a:p>
          <a:p>
            <a:pPr algn="ctr">
              <a:defRPr/>
            </a:pPr>
            <a:endParaRPr lang="en-US" altLang="zh-CN" sz="2400" b="1" dirty="0">
              <a:solidFill>
                <a:schemeClr val="bg1"/>
              </a:solidFill>
              <a:latin typeface="Arial" pitchFamily="34" charset="0"/>
              <a:cs typeface="Arial"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p:cNvSpPr txBox="1"/>
          <p:nvPr/>
        </p:nvSpPr>
        <p:spPr>
          <a:xfrm>
            <a:off x="1414674" y="550138"/>
            <a:ext cx="3650619" cy="369332"/>
          </a:xfrm>
          <a:prstGeom prst="rect">
            <a:avLst/>
          </a:prstGeom>
          <a:noFill/>
        </p:spPr>
        <p:txBody>
          <a:bodyPr wrap="square" rtlCol="0">
            <a:spAutoFit/>
          </a:bodyPr>
          <a:lstStyle/>
          <a:p>
            <a:r>
              <a:rPr lang="en-US" altLang="zh-CN"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Economic Strength</a:t>
            </a:r>
            <a:endParaRPr lang="zh-CN" altLang="en-US"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文本框 90"/>
          <p:cNvSpPr txBox="1"/>
          <p:nvPr/>
        </p:nvSpPr>
        <p:spPr>
          <a:xfrm>
            <a:off x="41306" y="685412"/>
            <a:ext cx="1114408" cy="369332"/>
          </a:xfrm>
          <a:prstGeom prst="rect">
            <a:avLst/>
          </a:prstGeom>
          <a:noFill/>
        </p:spPr>
        <p:txBody>
          <a:bodyPr wrap="none" rtlCol="0">
            <a:spAutoFit/>
          </a:bodyPr>
          <a:lstStyle/>
          <a:p>
            <a:pPr algn="ctr"/>
            <a:r>
              <a:rPr lang="en-US" altLang="zh-CN" dirty="0">
                <a:solidFill>
                  <a:schemeClr val="lt1"/>
                </a:solidFill>
              </a:rPr>
              <a:t>PART FIVE</a:t>
            </a:r>
            <a:endParaRPr lang="zh-CN" altLang="en-US" dirty="0">
              <a:solidFill>
                <a:schemeClr val="lt1"/>
              </a:solidFill>
            </a:endParaRPr>
          </a:p>
        </p:txBody>
      </p:sp>
      <p:sp>
        <p:nvSpPr>
          <p:cNvPr id="17" name="Rectangle 4"/>
          <p:cNvSpPr>
            <a:spLocks noChangeArrowheads="1"/>
          </p:cNvSpPr>
          <p:nvPr/>
        </p:nvSpPr>
        <p:spPr bwMode="auto">
          <a:xfrm>
            <a:off x="232748" y="2532732"/>
            <a:ext cx="3671595" cy="2603790"/>
          </a:xfrm>
          <a:prstGeom prst="rect">
            <a:avLst/>
          </a:prstGeom>
          <a:noFill/>
        </p:spPr>
        <p:txBody>
          <a:bodyPr wrap="square" rtlCol="0">
            <a:spAutoFit/>
          </a:bodyPr>
          <a:lstStyle/>
          <a:p>
            <a:pPr indent="-457200" algn="ctr" fontAlgn="base">
              <a:lnSpc>
                <a:spcPct val="120000"/>
              </a:lnSpc>
              <a:spcBef>
                <a:spcPct val="15000"/>
              </a:spcBef>
              <a:spcAft>
                <a:spcPct val="0"/>
              </a:spcAft>
              <a:defRPr/>
            </a:pPr>
            <a:r>
              <a:rPr lang="en-US" altLang="zh-CN" sz="3200" b="1" dirty="0">
                <a:solidFill>
                  <a:schemeClr val="accent1">
                    <a:lumMod val="50000"/>
                  </a:schemeClr>
                </a:solidFill>
                <a:latin typeface="微软雅黑" panose="020B0503020204020204" pitchFamily="34" charset="-122"/>
                <a:ea typeface="微软雅黑" panose="020B0503020204020204" pitchFamily="34" charset="-122"/>
              </a:rPr>
              <a:t>Economic Strength on</a:t>
            </a:r>
          </a:p>
          <a:p>
            <a:pPr indent="-457200" algn="ctr" fontAlgn="base">
              <a:lnSpc>
                <a:spcPct val="120000"/>
              </a:lnSpc>
              <a:spcBef>
                <a:spcPct val="15000"/>
              </a:spcBef>
              <a:spcAft>
                <a:spcPct val="0"/>
              </a:spcAft>
              <a:defRPr/>
            </a:pPr>
            <a:r>
              <a:rPr lang="en-US" altLang="zh-CN" sz="3200" b="1"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Social Influence</a:t>
            </a:r>
            <a:endParaRPr lang="en-US" altLang="zh-CN" sz="3200" b="1" dirty="0">
              <a:solidFill>
                <a:schemeClr val="accent1">
                  <a:lumMod val="50000"/>
                </a:schemeClr>
              </a:solidFill>
              <a:latin typeface="微软雅黑" panose="020B0503020204020204" pitchFamily="34" charset="-122"/>
              <a:ea typeface="微软雅黑" panose="020B0503020204020204" pitchFamily="34" charset="-122"/>
            </a:endParaRPr>
          </a:p>
          <a:p>
            <a:pPr indent="-457200" algn="ctr" fontAlgn="base">
              <a:lnSpc>
                <a:spcPct val="120000"/>
              </a:lnSpc>
              <a:spcBef>
                <a:spcPct val="15000"/>
              </a:spcBef>
              <a:spcAft>
                <a:spcPct val="0"/>
              </a:spcAft>
              <a:defRPr/>
            </a:pPr>
            <a:endParaRPr lang="en-US" altLang="zh-CN" sz="3200" b="1" dirty="0">
              <a:solidFill>
                <a:schemeClr val="accent1">
                  <a:lumMod val="50000"/>
                </a:schemeClr>
              </a:solidFill>
              <a:latin typeface="微软雅黑" panose="020B0503020204020204" pitchFamily="34" charset="-122"/>
              <a:ea typeface="微软雅黑" panose="020B0503020204020204" pitchFamily="34" charset="-122"/>
            </a:endParaRPr>
          </a:p>
        </p:txBody>
      </p:sp>
      <p:pic>
        <p:nvPicPr>
          <p:cNvPr id="8196" name="Picture 4" descr="C:\Users\Administrator\AppData\Roaming\Morrowsft\Mricu\DATA\547\3780\temp\2016090816345441605.png"/>
          <p:cNvPicPr>
            <a:picLocks noChangeAspect="1" noChangeArrowheads="1"/>
          </p:cNvPicPr>
          <p:nvPr/>
        </p:nvPicPr>
        <p:blipFill>
          <a:blip r:embed="rId3" cstate="print"/>
          <a:srcRect/>
          <a:stretch>
            <a:fillRect/>
          </a:stretch>
        </p:blipFill>
        <p:spPr bwMode="auto">
          <a:xfrm>
            <a:off x="4136571" y="0"/>
            <a:ext cx="8055428" cy="6858000"/>
          </a:xfrm>
          <a:prstGeom prst="rect">
            <a:avLst/>
          </a:prstGeom>
          <a:solidFill>
            <a:schemeClr val="tx1">
              <a:alpha val="72000"/>
            </a:schemeClr>
          </a:solidFill>
          <a:ln>
            <a:noFill/>
          </a:ln>
          <a:effectLst>
            <a:softEdge rad="127000"/>
          </a:effectLst>
        </p:spPr>
      </p:pic>
      <p:sp>
        <p:nvSpPr>
          <p:cNvPr id="20" name="矩形 19"/>
          <p:cNvSpPr/>
          <p:nvPr/>
        </p:nvSpPr>
        <p:spPr>
          <a:xfrm>
            <a:off x="4599120" y="2322287"/>
            <a:ext cx="7317111" cy="2465613"/>
          </a:xfrm>
          <a:prstGeom prst="rect">
            <a:avLst/>
          </a:prstGeom>
          <a:solidFill>
            <a:schemeClr val="tx1">
              <a:alpha val="7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ü"/>
              <a:defRPr/>
            </a:pPr>
            <a:endParaRPr lang="en-US" altLang="zh-CN" sz="2400" b="1" dirty="0">
              <a:solidFill>
                <a:schemeClr val="bg1"/>
              </a:solidFill>
              <a:latin typeface="Arial" pitchFamily="34" charset="0"/>
              <a:cs typeface="Arial" pitchFamily="34" charset="0"/>
            </a:endParaRPr>
          </a:p>
          <a:p>
            <a:pPr>
              <a:defRPr/>
            </a:pPr>
            <a:endParaRPr lang="en-US" altLang="zh-CN" sz="2400" b="1" dirty="0">
              <a:solidFill>
                <a:schemeClr val="bg1"/>
              </a:solidFill>
              <a:latin typeface="Arial" pitchFamily="34" charset="0"/>
              <a:cs typeface="Arial" pitchFamily="34" charset="0"/>
            </a:endParaRPr>
          </a:p>
          <a:p>
            <a:pPr>
              <a:buFont typeface="Wingdings" pitchFamily="2" charset="2"/>
              <a:buChar char="ü"/>
              <a:defRPr/>
            </a:pPr>
            <a:r>
              <a:rPr lang="en-US" altLang="zh-CN" sz="2400" b="1" dirty="0">
                <a:solidFill>
                  <a:schemeClr val="bg1"/>
                </a:solidFill>
                <a:latin typeface="Arial" pitchFamily="34" charset="0"/>
                <a:cs typeface="Arial" pitchFamily="34" charset="0"/>
              </a:rPr>
              <a:t>Enhance local infrastructure, environment, etc.   </a:t>
            </a:r>
            <a:endParaRPr lang="zh-CN" altLang="en-US" sz="2400" b="1" dirty="0">
              <a:solidFill>
                <a:schemeClr val="bg1"/>
              </a:solidFill>
              <a:latin typeface="Arial" pitchFamily="34" charset="0"/>
              <a:cs typeface="Arial" pitchFamily="34" charset="0"/>
            </a:endParaRPr>
          </a:p>
          <a:p>
            <a:pPr>
              <a:buFont typeface="Wingdings" pitchFamily="2" charset="2"/>
              <a:buChar char="ü"/>
              <a:defRPr/>
            </a:pPr>
            <a:r>
              <a:rPr lang="en-US" altLang="zh-CN" sz="2400" b="1" dirty="0">
                <a:solidFill>
                  <a:schemeClr val="bg1"/>
                </a:solidFill>
                <a:latin typeface="Arial" pitchFamily="34" charset="0"/>
                <a:cs typeface="Arial" pitchFamily="34" charset="0"/>
              </a:rPr>
              <a:t>Enhance local service industry</a:t>
            </a:r>
            <a:endParaRPr lang="zh-CN" altLang="en-US" sz="2400" b="1" dirty="0">
              <a:solidFill>
                <a:schemeClr val="bg1"/>
              </a:solidFill>
              <a:latin typeface="Arial" pitchFamily="34" charset="0"/>
              <a:cs typeface="Arial" pitchFamily="34" charset="0"/>
            </a:endParaRPr>
          </a:p>
          <a:p>
            <a:pPr>
              <a:buFont typeface="Wingdings" pitchFamily="2" charset="2"/>
              <a:buChar char="ü"/>
              <a:defRPr/>
            </a:pPr>
            <a:r>
              <a:rPr lang="en-US" altLang="zh-CN" sz="2400" b="1" dirty="0">
                <a:solidFill>
                  <a:schemeClr val="bg1"/>
                </a:solidFill>
                <a:latin typeface="Arial" pitchFamily="34" charset="0"/>
                <a:cs typeface="Arial" pitchFamily="34" charset="0"/>
              </a:rPr>
              <a:t>Local supplier involvement</a:t>
            </a:r>
            <a:endParaRPr lang="zh-CN" altLang="en-US" sz="2400" b="1" dirty="0">
              <a:solidFill>
                <a:schemeClr val="bg1"/>
              </a:solidFill>
              <a:latin typeface="Arial" pitchFamily="34" charset="0"/>
              <a:cs typeface="Arial" pitchFamily="34" charset="0"/>
            </a:endParaRPr>
          </a:p>
          <a:p>
            <a:pPr>
              <a:buFont typeface="Wingdings" pitchFamily="2" charset="2"/>
              <a:buChar char="ü"/>
              <a:defRPr/>
            </a:pPr>
            <a:r>
              <a:rPr lang="en-US" altLang="zh-CN" sz="2400" b="1" dirty="0">
                <a:solidFill>
                  <a:schemeClr val="bg1"/>
                </a:solidFill>
                <a:latin typeface="Arial" pitchFamily="34" charset="0"/>
                <a:cs typeface="Arial" pitchFamily="34" charset="0"/>
              </a:rPr>
              <a:t>Stable local tax provider</a:t>
            </a:r>
          </a:p>
          <a:p>
            <a:pPr>
              <a:buFont typeface="Wingdings" pitchFamily="2" charset="2"/>
              <a:buChar char="ü"/>
              <a:defRPr/>
            </a:pPr>
            <a:r>
              <a:rPr lang="en-US" altLang="zh-CN" sz="2400" b="1" dirty="0">
                <a:solidFill>
                  <a:schemeClr val="bg1"/>
                </a:solidFill>
                <a:latin typeface="Arial" pitchFamily="34" charset="0"/>
                <a:cs typeface="Arial" pitchFamily="34" charset="0"/>
              </a:rPr>
              <a:t>Improve local investment environment</a:t>
            </a:r>
            <a:endParaRPr lang="zh-CN" altLang="en-US" sz="2400" b="1" dirty="0">
              <a:solidFill>
                <a:schemeClr val="bg1"/>
              </a:solidFill>
              <a:latin typeface="Arial" pitchFamily="34" charset="0"/>
              <a:cs typeface="Arial" pitchFamily="34" charset="0"/>
            </a:endParaRPr>
          </a:p>
          <a:p>
            <a:pPr>
              <a:defRPr/>
            </a:pPr>
            <a:endParaRPr lang="zh-CN" altLang="en-US" sz="2400" b="1" dirty="0">
              <a:solidFill>
                <a:schemeClr val="bg1"/>
              </a:solidFill>
              <a:latin typeface="Arial" pitchFamily="34" charset="0"/>
              <a:cs typeface="Arial" pitchFamily="34" charset="0"/>
            </a:endParaRPr>
          </a:p>
          <a:p>
            <a:pPr>
              <a:buFont typeface="Wingdings" pitchFamily="2" charset="2"/>
              <a:buChar char="ü"/>
              <a:defRPr/>
            </a:pPr>
            <a:endParaRPr lang="en-US" altLang="zh-CN" sz="2400" b="1" dirty="0">
              <a:solidFill>
                <a:schemeClr val="bg1"/>
              </a:solidFill>
              <a:latin typeface="Arial" pitchFamily="34" charset="0"/>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en.cnnc.com.cn/img/attachement/jpg/site48/20160203/1454481519841.jpg"/>
          <p:cNvPicPr>
            <a:picLocks noChangeAspect="1" noChangeArrowheads="1"/>
          </p:cNvPicPr>
          <p:nvPr/>
        </p:nvPicPr>
        <p:blipFill>
          <a:blip r:embed="rId3" cstate="screen"/>
          <a:srcRect/>
          <a:stretch>
            <a:fillRect/>
          </a:stretch>
        </p:blipFill>
        <p:spPr bwMode="auto">
          <a:xfrm>
            <a:off x="-134112" y="3792878"/>
            <a:ext cx="12484608" cy="3189787"/>
          </a:xfrm>
          <a:prstGeom prst="rect">
            <a:avLst/>
          </a:prstGeom>
          <a:ln>
            <a:noFill/>
          </a:ln>
          <a:effectLst>
            <a:softEdge rad="112500"/>
          </a:effectLst>
        </p:spPr>
      </p:pic>
      <p:pic>
        <p:nvPicPr>
          <p:cNvPr id="4" name="Picture 3" descr="C:\Users\Administrator\Desktop\20160627华龙一号ppt美化\logo.png"/>
          <p:cNvPicPr>
            <a:picLocks noChangeAspect="1" noChangeArrowheads="1"/>
          </p:cNvPicPr>
          <p:nvPr/>
        </p:nvPicPr>
        <p:blipFill>
          <a:blip r:embed="rId4" cstate="print"/>
          <a:srcRect/>
          <a:stretch>
            <a:fillRect/>
          </a:stretch>
        </p:blipFill>
        <p:spPr bwMode="auto">
          <a:xfrm>
            <a:off x="2209757" y="441339"/>
            <a:ext cx="7127024" cy="17107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1204" name="Rectangle 2"/>
          <p:cNvSpPr>
            <a:spLocks noChangeArrowheads="1"/>
          </p:cNvSpPr>
          <p:nvPr/>
        </p:nvSpPr>
        <p:spPr bwMode="auto">
          <a:xfrm>
            <a:off x="1584960" y="2305590"/>
            <a:ext cx="9022080" cy="1655760"/>
          </a:xfrm>
          <a:prstGeom prst="rect">
            <a:avLst/>
          </a:prstGeom>
          <a:noFill/>
          <a:ln w="9525">
            <a:noFill/>
            <a:miter lim="800000"/>
            <a:headEnd/>
            <a:tailEnd/>
          </a:ln>
        </p:spPr>
        <p:txBody>
          <a:bodyPr lIns="108812" tIns="54405" rIns="108812" bIns="54405" anchor="ctr"/>
          <a:lstStyle/>
          <a:p>
            <a:pPr algn="ctr">
              <a:lnSpc>
                <a:spcPct val="150000"/>
              </a:lnSpc>
              <a:defRPr/>
            </a:pPr>
            <a:r>
              <a:rPr lang="en-US" altLang="zh-CN" sz="3700" b="1" i="1" cap="all" dirty="0">
                <a:solidFill>
                  <a:srgbClr val="FF0000"/>
                </a:solidFill>
                <a:latin typeface="+mj-ea"/>
                <a:ea typeface="+mj-ea"/>
                <a:cs typeface="Times New Roman" pitchFamily="18" charset="0"/>
              </a:rPr>
              <a:t>Thanks for your attention!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3" presetClass="emph" presetSubtype="2" fill="hold" grpId="0" nodeType="withEffect">
                                  <p:stCondLst>
                                    <p:cond delay="0"/>
                                  </p:stCondLst>
                                  <p:childTnLst>
                                    <p:animClr clrSpc="rgb" dir="cw">
                                      <p:cBhvr override="childStyle">
                                        <p:cTn id="10" dur="2000" fill="hold"/>
                                        <p:tgtEl>
                                          <p:spTgt spid="51204"/>
                                        </p:tgtEl>
                                        <p:attrNameLst>
                                          <p:attrName>style.color</p:attrName>
                                        </p:attrNameLst>
                                      </p:cBhvr>
                                      <p:to>
                                        <a:srgbClr val="FFC000"/>
                                      </p:to>
                                    </p:animClr>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文本框 3"/>
          <p:cNvSpPr txBox="1"/>
          <p:nvPr/>
        </p:nvSpPr>
        <p:spPr>
          <a:xfrm>
            <a:off x="1414674" y="550138"/>
            <a:ext cx="3650619" cy="369332"/>
          </a:xfrm>
          <a:prstGeom prst="rect">
            <a:avLst/>
          </a:prstGeom>
          <a:noFill/>
        </p:spPr>
        <p:txBody>
          <a:bodyPr wrap="square" rtlCol="0">
            <a:spAutoFit/>
          </a:bodyPr>
          <a:lstStyle/>
          <a:p>
            <a:r>
              <a:rPr lang="en-US" altLang="zh-CN"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Overall Performance</a:t>
            </a:r>
            <a:endParaRPr lang="zh-CN" altLang="en-US"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0" name="文本框 90"/>
          <p:cNvSpPr txBox="1"/>
          <p:nvPr/>
        </p:nvSpPr>
        <p:spPr>
          <a:xfrm>
            <a:off x="0" y="685412"/>
            <a:ext cx="1120820" cy="369332"/>
          </a:xfrm>
          <a:prstGeom prst="rect">
            <a:avLst/>
          </a:prstGeom>
          <a:noFill/>
        </p:spPr>
        <p:txBody>
          <a:bodyPr wrap="none" rtlCol="0">
            <a:spAutoFit/>
          </a:bodyPr>
          <a:lstStyle/>
          <a:p>
            <a:pPr algn="ctr"/>
            <a:r>
              <a:rPr lang="en-US" altLang="zh-CN" dirty="0">
                <a:solidFill>
                  <a:schemeClr val="lt1"/>
                </a:solidFill>
              </a:rPr>
              <a:t>PART ONE</a:t>
            </a:r>
            <a:endParaRPr lang="zh-CN" altLang="en-US" dirty="0">
              <a:solidFill>
                <a:schemeClr val="lt1"/>
              </a:solidFill>
            </a:endParaRPr>
          </a:p>
        </p:txBody>
      </p:sp>
      <p:sp>
        <p:nvSpPr>
          <p:cNvPr id="5" name="矩形 4"/>
          <p:cNvSpPr/>
          <p:nvPr/>
        </p:nvSpPr>
        <p:spPr>
          <a:xfrm>
            <a:off x="528056" y="1419272"/>
            <a:ext cx="4367463" cy="1969770"/>
          </a:xfrm>
          <a:prstGeom prst="rect">
            <a:avLst/>
          </a:prstGeom>
          <a:noFill/>
        </p:spPr>
        <p:txBody>
          <a:bodyPr wrap="square" rtlCol="0">
            <a:spAutoFit/>
          </a:bodyPr>
          <a:lstStyle/>
          <a:p>
            <a:pPr algn="ctr"/>
            <a:r>
              <a:rPr lang="en-US" altLang="zh-CN" b="1" dirty="0">
                <a:solidFill>
                  <a:schemeClr val="accent1">
                    <a:lumMod val="50000"/>
                  </a:schemeClr>
                </a:solidFill>
                <a:latin typeface="微软雅黑" panose="020B0503020204020204" pitchFamily="34" charset="-122"/>
                <a:ea typeface="微软雅黑" panose="020B0503020204020204" pitchFamily="34" charset="-122"/>
              </a:rPr>
              <a:t>HRP 1000 is China’s </a:t>
            </a:r>
          </a:p>
          <a:p>
            <a:pPr algn="ctr"/>
            <a:r>
              <a:rPr lang="en-US" altLang="zh-CN" sz="2400" b="1"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Home-Grown</a:t>
            </a:r>
            <a:r>
              <a:rPr lang="en-US" altLang="zh-CN" b="1" dirty="0">
                <a:solidFill>
                  <a:schemeClr val="accent1">
                    <a:lumMod val="50000"/>
                  </a:schemeClr>
                </a:solidFill>
                <a:latin typeface="微软雅黑" panose="020B0503020204020204" pitchFamily="34" charset="-122"/>
                <a:ea typeface="微软雅黑" panose="020B0503020204020204" pitchFamily="34" charset="-122"/>
              </a:rPr>
              <a:t> technology, </a:t>
            </a:r>
          </a:p>
          <a:p>
            <a:pPr algn="ctr"/>
            <a:r>
              <a:rPr lang="en-US" altLang="zh-CN" b="1" dirty="0">
                <a:solidFill>
                  <a:schemeClr val="accent1">
                    <a:lumMod val="50000"/>
                  </a:schemeClr>
                </a:solidFill>
                <a:latin typeface="微软雅黑" panose="020B0503020204020204" pitchFamily="34" charset="-122"/>
                <a:ea typeface="微软雅黑" panose="020B0503020204020204" pitchFamily="34" charset="-122"/>
              </a:rPr>
              <a:t>we will bring it to the</a:t>
            </a:r>
          </a:p>
          <a:p>
            <a:pPr algn="ctr"/>
            <a:r>
              <a:rPr lang="en-US" altLang="zh-CN" sz="2400" b="1"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International Market. </a:t>
            </a:r>
          </a:p>
          <a:p>
            <a:pPr algn="ctr"/>
            <a:r>
              <a:rPr lang="en-US" altLang="zh-CN" sz="2400" b="1"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1400" b="1" dirty="0">
                <a:solidFill>
                  <a:schemeClr val="accent1">
                    <a:lumMod val="50000"/>
                  </a:schemeClr>
                </a:solidFill>
                <a:latin typeface="微软雅黑" panose="020B0503020204020204" pitchFamily="34" charset="-122"/>
                <a:ea typeface="微软雅黑" panose="020B0503020204020204" pitchFamily="34" charset="-122"/>
              </a:rPr>
              <a:t> ---- Xi </a:t>
            </a:r>
            <a:r>
              <a:rPr lang="en-US" altLang="zh-CN" sz="1400" b="1" dirty="0" err="1">
                <a:solidFill>
                  <a:schemeClr val="accent1">
                    <a:lumMod val="50000"/>
                  </a:schemeClr>
                </a:solidFill>
                <a:latin typeface="微软雅黑" panose="020B0503020204020204" pitchFamily="34" charset="-122"/>
                <a:ea typeface="微软雅黑" panose="020B0503020204020204" pitchFamily="34" charset="-122"/>
              </a:rPr>
              <a:t>Jinping</a:t>
            </a:r>
            <a:endParaRPr lang="en-US" altLang="zh-CN" sz="1400" b="1" dirty="0">
              <a:solidFill>
                <a:schemeClr val="accent1">
                  <a:lumMod val="50000"/>
                </a:schemeClr>
              </a:solidFill>
              <a:latin typeface="微软雅黑" panose="020B0503020204020204" pitchFamily="34" charset="-122"/>
              <a:ea typeface="微软雅黑" panose="020B0503020204020204" pitchFamily="34" charset="-122"/>
            </a:endParaRPr>
          </a:p>
          <a:p>
            <a:pPr algn="ctr"/>
            <a:r>
              <a:rPr lang="en-US" altLang="zh-CN" sz="1400" b="1" dirty="0">
                <a:solidFill>
                  <a:schemeClr val="accent1">
                    <a:lumMod val="50000"/>
                  </a:schemeClr>
                </a:solidFill>
                <a:latin typeface="微软雅黑" panose="020B0503020204020204" pitchFamily="34" charset="-122"/>
                <a:ea typeface="微软雅黑" panose="020B0503020204020204" pitchFamily="34" charset="-122"/>
              </a:rPr>
              <a:t>                                 President of China</a:t>
            </a:r>
          </a:p>
        </p:txBody>
      </p:sp>
      <p:grpSp>
        <p:nvGrpSpPr>
          <p:cNvPr id="2" name="组合 66"/>
          <p:cNvGrpSpPr/>
          <p:nvPr/>
        </p:nvGrpSpPr>
        <p:grpSpPr>
          <a:xfrm>
            <a:off x="5069493" y="410617"/>
            <a:ext cx="7096510" cy="5962989"/>
            <a:chOff x="5842280" y="396103"/>
            <a:chExt cx="7096510" cy="5962989"/>
          </a:xfrm>
        </p:grpSpPr>
        <p:sp>
          <p:nvSpPr>
            <p:cNvPr id="7" name="Freeform 5"/>
            <p:cNvSpPr>
              <a:spLocks/>
            </p:cNvSpPr>
            <p:nvPr/>
          </p:nvSpPr>
          <p:spPr bwMode="auto">
            <a:xfrm>
              <a:off x="9110663" y="1581151"/>
              <a:ext cx="1027112" cy="1655763"/>
            </a:xfrm>
            <a:custGeom>
              <a:avLst/>
              <a:gdLst>
                <a:gd name="T0" fmla="*/ 647 w 647"/>
                <a:gd name="T1" fmla="*/ 0 h 1043"/>
                <a:gd name="T2" fmla="*/ 0 w 647"/>
                <a:gd name="T3" fmla="*/ 290 h 1043"/>
                <a:gd name="T4" fmla="*/ 0 w 647"/>
                <a:gd name="T5" fmla="*/ 1043 h 1043"/>
                <a:gd name="T6" fmla="*/ 647 w 647"/>
                <a:gd name="T7" fmla="*/ 396 h 1043"/>
                <a:gd name="T8" fmla="*/ 647 w 647"/>
                <a:gd name="T9" fmla="*/ 0 h 1043"/>
              </a:gdLst>
              <a:ahLst/>
              <a:cxnLst>
                <a:cxn ang="0">
                  <a:pos x="T0" y="T1"/>
                </a:cxn>
                <a:cxn ang="0">
                  <a:pos x="T2" y="T3"/>
                </a:cxn>
                <a:cxn ang="0">
                  <a:pos x="T4" y="T5"/>
                </a:cxn>
                <a:cxn ang="0">
                  <a:pos x="T6" y="T7"/>
                </a:cxn>
                <a:cxn ang="0">
                  <a:pos x="T8" y="T9"/>
                </a:cxn>
              </a:cxnLst>
              <a:rect l="0" t="0" r="r" b="b"/>
              <a:pathLst>
                <a:path w="647" h="1043">
                  <a:moveTo>
                    <a:pt x="647" y="0"/>
                  </a:moveTo>
                  <a:lnTo>
                    <a:pt x="0" y="290"/>
                  </a:lnTo>
                  <a:lnTo>
                    <a:pt x="0" y="1043"/>
                  </a:lnTo>
                  <a:lnTo>
                    <a:pt x="647" y="396"/>
                  </a:lnTo>
                  <a:lnTo>
                    <a:pt x="647" y="0"/>
                  </a:lnTo>
                  <a:close/>
                </a:path>
              </a:pathLst>
            </a:custGeom>
            <a:solidFill>
              <a:srgbClr val="F49C1A"/>
            </a:solidFill>
            <a:ln>
              <a:noFill/>
            </a:ln>
          </p:spPr>
          <p:txBody>
            <a:bodyPr vert="horz" wrap="square" lIns="91440" tIns="45720" rIns="91440" bIns="45720" numCol="1" anchor="t" anchorCtr="0" compatLnSpc="1">
              <a:prstTxWarp prst="textNoShape">
                <a:avLst/>
              </a:prstTxWarp>
            </a:bodyPr>
            <a:lstStyle/>
            <a:p>
              <a:endParaRPr lang="en-US" altLang="zh-CN" sz="1400" b="1" dirty="0">
                <a:solidFill>
                  <a:schemeClr val="accent1">
                    <a:lumMod val="50000"/>
                  </a:schemeClr>
                </a:solidFill>
                <a:latin typeface="微软雅黑" panose="020B0503020204020204" pitchFamily="34" charset="-122"/>
                <a:ea typeface="微软雅黑" panose="020B0503020204020204" pitchFamily="34" charset="-122"/>
              </a:endParaRPr>
            </a:p>
            <a:p>
              <a:endParaRPr lang="en-US" altLang="zh-CN" sz="1400" b="1" dirty="0">
                <a:solidFill>
                  <a:schemeClr val="accent1">
                    <a:lumMod val="50000"/>
                  </a:schemeClr>
                </a:solidFill>
                <a:latin typeface="微软雅黑" panose="020B0503020204020204" pitchFamily="34" charset="-122"/>
                <a:ea typeface="微软雅黑" panose="020B0503020204020204" pitchFamily="34" charset="-122"/>
              </a:endParaRPr>
            </a:p>
            <a:p>
              <a:endParaRPr lang="en-US" altLang="zh-CN" sz="14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8" name="Freeform 6"/>
            <p:cNvSpPr>
              <a:spLocks/>
            </p:cNvSpPr>
            <p:nvPr/>
          </p:nvSpPr>
          <p:spPr bwMode="auto">
            <a:xfrm>
              <a:off x="9110663" y="1581151"/>
              <a:ext cx="1027112" cy="1655763"/>
            </a:xfrm>
            <a:custGeom>
              <a:avLst/>
              <a:gdLst>
                <a:gd name="T0" fmla="*/ 647 w 647"/>
                <a:gd name="T1" fmla="*/ 0 h 1043"/>
                <a:gd name="T2" fmla="*/ 0 w 647"/>
                <a:gd name="T3" fmla="*/ 290 h 1043"/>
                <a:gd name="T4" fmla="*/ 0 w 647"/>
                <a:gd name="T5" fmla="*/ 1043 h 1043"/>
                <a:gd name="T6" fmla="*/ 647 w 647"/>
                <a:gd name="T7" fmla="*/ 396 h 1043"/>
                <a:gd name="T8" fmla="*/ 647 w 647"/>
                <a:gd name="T9" fmla="*/ 0 h 1043"/>
              </a:gdLst>
              <a:ahLst/>
              <a:cxnLst>
                <a:cxn ang="0">
                  <a:pos x="T0" y="T1"/>
                </a:cxn>
                <a:cxn ang="0">
                  <a:pos x="T2" y="T3"/>
                </a:cxn>
                <a:cxn ang="0">
                  <a:pos x="T4" y="T5"/>
                </a:cxn>
                <a:cxn ang="0">
                  <a:pos x="T6" y="T7"/>
                </a:cxn>
                <a:cxn ang="0">
                  <a:pos x="T8" y="T9"/>
                </a:cxn>
              </a:cxnLst>
              <a:rect l="0" t="0" r="r" b="b"/>
              <a:pathLst>
                <a:path w="647" h="1043">
                  <a:moveTo>
                    <a:pt x="647" y="0"/>
                  </a:moveTo>
                  <a:lnTo>
                    <a:pt x="0" y="290"/>
                  </a:lnTo>
                  <a:lnTo>
                    <a:pt x="0" y="1043"/>
                  </a:lnTo>
                  <a:lnTo>
                    <a:pt x="647" y="396"/>
                  </a:lnTo>
                  <a:lnTo>
                    <a:pt x="6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7"/>
            <p:cNvSpPr>
              <a:spLocks/>
            </p:cNvSpPr>
            <p:nvPr/>
          </p:nvSpPr>
          <p:spPr bwMode="auto">
            <a:xfrm>
              <a:off x="8083550" y="1581151"/>
              <a:ext cx="1027112" cy="1655763"/>
            </a:xfrm>
            <a:custGeom>
              <a:avLst/>
              <a:gdLst>
                <a:gd name="T0" fmla="*/ 0 w 647"/>
                <a:gd name="T1" fmla="*/ 0 h 1043"/>
                <a:gd name="T2" fmla="*/ 647 w 647"/>
                <a:gd name="T3" fmla="*/ 290 h 1043"/>
                <a:gd name="T4" fmla="*/ 647 w 647"/>
                <a:gd name="T5" fmla="*/ 1043 h 1043"/>
                <a:gd name="T6" fmla="*/ 0 w 647"/>
                <a:gd name="T7" fmla="*/ 396 h 1043"/>
                <a:gd name="T8" fmla="*/ 0 w 647"/>
                <a:gd name="T9" fmla="*/ 0 h 1043"/>
              </a:gdLst>
              <a:ahLst/>
              <a:cxnLst>
                <a:cxn ang="0">
                  <a:pos x="T0" y="T1"/>
                </a:cxn>
                <a:cxn ang="0">
                  <a:pos x="T2" y="T3"/>
                </a:cxn>
                <a:cxn ang="0">
                  <a:pos x="T4" y="T5"/>
                </a:cxn>
                <a:cxn ang="0">
                  <a:pos x="T6" y="T7"/>
                </a:cxn>
                <a:cxn ang="0">
                  <a:pos x="T8" y="T9"/>
                </a:cxn>
              </a:cxnLst>
              <a:rect l="0" t="0" r="r" b="b"/>
              <a:pathLst>
                <a:path w="647" h="1043">
                  <a:moveTo>
                    <a:pt x="0" y="0"/>
                  </a:moveTo>
                  <a:lnTo>
                    <a:pt x="647" y="290"/>
                  </a:lnTo>
                  <a:lnTo>
                    <a:pt x="647" y="1043"/>
                  </a:lnTo>
                  <a:lnTo>
                    <a:pt x="0" y="396"/>
                  </a:lnTo>
                  <a:lnTo>
                    <a:pt x="0" y="0"/>
                  </a:lnTo>
                  <a:close/>
                </a:path>
              </a:pathLst>
            </a:custGeom>
            <a:solidFill>
              <a:srgbClr val="F6AC4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 name="Freeform 8"/>
            <p:cNvSpPr>
              <a:spLocks/>
            </p:cNvSpPr>
            <p:nvPr/>
          </p:nvSpPr>
          <p:spPr bwMode="auto">
            <a:xfrm>
              <a:off x="8083550" y="1581151"/>
              <a:ext cx="1027112" cy="1655763"/>
            </a:xfrm>
            <a:custGeom>
              <a:avLst/>
              <a:gdLst>
                <a:gd name="T0" fmla="*/ 0 w 647"/>
                <a:gd name="T1" fmla="*/ 0 h 1043"/>
                <a:gd name="T2" fmla="*/ 647 w 647"/>
                <a:gd name="T3" fmla="*/ 290 h 1043"/>
                <a:gd name="T4" fmla="*/ 647 w 647"/>
                <a:gd name="T5" fmla="*/ 1043 h 1043"/>
                <a:gd name="T6" fmla="*/ 0 w 647"/>
                <a:gd name="T7" fmla="*/ 396 h 1043"/>
                <a:gd name="T8" fmla="*/ 0 w 647"/>
                <a:gd name="T9" fmla="*/ 0 h 1043"/>
              </a:gdLst>
              <a:ahLst/>
              <a:cxnLst>
                <a:cxn ang="0">
                  <a:pos x="T0" y="T1"/>
                </a:cxn>
                <a:cxn ang="0">
                  <a:pos x="T2" y="T3"/>
                </a:cxn>
                <a:cxn ang="0">
                  <a:pos x="T4" y="T5"/>
                </a:cxn>
                <a:cxn ang="0">
                  <a:pos x="T6" y="T7"/>
                </a:cxn>
                <a:cxn ang="0">
                  <a:pos x="T8" y="T9"/>
                </a:cxn>
              </a:cxnLst>
              <a:rect l="0" t="0" r="r" b="b"/>
              <a:pathLst>
                <a:path w="647" h="1043">
                  <a:moveTo>
                    <a:pt x="0" y="0"/>
                  </a:moveTo>
                  <a:lnTo>
                    <a:pt x="647" y="290"/>
                  </a:lnTo>
                  <a:lnTo>
                    <a:pt x="647" y="1043"/>
                  </a:lnTo>
                  <a:lnTo>
                    <a:pt x="0" y="39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9"/>
            <p:cNvSpPr>
              <a:spLocks/>
            </p:cNvSpPr>
            <p:nvPr/>
          </p:nvSpPr>
          <p:spPr bwMode="auto">
            <a:xfrm>
              <a:off x="9269413" y="3395663"/>
              <a:ext cx="1651000" cy="1027113"/>
            </a:xfrm>
            <a:custGeom>
              <a:avLst/>
              <a:gdLst>
                <a:gd name="T0" fmla="*/ 1040 w 1040"/>
                <a:gd name="T1" fmla="*/ 647 h 647"/>
                <a:gd name="T2" fmla="*/ 753 w 1040"/>
                <a:gd name="T3" fmla="*/ 0 h 647"/>
                <a:gd name="T4" fmla="*/ 0 w 1040"/>
                <a:gd name="T5" fmla="*/ 0 h 647"/>
                <a:gd name="T6" fmla="*/ 647 w 1040"/>
                <a:gd name="T7" fmla="*/ 647 h 647"/>
                <a:gd name="T8" fmla="*/ 1040 w 1040"/>
                <a:gd name="T9" fmla="*/ 647 h 647"/>
              </a:gdLst>
              <a:ahLst/>
              <a:cxnLst>
                <a:cxn ang="0">
                  <a:pos x="T0" y="T1"/>
                </a:cxn>
                <a:cxn ang="0">
                  <a:pos x="T2" y="T3"/>
                </a:cxn>
                <a:cxn ang="0">
                  <a:pos x="T4" y="T5"/>
                </a:cxn>
                <a:cxn ang="0">
                  <a:pos x="T6" y="T7"/>
                </a:cxn>
                <a:cxn ang="0">
                  <a:pos x="T8" y="T9"/>
                </a:cxn>
              </a:cxnLst>
              <a:rect l="0" t="0" r="r" b="b"/>
              <a:pathLst>
                <a:path w="1040" h="647">
                  <a:moveTo>
                    <a:pt x="1040" y="647"/>
                  </a:moveTo>
                  <a:lnTo>
                    <a:pt x="753" y="0"/>
                  </a:lnTo>
                  <a:lnTo>
                    <a:pt x="0" y="0"/>
                  </a:lnTo>
                  <a:lnTo>
                    <a:pt x="647" y="647"/>
                  </a:lnTo>
                  <a:lnTo>
                    <a:pt x="1040" y="647"/>
                  </a:lnTo>
                  <a:close/>
                </a:path>
              </a:pathLst>
            </a:custGeom>
            <a:solidFill>
              <a:srgbClr val="2AA1DC"/>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 name="Freeform 10"/>
            <p:cNvSpPr>
              <a:spLocks/>
            </p:cNvSpPr>
            <p:nvPr/>
          </p:nvSpPr>
          <p:spPr bwMode="auto">
            <a:xfrm>
              <a:off x="9269413" y="3395663"/>
              <a:ext cx="1651000" cy="1027113"/>
            </a:xfrm>
            <a:custGeom>
              <a:avLst/>
              <a:gdLst>
                <a:gd name="T0" fmla="*/ 1040 w 1040"/>
                <a:gd name="T1" fmla="*/ 647 h 647"/>
                <a:gd name="T2" fmla="*/ 753 w 1040"/>
                <a:gd name="T3" fmla="*/ 0 h 647"/>
                <a:gd name="T4" fmla="*/ 0 w 1040"/>
                <a:gd name="T5" fmla="*/ 0 h 647"/>
                <a:gd name="T6" fmla="*/ 647 w 1040"/>
                <a:gd name="T7" fmla="*/ 647 h 647"/>
                <a:gd name="T8" fmla="*/ 1040 w 1040"/>
                <a:gd name="T9" fmla="*/ 647 h 647"/>
              </a:gdLst>
              <a:ahLst/>
              <a:cxnLst>
                <a:cxn ang="0">
                  <a:pos x="T0" y="T1"/>
                </a:cxn>
                <a:cxn ang="0">
                  <a:pos x="T2" y="T3"/>
                </a:cxn>
                <a:cxn ang="0">
                  <a:pos x="T4" y="T5"/>
                </a:cxn>
                <a:cxn ang="0">
                  <a:pos x="T6" y="T7"/>
                </a:cxn>
                <a:cxn ang="0">
                  <a:pos x="T8" y="T9"/>
                </a:cxn>
              </a:cxnLst>
              <a:rect l="0" t="0" r="r" b="b"/>
              <a:pathLst>
                <a:path w="1040" h="647">
                  <a:moveTo>
                    <a:pt x="1040" y="647"/>
                  </a:moveTo>
                  <a:lnTo>
                    <a:pt x="753" y="0"/>
                  </a:lnTo>
                  <a:lnTo>
                    <a:pt x="0" y="0"/>
                  </a:lnTo>
                  <a:lnTo>
                    <a:pt x="647" y="647"/>
                  </a:lnTo>
                  <a:lnTo>
                    <a:pt x="1040" y="64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1"/>
            <p:cNvSpPr>
              <a:spLocks/>
            </p:cNvSpPr>
            <p:nvPr/>
          </p:nvSpPr>
          <p:spPr bwMode="auto">
            <a:xfrm>
              <a:off x="9269413" y="2363788"/>
              <a:ext cx="1651000" cy="1031875"/>
            </a:xfrm>
            <a:custGeom>
              <a:avLst/>
              <a:gdLst>
                <a:gd name="T0" fmla="*/ 1040 w 1040"/>
                <a:gd name="T1" fmla="*/ 0 h 650"/>
                <a:gd name="T2" fmla="*/ 753 w 1040"/>
                <a:gd name="T3" fmla="*/ 650 h 650"/>
                <a:gd name="T4" fmla="*/ 0 w 1040"/>
                <a:gd name="T5" fmla="*/ 650 h 650"/>
                <a:gd name="T6" fmla="*/ 647 w 1040"/>
                <a:gd name="T7" fmla="*/ 0 h 650"/>
                <a:gd name="T8" fmla="*/ 1040 w 1040"/>
                <a:gd name="T9" fmla="*/ 0 h 650"/>
              </a:gdLst>
              <a:ahLst/>
              <a:cxnLst>
                <a:cxn ang="0">
                  <a:pos x="T0" y="T1"/>
                </a:cxn>
                <a:cxn ang="0">
                  <a:pos x="T2" y="T3"/>
                </a:cxn>
                <a:cxn ang="0">
                  <a:pos x="T4" y="T5"/>
                </a:cxn>
                <a:cxn ang="0">
                  <a:pos x="T6" y="T7"/>
                </a:cxn>
                <a:cxn ang="0">
                  <a:pos x="T8" y="T9"/>
                </a:cxn>
              </a:cxnLst>
              <a:rect l="0" t="0" r="r" b="b"/>
              <a:pathLst>
                <a:path w="1040" h="650">
                  <a:moveTo>
                    <a:pt x="1040" y="0"/>
                  </a:moveTo>
                  <a:lnTo>
                    <a:pt x="753" y="650"/>
                  </a:lnTo>
                  <a:lnTo>
                    <a:pt x="0" y="650"/>
                  </a:lnTo>
                  <a:lnTo>
                    <a:pt x="647" y="0"/>
                  </a:lnTo>
                  <a:lnTo>
                    <a:pt x="1040" y="0"/>
                  </a:lnTo>
                  <a:close/>
                </a:path>
              </a:pathLst>
            </a:custGeom>
            <a:solidFill>
              <a:srgbClr val="4BAEE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 name="Freeform 12"/>
            <p:cNvSpPr>
              <a:spLocks/>
            </p:cNvSpPr>
            <p:nvPr/>
          </p:nvSpPr>
          <p:spPr bwMode="auto">
            <a:xfrm>
              <a:off x="9269413" y="2363788"/>
              <a:ext cx="1651000" cy="1031875"/>
            </a:xfrm>
            <a:custGeom>
              <a:avLst/>
              <a:gdLst>
                <a:gd name="T0" fmla="*/ 1040 w 1040"/>
                <a:gd name="T1" fmla="*/ 0 h 650"/>
                <a:gd name="T2" fmla="*/ 753 w 1040"/>
                <a:gd name="T3" fmla="*/ 650 h 650"/>
                <a:gd name="T4" fmla="*/ 0 w 1040"/>
                <a:gd name="T5" fmla="*/ 650 h 650"/>
                <a:gd name="T6" fmla="*/ 647 w 1040"/>
                <a:gd name="T7" fmla="*/ 0 h 650"/>
                <a:gd name="T8" fmla="*/ 1040 w 1040"/>
                <a:gd name="T9" fmla="*/ 0 h 650"/>
              </a:gdLst>
              <a:ahLst/>
              <a:cxnLst>
                <a:cxn ang="0">
                  <a:pos x="T0" y="T1"/>
                </a:cxn>
                <a:cxn ang="0">
                  <a:pos x="T2" y="T3"/>
                </a:cxn>
                <a:cxn ang="0">
                  <a:pos x="T4" y="T5"/>
                </a:cxn>
                <a:cxn ang="0">
                  <a:pos x="T6" y="T7"/>
                </a:cxn>
                <a:cxn ang="0">
                  <a:pos x="T8" y="T9"/>
                </a:cxn>
              </a:cxnLst>
              <a:rect l="0" t="0" r="r" b="b"/>
              <a:pathLst>
                <a:path w="1040" h="650">
                  <a:moveTo>
                    <a:pt x="1040" y="0"/>
                  </a:moveTo>
                  <a:lnTo>
                    <a:pt x="753" y="650"/>
                  </a:lnTo>
                  <a:lnTo>
                    <a:pt x="0" y="650"/>
                  </a:lnTo>
                  <a:lnTo>
                    <a:pt x="647" y="0"/>
                  </a:lnTo>
                  <a:lnTo>
                    <a:pt x="10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3"/>
            <p:cNvSpPr>
              <a:spLocks/>
            </p:cNvSpPr>
            <p:nvPr/>
          </p:nvSpPr>
          <p:spPr bwMode="auto">
            <a:xfrm>
              <a:off x="8083550" y="3551238"/>
              <a:ext cx="1027112" cy="1654175"/>
            </a:xfrm>
            <a:custGeom>
              <a:avLst/>
              <a:gdLst>
                <a:gd name="T0" fmla="*/ 0 w 647"/>
                <a:gd name="T1" fmla="*/ 1042 h 1042"/>
                <a:gd name="T2" fmla="*/ 647 w 647"/>
                <a:gd name="T3" fmla="*/ 752 h 1042"/>
                <a:gd name="T4" fmla="*/ 647 w 647"/>
                <a:gd name="T5" fmla="*/ 0 h 1042"/>
                <a:gd name="T6" fmla="*/ 0 w 647"/>
                <a:gd name="T7" fmla="*/ 649 h 1042"/>
                <a:gd name="T8" fmla="*/ 0 w 647"/>
                <a:gd name="T9" fmla="*/ 1042 h 1042"/>
              </a:gdLst>
              <a:ahLst/>
              <a:cxnLst>
                <a:cxn ang="0">
                  <a:pos x="T0" y="T1"/>
                </a:cxn>
                <a:cxn ang="0">
                  <a:pos x="T2" y="T3"/>
                </a:cxn>
                <a:cxn ang="0">
                  <a:pos x="T4" y="T5"/>
                </a:cxn>
                <a:cxn ang="0">
                  <a:pos x="T6" y="T7"/>
                </a:cxn>
                <a:cxn ang="0">
                  <a:pos x="T8" y="T9"/>
                </a:cxn>
              </a:cxnLst>
              <a:rect l="0" t="0" r="r" b="b"/>
              <a:pathLst>
                <a:path w="647" h="1042">
                  <a:moveTo>
                    <a:pt x="0" y="1042"/>
                  </a:moveTo>
                  <a:lnTo>
                    <a:pt x="647" y="752"/>
                  </a:lnTo>
                  <a:lnTo>
                    <a:pt x="647" y="0"/>
                  </a:lnTo>
                  <a:lnTo>
                    <a:pt x="0" y="649"/>
                  </a:lnTo>
                  <a:lnTo>
                    <a:pt x="0" y="1042"/>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4"/>
            <p:cNvSpPr>
              <a:spLocks/>
            </p:cNvSpPr>
            <p:nvPr/>
          </p:nvSpPr>
          <p:spPr bwMode="auto">
            <a:xfrm>
              <a:off x="8083550" y="3551238"/>
              <a:ext cx="1027112" cy="1654175"/>
            </a:xfrm>
            <a:custGeom>
              <a:avLst/>
              <a:gdLst>
                <a:gd name="T0" fmla="*/ 0 w 647"/>
                <a:gd name="T1" fmla="*/ 1042 h 1042"/>
                <a:gd name="T2" fmla="*/ 647 w 647"/>
                <a:gd name="T3" fmla="*/ 752 h 1042"/>
                <a:gd name="T4" fmla="*/ 647 w 647"/>
                <a:gd name="T5" fmla="*/ 0 h 1042"/>
                <a:gd name="T6" fmla="*/ 0 w 647"/>
                <a:gd name="T7" fmla="*/ 649 h 1042"/>
                <a:gd name="T8" fmla="*/ 0 w 647"/>
                <a:gd name="T9" fmla="*/ 1042 h 1042"/>
              </a:gdLst>
              <a:ahLst/>
              <a:cxnLst>
                <a:cxn ang="0">
                  <a:pos x="T0" y="T1"/>
                </a:cxn>
                <a:cxn ang="0">
                  <a:pos x="T2" y="T3"/>
                </a:cxn>
                <a:cxn ang="0">
                  <a:pos x="T4" y="T5"/>
                </a:cxn>
                <a:cxn ang="0">
                  <a:pos x="T6" y="T7"/>
                </a:cxn>
                <a:cxn ang="0">
                  <a:pos x="T8" y="T9"/>
                </a:cxn>
              </a:cxnLst>
              <a:rect l="0" t="0" r="r" b="b"/>
              <a:pathLst>
                <a:path w="647" h="1042">
                  <a:moveTo>
                    <a:pt x="0" y="1042"/>
                  </a:moveTo>
                  <a:lnTo>
                    <a:pt x="647" y="752"/>
                  </a:lnTo>
                  <a:lnTo>
                    <a:pt x="647" y="0"/>
                  </a:lnTo>
                  <a:lnTo>
                    <a:pt x="0" y="649"/>
                  </a:lnTo>
                  <a:lnTo>
                    <a:pt x="0" y="10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5"/>
            <p:cNvSpPr>
              <a:spLocks/>
            </p:cNvSpPr>
            <p:nvPr/>
          </p:nvSpPr>
          <p:spPr bwMode="auto">
            <a:xfrm>
              <a:off x="9110663" y="3551238"/>
              <a:ext cx="1027112" cy="1654175"/>
            </a:xfrm>
            <a:custGeom>
              <a:avLst/>
              <a:gdLst>
                <a:gd name="T0" fmla="*/ 647 w 647"/>
                <a:gd name="T1" fmla="*/ 1042 h 1042"/>
                <a:gd name="T2" fmla="*/ 0 w 647"/>
                <a:gd name="T3" fmla="*/ 752 h 1042"/>
                <a:gd name="T4" fmla="*/ 0 w 647"/>
                <a:gd name="T5" fmla="*/ 0 h 1042"/>
                <a:gd name="T6" fmla="*/ 647 w 647"/>
                <a:gd name="T7" fmla="*/ 649 h 1042"/>
                <a:gd name="T8" fmla="*/ 647 w 647"/>
                <a:gd name="T9" fmla="*/ 1042 h 1042"/>
              </a:gdLst>
              <a:ahLst/>
              <a:cxnLst>
                <a:cxn ang="0">
                  <a:pos x="T0" y="T1"/>
                </a:cxn>
                <a:cxn ang="0">
                  <a:pos x="T2" y="T3"/>
                </a:cxn>
                <a:cxn ang="0">
                  <a:pos x="T4" y="T5"/>
                </a:cxn>
                <a:cxn ang="0">
                  <a:pos x="T6" y="T7"/>
                </a:cxn>
                <a:cxn ang="0">
                  <a:pos x="T8" y="T9"/>
                </a:cxn>
              </a:cxnLst>
              <a:rect l="0" t="0" r="r" b="b"/>
              <a:pathLst>
                <a:path w="647" h="1042">
                  <a:moveTo>
                    <a:pt x="647" y="1042"/>
                  </a:moveTo>
                  <a:lnTo>
                    <a:pt x="0" y="752"/>
                  </a:lnTo>
                  <a:lnTo>
                    <a:pt x="0" y="0"/>
                  </a:lnTo>
                  <a:lnTo>
                    <a:pt x="647" y="649"/>
                  </a:lnTo>
                  <a:lnTo>
                    <a:pt x="647" y="1042"/>
                  </a:lnTo>
                  <a:close/>
                </a:path>
              </a:pathLst>
            </a:cu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6"/>
            <p:cNvSpPr>
              <a:spLocks/>
            </p:cNvSpPr>
            <p:nvPr/>
          </p:nvSpPr>
          <p:spPr bwMode="auto">
            <a:xfrm>
              <a:off x="9110663" y="3551238"/>
              <a:ext cx="1027112" cy="1654175"/>
            </a:xfrm>
            <a:custGeom>
              <a:avLst/>
              <a:gdLst>
                <a:gd name="T0" fmla="*/ 647 w 647"/>
                <a:gd name="T1" fmla="*/ 1042 h 1042"/>
                <a:gd name="T2" fmla="*/ 0 w 647"/>
                <a:gd name="T3" fmla="*/ 752 h 1042"/>
                <a:gd name="T4" fmla="*/ 0 w 647"/>
                <a:gd name="T5" fmla="*/ 0 h 1042"/>
                <a:gd name="T6" fmla="*/ 647 w 647"/>
                <a:gd name="T7" fmla="*/ 649 h 1042"/>
                <a:gd name="T8" fmla="*/ 647 w 647"/>
                <a:gd name="T9" fmla="*/ 1042 h 1042"/>
              </a:gdLst>
              <a:ahLst/>
              <a:cxnLst>
                <a:cxn ang="0">
                  <a:pos x="T0" y="T1"/>
                </a:cxn>
                <a:cxn ang="0">
                  <a:pos x="T2" y="T3"/>
                </a:cxn>
                <a:cxn ang="0">
                  <a:pos x="T4" y="T5"/>
                </a:cxn>
                <a:cxn ang="0">
                  <a:pos x="T6" y="T7"/>
                </a:cxn>
                <a:cxn ang="0">
                  <a:pos x="T8" y="T9"/>
                </a:cxn>
              </a:cxnLst>
              <a:rect l="0" t="0" r="r" b="b"/>
              <a:pathLst>
                <a:path w="647" h="1042">
                  <a:moveTo>
                    <a:pt x="647" y="1042"/>
                  </a:moveTo>
                  <a:lnTo>
                    <a:pt x="0" y="752"/>
                  </a:lnTo>
                  <a:lnTo>
                    <a:pt x="0" y="0"/>
                  </a:lnTo>
                  <a:lnTo>
                    <a:pt x="647" y="649"/>
                  </a:lnTo>
                  <a:lnTo>
                    <a:pt x="647" y="10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7"/>
            <p:cNvSpPr>
              <a:spLocks/>
            </p:cNvSpPr>
            <p:nvPr/>
          </p:nvSpPr>
          <p:spPr bwMode="auto">
            <a:xfrm>
              <a:off x="7300913" y="2363788"/>
              <a:ext cx="1651000" cy="1031875"/>
            </a:xfrm>
            <a:custGeom>
              <a:avLst/>
              <a:gdLst>
                <a:gd name="T0" fmla="*/ 0 w 1040"/>
                <a:gd name="T1" fmla="*/ 0 h 650"/>
                <a:gd name="T2" fmla="*/ 287 w 1040"/>
                <a:gd name="T3" fmla="*/ 650 h 650"/>
                <a:gd name="T4" fmla="*/ 1040 w 1040"/>
                <a:gd name="T5" fmla="*/ 650 h 650"/>
                <a:gd name="T6" fmla="*/ 393 w 1040"/>
                <a:gd name="T7" fmla="*/ 0 h 650"/>
                <a:gd name="T8" fmla="*/ 0 w 1040"/>
                <a:gd name="T9" fmla="*/ 0 h 650"/>
              </a:gdLst>
              <a:ahLst/>
              <a:cxnLst>
                <a:cxn ang="0">
                  <a:pos x="T0" y="T1"/>
                </a:cxn>
                <a:cxn ang="0">
                  <a:pos x="T2" y="T3"/>
                </a:cxn>
                <a:cxn ang="0">
                  <a:pos x="T4" y="T5"/>
                </a:cxn>
                <a:cxn ang="0">
                  <a:pos x="T6" y="T7"/>
                </a:cxn>
                <a:cxn ang="0">
                  <a:pos x="T8" y="T9"/>
                </a:cxn>
              </a:cxnLst>
              <a:rect l="0" t="0" r="r" b="b"/>
              <a:pathLst>
                <a:path w="1040" h="650">
                  <a:moveTo>
                    <a:pt x="0" y="0"/>
                  </a:moveTo>
                  <a:lnTo>
                    <a:pt x="287" y="650"/>
                  </a:lnTo>
                  <a:lnTo>
                    <a:pt x="1040" y="650"/>
                  </a:lnTo>
                  <a:lnTo>
                    <a:pt x="393" y="0"/>
                  </a:lnTo>
                  <a:lnTo>
                    <a:pt x="0"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 name="Freeform 18"/>
            <p:cNvSpPr>
              <a:spLocks/>
            </p:cNvSpPr>
            <p:nvPr/>
          </p:nvSpPr>
          <p:spPr bwMode="auto">
            <a:xfrm>
              <a:off x="7300913" y="2363788"/>
              <a:ext cx="1651000" cy="1031875"/>
            </a:xfrm>
            <a:custGeom>
              <a:avLst/>
              <a:gdLst>
                <a:gd name="T0" fmla="*/ 0 w 1040"/>
                <a:gd name="T1" fmla="*/ 0 h 650"/>
                <a:gd name="T2" fmla="*/ 287 w 1040"/>
                <a:gd name="T3" fmla="*/ 650 h 650"/>
                <a:gd name="T4" fmla="*/ 1040 w 1040"/>
                <a:gd name="T5" fmla="*/ 650 h 650"/>
                <a:gd name="T6" fmla="*/ 393 w 1040"/>
                <a:gd name="T7" fmla="*/ 0 h 650"/>
                <a:gd name="T8" fmla="*/ 0 w 1040"/>
                <a:gd name="T9" fmla="*/ 0 h 650"/>
              </a:gdLst>
              <a:ahLst/>
              <a:cxnLst>
                <a:cxn ang="0">
                  <a:pos x="T0" y="T1"/>
                </a:cxn>
                <a:cxn ang="0">
                  <a:pos x="T2" y="T3"/>
                </a:cxn>
                <a:cxn ang="0">
                  <a:pos x="T4" y="T5"/>
                </a:cxn>
                <a:cxn ang="0">
                  <a:pos x="T6" y="T7"/>
                </a:cxn>
                <a:cxn ang="0">
                  <a:pos x="T8" y="T9"/>
                </a:cxn>
              </a:cxnLst>
              <a:rect l="0" t="0" r="r" b="b"/>
              <a:pathLst>
                <a:path w="1040" h="650">
                  <a:moveTo>
                    <a:pt x="0" y="0"/>
                  </a:moveTo>
                  <a:lnTo>
                    <a:pt x="287" y="650"/>
                  </a:lnTo>
                  <a:lnTo>
                    <a:pt x="1040" y="650"/>
                  </a:lnTo>
                  <a:lnTo>
                    <a:pt x="393"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19"/>
            <p:cNvSpPr>
              <a:spLocks/>
            </p:cNvSpPr>
            <p:nvPr/>
          </p:nvSpPr>
          <p:spPr bwMode="auto">
            <a:xfrm>
              <a:off x="7300913" y="3395663"/>
              <a:ext cx="1651000" cy="1027113"/>
            </a:xfrm>
            <a:custGeom>
              <a:avLst/>
              <a:gdLst>
                <a:gd name="T0" fmla="*/ 0 w 1040"/>
                <a:gd name="T1" fmla="*/ 647 h 647"/>
                <a:gd name="T2" fmla="*/ 287 w 1040"/>
                <a:gd name="T3" fmla="*/ 0 h 647"/>
                <a:gd name="T4" fmla="*/ 1040 w 1040"/>
                <a:gd name="T5" fmla="*/ 0 h 647"/>
                <a:gd name="T6" fmla="*/ 393 w 1040"/>
                <a:gd name="T7" fmla="*/ 647 h 647"/>
                <a:gd name="T8" fmla="*/ 0 w 1040"/>
                <a:gd name="T9" fmla="*/ 647 h 647"/>
              </a:gdLst>
              <a:ahLst/>
              <a:cxnLst>
                <a:cxn ang="0">
                  <a:pos x="T0" y="T1"/>
                </a:cxn>
                <a:cxn ang="0">
                  <a:pos x="T2" y="T3"/>
                </a:cxn>
                <a:cxn ang="0">
                  <a:pos x="T4" y="T5"/>
                </a:cxn>
                <a:cxn ang="0">
                  <a:pos x="T6" y="T7"/>
                </a:cxn>
                <a:cxn ang="0">
                  <a:pos x="T8" y="T9"/>
                </a:cxn>
              </a:cxnLst>
              <a:rect l="0" t="0" r="r" b="b"/>
              <a:pathLst>
                <a:path w="1040" h="647">
                  <a:moveTo>
                    <a:pt x="0" y="647"/>
                  </a:moveTo>
                  <a:lnTo>
                    <a:pt x="287" y="0"/>
                  </a:lnTo>
                  <a:lnTo>
                    <a:pt x="1040" y="0"/>
                  </a:lnTo>
                  <a:lnTo>
                    <a:pt x="393" y="647"/>
                  </a:lnTo>
                  <a:lnTo>
                    <a:pt x="0" y="647"/>
                  </a:lnTo>
                  <a:close/>
                </a:path>
              </a:pathLst>
            </a:custGeom>
            <a:solidFill>
              <a:srgbClr val="5C8E3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 name="Freeform 20"/>
            <p:cNvSpPr>
              <a:spLocks/>
            </p:cNvSpPr>
            <p:nvPr/>
          </p:nvSpPr>
          <p:spPr bwMode="auto">
            <a:xfrm>
              <a:off x="7300913" y="3395663"/>
              <a:ext cx="1651000" cy="1027113"/>
            </a:xfrm>
            <a:custGeom>
              <a:avLst/>
              <a:gdLst>
                <a:gd name="T0" fmla="*/ 0 w 1040"/>
                <a:gd name="T1" fmla="*/ 647 h 647"/>
                <a:gd name="T2" fmla="*/ 287 w 1040"/>
                <a:gd name="T3" fmla="*/ 0 h 647"/>
                <a:gd name="T4" fmla="*/ 1040 w 1040"/>
                <a:gd name="T5" fmla="*/ 0 h 647"/>
                <a:gd name="T6" fmla="*/ 393 w 1040"/>
                <a:gd name="T7" fmla="*/ 647 h 647"/>
                <a:gd name="T8" fmla="*/ 0 w 1040"/>
                <a:gd name="T9" fmla="*/ 647 h 647"/>
              </a:gdLst>
              <a:ahLst/>
              <a:cxnLst>
                <a:cxn ang="0">
                  <a:pos x="T0" y="T1"/>
                </a:cxn>
                <a:cxn ang="0">
                  <a:pos x="T2" y="T3"/>
                </a:cxn>
                <a:cxn ang="0">
                  <a:pos x="T4" y="T5"/>
                </a:cxn>
                <a:cxn ang="0">
                  <a:pos x="T6" y="T7"/>
                </a:cxn>
                <a:cxn ang="0">
                  <a:pos x="T8" y="T9"/>
                </a:cxn>
              </a:cxnLst>
              <a:rect l="0" t="0" r="r" b="b"/>
              <a:pathLst>
                <a:path w="1040" h="647">
                  <a:moveTo>
                    <a:pt x="0" y="647"/>
                  </a:moveTo>
                  <a:lnTo>
                    <a:pt x="287" y="0"/>
                  </a:lnTo>
                  <a:lnTo>
                    <a:pt x="1040" y="0"/>
                  </a:lnTo>
                  <a:lnTo>
                    <a:pt x="393" y="647"/>
                  </a:lnTo>
                  <a:lnTo>
                    <a:pt x="0" y="64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1"/>
            <p:cNvSpPr>
              <a:spLocks/>
            </p:cNvSpPr>
            <p:nvPr/>
          </p:nvSpPr>
          <p:spPr bwMode="auto">
            <a:xfrm>
              <a:off x="8145463" y="1722438"/>
              <a:ext cx="2054225" cy="1655763"/>
            </a:xfrm>
            <a:custGeom>
              <a:avLst/>
              <a:gdLst>
                <a:gd name="T0" fmla="*/ 1294 w 1294"/>
                <a:gd name="T1" fmla="*/ 0 h 1043"/>
                <a:gd name="T2" fmla="*/ 1255 w 1294"/>
                <a:gd name="T3" fmla="*/ 20 h 1043"/>
                <a:gd name="T4" fmla="*/ 1255 w 1294"/>
                <a:gd name="T5" fmla="*/ 307 h 1043"/>
                <a:gd name="T6" fmla="*/ 608 w 1294"/>
                <a:gd name="T7" fmla="*/ 954 h 1043"/>
                <a:gd name="T8" fmla="*/ 0 w 1294"/>
                <a:gd name="T9" fmla="*/ 346 h 1043"/>
                <a:gd name="T10" fmla="*/ 0 w 1294"/>
                <a:gd name="T11" fmla="*/ 396 h 1043"/>
                <a:gd name="T12" fmla="*/ 647 w 1294"/>
                <a:gd name="T13" fmla="*/ 1043 h 1043"/>
                <a:gd name="T14" fmla="*/ 1294 w 1294"/>
                <a:gd name="T15" fmla="*/ 396 h 1043"/>
                <a:gd name="T16" fmla="*/ 1294 w 1294"/>
                <a:gd name="T17" fmla="*/ 0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4" h="1043">
                  <a:moveTo>
                    <a:pt x="1294" y="0"/>
                  </a:moveTo>
                  <a:lnTo>
                    <a:pt x="1255" y="20"/>
                  </a:lnTo>
                  <a:lnTo>
                    <a:pt x="1255" y="307"/>
                  </a:lnTo>
                  <a:lnTo>
                    <a:pt x="608" y="954"/>
                  </a:lnTo>
                  <a:lnTo>
                    <a:pt x="0" y="346"/>
                  </a:lnTo>
                  <a:lnTo>
                    <a:pt x="0" y="396"/>
                  </a:lnTo>
                  <a:lnTo>
                    <a:pt x="647" y="1043"/>
                  </a:lnTo>
                  <a:lnTo>
                    <a:pt x="1294" y="396"/>
                  </a:lnTo>
                  <a:lnTo>
                    <a:pt x="1294" y="0"/>
                  </a:lnTo>
                  <a:close/>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2"/>
            <p:cNvSpPr>
              <a:spLocks/>
            </p:cNvSpPr>
            <p:nvPr/>
          </p:nvSpPr>
          <p:spPr bwMode="auto">
            <a:xfrm>
              <a:off x="8145463" y="1722438"/>
              <a:ext cx="2054225" cy="1655763"/>
            </a:xfrm>
            <a:custGeom>
              <a:avLst/>
              <a:gdLst>
                <a:gd name="T0" fmla="*/ 1294 w 1294"/>
                <a:gd name="T1" fmla="*/ 0 h 1043"/>
                <a:gd name="T2" fmla="*/ 1255 w 1294"/>
                <a:gd name="T3" fmla="*/ 20 h 1043"/>
                <a:gd name="T4" fmla="*/ 1255 w 1294"/>
                <a:gd name="T5" fmla="*/ 307 h 1043"/>
                <a:gd name="T6" fmla="*/ 608 w 1294"/>
                <a:gd name="T7" fmla="*/ 954 h 1043"/>
                <a:gd name="T8" fmla="*/ 0 w 1294"/>
                <a:gd name="T9" fmla="*/ 346 h 1043"/>
                <a:gd name="T10" fmla="*/ 0 w 1294"/>
                <a:gd name="T11" fmla="*/ 396 h 1043"/>
                <a:gd name="T12" fmla="*/ 647 w 1294"/>
                <a:gd name="T13" fmla="*/ 1043 h 1043"/>
                <a:gd name="T14" fmla="*/ 1294 w 1294"/>
                <a:gd name="T15" fmla="*/ 396 h 1043"/>
                <a:gd name="T16" fmla="*/ 1294 w 1294"/>
                <a:gd name="T17" fmla="*/ 0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4" h="1043">
                  <a:moveTo>
                    <a:pt x="1294" y="0"/>
                  </a:moveTo>
                  <a:lnTo>
                    <a:pt x="1255" y="20"/>
                  </a:lnTo>
                  <a:lnTo>
                    <a:pt x="1255" y="307"/>
                  </a:lnTo>
                  <a:lnTo>
                    <a:pt x="608" y="954"/>
                  </a:lnTo>
                  <a:lnTo>
                    <a:pt x="0" y="346"/>
                  </a:lnTo>
                  <a:lnTo>
                    <a:pt x="0" y="396"/>
                  </a:lnTo>
                  <a:lnTo>
                    <a:pt x="647" y="1043"/>
                  </a:lnTo>
                  <a:lnTo>
                    <a:pt x="1294" y="396"/>
                  </a:lnTo>
                  <a:lnTo>
                    <a:pt x="12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3"/>
            <p:cNvSpPr>
              <a:spLocks/>
            </p:cNvSpPr>
            <p:nvPr/>
          </p:nvSpPr>
          <p:spPr bwMode="auto">
            <a:xfrm>
              <a:off x="10464800" y="2506663"/>
              <a:ext cx="517525" cy="1027113"/>
            </a:xfrm>
            <a:custGeom>
              <a:avLst/>
              <a:gdLst>
                <a:gd name="T0" fmla="*/ 326 w 326"/>
                <a:gd name="T1" fmla="*/ 0 h 647"/>
                <a:gd name="T2" fmla="*/ 248 w 326"/>
                <a:gd name="T3" fmla="*/ 0 h 647"/>
                <a:gd name="T4" fmla="*/ 0 w 326"/>
                <a:gd name="T5" fmla="*/ 560 h 647"/>
                <a:gd name="T6" fmla="*/ 39 w 326"/>
                <a:gd name="T7" fmla="*/ 647 h 647"/>
                <a:gd name="T8" fmla="*/ 326 w 326"/>
                <a:gd name="T9" fmla="*/ 0 h 647"/>
              </a:gdLst>
              <a:ahLst/>
              <a:cxnLst>
                <a:cxn ang="0">
                  <a:pos x="T0" y="T1"/>
                </a:cxn>
                <a:cxn ang="0">
                  <a:pos x="T2" y="T3"/>
                </a:cxn>
                <a:cxn ang="0">
                  <a:pos x="T4" y="T5"/>
                </a:cxn>
                <a:cxn ang="0">
                  <a:pos x="T6" y="T7"/>
                </a:cxn>
                <a:cxn ang="0">
                  <a:pos x="T8" y="T9"/>
                </a:cxn>
              </a:cxnLst>
              <a:rect l="0" t="0" r="r" b="b"/>
              <a:pathLst>
                <a:path w="326" h="647">
                  <a:moveTo>
                    <a:pt x="326" y="0"/>
                  </a:moveTo>
                  <a:lnTo>
                    <a:pt x="248" y="0"/>
                  </a:lnTo>
                  <a:lnTo>
                    <a:pt x="0" y="560"/>
                  </a:lnTo>
                  <a:lnTo>
                    <a:pt x="39" y="647"/>
                  </a:lnTo>
                  <a:lnTo>
                    <a:pt x="326" y="0"/>
                  </a:lnTo>
                  <a:close/>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4"/>
            <p:cNvSpPr>
              <a:spLocks/>
            </p:cNvSpPr>
            <p:nvPr/>
          </p:nvSpPr>
          <p:spPr bwMode="auto">
            <a:xfrm>
              <a:off x="10464800" y="2506663"/>
              <a:ext cx="517525" cy="1027113"/>
            </a:xfrm>
            <a:custGeom>
              <a:avLst/>
              <a:gdLst>
                <a:gd name="T0" fmla="*/ 326 w 326"/>
                <a:gd name="T1" fmla="*/ 0 h 647"/>
                <a:gd name="T2" fmla="*/ 248 w 326"/>
                <a:gd name="T3" fmla="*/ 0 h 647"/>
                <a:gd name="T4" fmla="*/ 0 w 326"/>
                <a:gd name="T5" fmla="*/ 560 h 647"/>
                <a:gd name="T6" fmla="*/ 39 w 326"/>
                <a:gd name="T7" fmla="*/ 647 h 647"/>
                <a:gd name="T8" fmla="*/ 326 w 326"/>
                <a:gd name="T9" fmla="*/ 0 h 647"/>
              </a:gdLst>
              <a:ahLst/>
              <a:cxnLst>
                <a:cxn ang="0">
                  <a:pos x="T0" y="T1"/>
                </a:cxn>
                <a:cxn ang="0">
                  <a:pos x="T2" y="T3"/>
                </a:cxn>
                <a:cxn ang="0">
                  <a:pos x="T4" y="T5"/>
                </a:cxn>
                <a:cxn ang="0">
                  <a:pos x="T6" y="T7"/>
                </a:cxn>
                <a:cxn ang="0">
                  <a:pos x="T8" y="T9"/>
                </a:cxn>
              </a:cxnLst>
              <a:rect l="0" t="0" r="r" b="b"/>
              <a:pathLst>
                <a:path w="326" h="647">
                  <a:moveTo>
                    <a:pt x="326" y="0"/>
                  </a:moveTo>
                  <a:lnTo>
                    <a:pt x="248" y="0"/>
                  </a:lnTo>
                  <a:lnTo>
                    <a:pt x="0" y="560"/>
                  </a:lnTo>
                  <a:lnTo>
                    <a:pt x="39" y="647"/>
                  </a:lnTo>
                  <a:lnTo>
                    <a:pt x="3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5"/>
            <p:cNvSpPr>
              <a:spLocks noEditPoints="1"/>
            </p:cNvSpPr>
            <p:nvPr/>
          </p:nvSpPr>
          <p:spPr bwMode="auto">
            <a:xfrm>
              <a:off x="7362825" y="2506663"/>
              <a:ext cx="3619500" cy="2057400"/>
            </a:xfrm>
            <a:custGeom>
              <a:avLst/>
              <a:gdLst>
                <a:gd name="T0" fmla="*/ 1265 w 2280"/>
                <a:gd name="T1" fmla="*/ 624 h 1296"/>
                <a:gd name="T2" fmla="*/ 1240 w 2280"/>
                <a:gd name="T3" fmla="*/ 649 h 1296"/>
                <a:gd name="T4" fmla="*/ 1887 w 2280"/>
                <a:gd name="T5" fmla="*/ 1296 h 1296"/>
                <a:gd name="T6" fmla="*/ 2280 w 2280"/>
                <a:gd name="T7" fmla="*/ 1296 h 1296"/>
                <a:gd name="T8" fmla="*/ 2241 w 2280"/>
                <a:gd name="T9" fmla="*/ 1207 h 1296"/>
                <a:gd name="T10" fmla="*/ 1848 w 2280"/>
                <a:gd name="T11" fmla="*/ 1207 h 1296"/>
                <a:gd name="T12" fmla="*/ 1265 w 2280"/>
                <a:gd name="T13" fmla="*/ 624 h 1296"/>
                <a:gd name="T14" fmla="*/ 975 w 2280"/>
                <a:gd name="T15" fmla="*/ 585 h 1296"/>
                <a:gd name="T16" fmla="*/ 354 w 2280"/>
                <a:gd name="T17" fmla="*/ 1207 h 1296"/>
                <a:gd name="T18" fmla="*/ 39 w 2280"/>
                <a:gd name="T19" fmla="*/ 1207 h 1296"/>
                <a:gd name="T20" fmla="*/ 0 w 2280"/>
                <a:gd name="T21" fmla="*/ 1296 h 1296"/>
                <a:gd name="T22" fmla="*/ 393 w 2280"/>
                <a:gd name="T23" fmla="*/ 1296 h 1296"/>
                <a:gd name="T24" fmla="*/ 1040 w 2280"/>
                <a:gd name="T25" fmla="*/ 649 h 1296"/>
                <a:gd name="T26" fmla="*/ 975 w 2280"/>
                <a:gd name="T27" fmla="*/ 585 h 1296"/>
                <a:gd name="T28" fmla="*/ 0 w 2280"/>
                <a:gd name="T29" fmla="*/ 0 h 1296"/>
                <a:gd name="T30" fmla="*/ 0 w 2280"/>
                <a:gd name="T31" fmla="*/ 0 h 1296"/>
                <a:gd name="T32" fmla="*/ 248 w 2280"/>
                <a:gd name="T33" fmla="*/ 560 h 1296"/>
                <a:gd name="T34" fmla="*/ 248 w 2280"/>
                <a:gd name="T35" fmla="*/ 560 h 1296"/>
                <a:gd name="T36" fmla="*/ 0 w 2280"/>
                <a:gd name="T37" fmla="*/ 0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0" h="1296">
                  <a:moveTo>
                    <a:pt x="1265" y="624"/>
                  </a:moveTo>
                  <a:lnTo>
                    <a:pt x="1240" y="649"/>
                  </a:lnTo>
                  <a:lnTo>
                    <a:pt x="1887" y="1296"/>
                  </a:lnTo>
                  <a:lnTo>
                    <a:pt x="2280" y="1296"/>
                  </a:lnTo>
                  <a:lnTo>
                    <a:pt x="2241" y="1207"/>
                  </a:lnTo>
                  <a:lnTo>
                    <a:pt x="1848" y="1207"/>
                  </a:lnTo>
                  <a:lnTo>
                    <a:pt x="1265" y="624"/>
                  </a:lnTo>
                  <a:close/>
                  <a:moveTo>
                    <a:pt x="975" y="585"/>
                  </a:moveTo>
                  <a:lnTo>
                    <a:pt x="354" y="1207"/>
                  </a:lnTo>
                  <a:lnTo>
                    <a:pt x="39" y="1207"/>
                  </a:lnTo>
                  <a:lnTo>
                    <a:pt x="0" y="1296"/>
                  </a:lnTo>
                  <a:lnTo>
                    <a:pt x="393" y="1296"/>
                  </a:lnTo>
                  <a:lnTo>
                    <a:pt x="1040" y="649"/>
                  </a:lnTo>
                  <a:lnTo>
                    <a:pt x="975" y="585"/>
                  </a:lnTo>
                  <a:close/>
                  <a:moveTo>
                    <a:pt x="0" y="0"/>
                  </a:moveTo>
                  <a:lnTo>
                    <a:pt x="0" y="0"/>
                  </a:lnTo>
                  <a:lnTo>
                    <a:pt x="248" y="560"/>
                  </a:lnTo>
                  <a:lnTo>
                    <a:pt x="248" y="560"/>
                  </a:lnTo>
                  <a:lnTo>
                    <a:pt x="0" y="0"/>
                  </a:lnTo>
                  <a:close/>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6"/>
            <p:cNvSpPr>
              <a:spLocks noEditPoints="1"/>
            </p:cNvSpPr>
            <p:nvPr/>
          </p:nvSpPr>
          <p:spPr bwMode="auto">
            <a:xfrm>
              <a:off x="7362825" y="2506663"/>
              <a:ext cx="3619500" cy="2057400"/>
            </a:xfrm>
            <a:custGeom>
              <a:avLst/>
              <a:gdLst>
                <a:gd name="T0" fmla="*/ 1265 w 2280"/>
                <a:gd name="T1" fmla="*/ 624 h 1296"/>
                <a:gd name="T2" fmla="*/ 1240 w 2280"/>
                <a:gd name="T3" fmla="*/ 649 h 1296"/>
                <a:gd name="T4" fmla="*/ 1887 w 2280"/>
                <a:gd name="T5" fmla="*/ 1296 h 1296"/>
                <a:gd name="T6" fmla="*/ 2280 w 2280"/>
                <a:gd name="T7" fmla="*/ 1296 h 1296"/>
                <a:gd name="T8" fmla="*/ 2241 w 2280"/>
                <a:gd name="T9" fmla="*/ 1207 h 1296"/>
                <a:gd name="T10" fmla="*/ 1848 w 2280"/>
                <a:gd name="T11" fmla="*/ 1207 h 1296"/>
                <a:gd name="T12" fmla="*/ 1265 w 2280"/>
                <a:gd name="T13" fmla="*/ 624 h 1296"/>
                <a:gd name="T14" fmla="*/ 975 w 2280"/>
                <a:gd name="T15" fmla="*/ 585 h 1296"/>
                <a:gd name="T16" fmla="*/ 354 w 2280"/>
                <a:gd name="T17" fmla="*/ 1207 h 1296"/>
                <a:gd name="T18" fmla="*/ 39 w 2280"/>
                <a:gd name="T19" fmla="*/ 1207 h 1296"/>
                <a:gd name="T20" fmla="*/ 0 w 2280"/>
                <a:gd name="T21" fmla="*/ 1296 h 1296"/>
                <a:gd name="T22" fmla="*/ 393 w 2280"/>
                <a:gd name="T23" fmla="*/ 1296 h 1296"/>
                <a:gd name="T24" fmla="*/ 1040 w 2280"/>
                <a:gd name="T25" fmla="*/ 649 h 1296"/>
                <a:gd name="T26" fmla="*/ 975 w 2280"/>
                <a:gd name="T27" fmla="*/ 585 h 1296"/>
                <a:gd name="T28" fmla="*/ 0 w 2280"/>
                <a:gd name="T29" fmla="*/ 0 h 1296"/>
                <a:gd name="T30" fmla="*/ 0 w 2280"/>
                <a:gd name="T31" fmla="*/ 0 h 1296"/>
                <a:gd name="T32" fmla="*/ 248 w 2280"/>
                <a:gd name="T33" fmla="*/ 560 h 1296"/>
                <a:gd name="T34" fmla="*/ 248 w 2280"/>
                <a:gd name="T35" fmla="*/ 560 h 1296"/>
                <a:gd name="T36" fmla="*/ 0 w 2280"/>
                <a:gd name="T37" fmla="*/ 0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0" h="1296">
                  <a:moveTo>
                    <a:pt x="1265" y="624"/>
                  </a:moveTo>
                  <a:lnTo>
                    <a:pt x="1240" y="649"/>
                  </a:lnTo>
                  <a:lnTo>
                    <a:pt x="1887" y="1296"/>
                  </a:lnTo>
                  <a:lnTo>
                    <a:pt x="2280" y="1296"/>
                  </a:lnTo>
                  <a:lnTo>
                    <a:pt x="2241" y="1207"/>
                  </a:lnTo>
                  <a:lnTo>
                    <a:pt x="1848" y="1207"/>
                  </a:lnTo>
                  <a:lnTo>
                    <a:pt x="1265" y="624"/>
                  </a:lnTo>
                  <a:moveTo>
                    <a:pt x="975" y="585"/>
                  </a:moveTo>
                  <a:lnTo>
                    <a:pt x="354" y="1207"/>
                  </a:lnTo>
                  <a:lnTo>
                    <a:pt x="39" y="1207"/>
                  </a:lnTo>
                  <a:lnTo>
                    <a:pt x="0" y="1296"/>
                  </a:lnTo>
                  <a:lnTo>
                    <a:pt x="393" y="1296"/>
                  </a:lnTo>
                  <a:lnTo>
                    <a:pt x="1040" y="649"/>
                  </a:lnTo>
                  <a:lnTo>
                    <a:pt x="975" y="585"/>
                  </a:lnTo>
                  <a:moveTo>
                    <a:pt x="0" y="0"/>
                  </a:moveTo>
                  <a:lnTo>
                    <a:pt x="0" y="0"/>
                  </a:lnTo>
                  <a:lnTo>
                    <a:pt x="248" y="560"/>
                  </a:lnTo>
                  <a:lnTo>
                    <a:pt x="248" y="56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7"/>
            <p:cNvSpPr>
              <a:spLocks/>
            </p:cNvSpPr>
            <p:nvPr/>
          </p:nvSpPr>
          <p:spPr bwMode="auto">
            <a:xfrm>
              <a:off x="9371013" y="3497263"/>
              <a:ext cx="1549400" cy="925513"/>
            </a:xfrm>
            <a:custGeom>
              <a:avLst/>
              <a:gdLst>
                <a:gd name="T0" fmla="*/ 0 w 976"/>
                <a:gd name="T1" fmla="*/ 0 h 583"/>
                <a:gd name="T2" fmla="*/ 0 w 976"/>
                <a:gd name="T3" fmla="*/ 0 h 583"/>
                <a:gd name="T4" fmla="*/ 583 w 976"/>
                <a:gd name="T5" fmla="*/ 583 h 583"/>
                <a:gd name="T6" fmla="*/ 976 w 976"/>
                <a:gd name="T7" fmla="*/ 583 h 583"/>
                <a:gd name="T8" fmla="*/ 583 w 976"/>
                <a:gd name="T9" fmla="*/ 583 h 583"/>
                <a:gd name="T10" fmla="*/ 0 w 976"/>
                <a:gd name="T11" fmla="*/ 0 h 583"/>
              </a:gdLst>
              <a:ahLst/>
              <a:cxnLst>
                <a:cxn ang="0">
                  <a:pos x="T0" y="T1"/>
                </a:cxn>
                <a:cxn ang="0">
                  <a:pos x="T2" y="T3"/>
                </a:cxn>
                <a:cxn ang="0">
                  <a:pos x="T4" y="T5"/>
                </a:cxn>
                <a:cxn ang="0">
                  <a:pos x="T6" y="T7"/>
                </a:cxn>
                <a:cxn ang="0">
                  <a:pos x="T8" y="T9"/>
                </a:cxn>
                <a:cxn ang="0">
                  <a:pos x="T10" y="T11"/>
                </a:cxn>
              </a:cxnLst>
              <a:rect l="0" t="0" r="r" b="b"/>
              <a:pathLst>
                <a:path w="976" h="583">
                  <a:moveTo>
                    <a:pt x="0" y="0"/>
                  </a:moveTo>
                  <a:lnTo>
                    <a:pt x="0" y="0"/>
                  </a:lnTo>
                  <a:lnTo>
                    <a:pt x="583" y="583"/>
                  </a:lnTo>
                  <a:lnTo>
                    <a:pt x="976" y="583"/>
                  </a:lnTo>
                  <a:lnTo>
                    <a:pt x="583" y="583"/>
                  </a:lnTo>
                  <a:lnTo>
                    <a:pt x="0" y="0"/>
                  </a:lnTo>
                  <a:close/>
                </a:path>
              </a:pathLst>
            </a:custGeom>
            <a:solidFill>
              <a:srgbClr val="3786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8"/>
            <p:cNvSpPr>
              <a:spLocks/>
            </p:cNvSpPr>
            <p:nvPr/>
          </p:nvSpPr>
          <p:spPr bwMode="auto">
            <a:xfrm>
              <a:off x="9371013" y="3497263"/>
              <a:ext cx="1549400" cy="925513"/>
            </a:xfrm>
            <a:custGeom>
              <a:avLst/>
              <a:gdLst>
                <a:gd name="T0" fmla="*/ 0 w 976"/>
                <a:gd name="T1" fmla="*/ 0 h 583"/>
                <a:gd name="T2" fmla="*/ 0 w 976"/>
                <a:gd name="T3" fmla="*/ 0 h 583"/>
                <a:gd name="T4" fmla="*/ 583 w 976"/>
                <a:gd name="T5" fmla="*/ 583 h 583"/>
                <a:gd name="T6" fmla="*/ 976 w 976"/>
                <a:gd name="T7" fmla="*/ 583 h 583"/>
                <a:gd name="T8" fmla="*/ 583 w 976"/>
                <a:gd name="T9" fmla="*/ 583 h 583"/>
                <a:gd name="T10" fmla="*/ 0 w 976"/>
                <a:gd name="T11" fmla="*/ 0 h 583"/>
              </a:gdLst>
              <a:ahLst/>
              <a:cxnLst>
                <a:cxn ang="0">
                  <a:pos x="T0" y="T1"/>
                </a:cxn>
                <a:cxn ang="0">
                  <a:pos x="T2" y="T3"/>
                </a:cxn>
                <a:cxn ang="0">
                  <a:pos x="T4" y="T5"/>
                </a:cxn>
                <a:cxn ang="0">
                  <a:pos x="T6" y="T7"/>
                </a:cxn>
                <a:cxn ang="0">
                  <a:pos x="T8" y="T9"/>
                </a:cxn>
                <a:cxn ang="0">
                  <a:pos x="T10" y="T11"/>
                </a:cxn>
              </a:cxnLst>
              <a:rect l="0" t="0" r="r" b="b"/>
              <a:pathLst>
                <a:path w="976" h="583">
                  <a:moveTo>
                    <a:pt x="0" y="0"/>
                  </a:moveTo>
                  <a:lnTo>
                    <a:pt x="0" y="0"/>
                  </a:lnTo>
                  <a:lnTo>
                    <a:pt x="583" y="583"/>
                  </a:lnTo>
                  <a:lnTo>
                    <a:pt x="976" y="583"/>
                  </a:lnTo>
                  <a:lnTo>
                    <a:pt x="583" y="58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9"/>
            <p:cNvSpPr>
              <a:spLocks/>
            </p:cNvSpPr>
            <p:nvPr/>
          </p:nvSpPr>
          <p:spPr bwMode="auto">
            <a:xfrm>
              <a:off x="8145463" y="4660901"/>
              <a:ext cx="2054225" cy="687388"/>
            </a:xfrm>
            <a:custGeom>
              <a:avLst/>
              <a:gdLst>
                <a:gd name="T0" fmla="*/ 1255 w 1294"/>
                <a:gd name="T1" fmla="*/ 0 h 433"/>
                <a:gd name="T2" fmla="*/ 1255 w 1294"/>
                <a:gd name="T3" fmla="*/ 343 h 433"/>
                <a:gd name="T4" fmla="*/ 608 w 1294"/>
                <a:gd name="T5" fmla="*/ 53 h 433"/>
                <a:gd name="T6" fmla="*/ 0 w 1294"/>
                <a:gd name="T7" fmla="*/ 327 h 433"/>
                <a:gd name="T8" fmla="*/ 0 w 1294"/>
                <a:gd name="T9" fmla="*/ 433 h 433"/>
                <a:gd name="T10" fmla="*/ 647 w 1294"/>
                <a:gd name="T11" fmla="*/ 143 h 433"/>
                <a:gd name="T12" fmla="*/ 1294 w 1294"/>
                <a:gd name="T13" fmla="*/ 433 h 433"/>
                <a:gd name="T14" fmla="*/ 1294 w 1294"/>
                <a:gd name="T15" fmla="*/ 40 h 433"/>
                <a:gd name="T16" fmla="*/ 1255 w 1294"/>
                <a:gd name="T17"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4" h="433">
                  <a:moveTo>
                    <a:pt x="1255" y="0"/>
                  </a:moveTo>
                  <a:lnTo>
                    <a:pt x="1255" y="343"/>
                  </a:lnTo>
                  <a:lnTo>
                    <a:pt x="608" y="53"/>
                  </a:lnTo>
                  <a:lnTo>
                    <a:pt x="0" y="327"/>
                  </a:lnTo>
                  <a:lnTo>
                    <a:pt x="0" y="433"/>
                  </a:lnTo>
                  <a:lnTo>
                    <a:pt x="647" y="143"/>
                  </a:lnTo>
                  <a:lnTo>
                    <a:pt x="1294" y="433"/>
                  </a:lnTo>
                  <a:lnTo>
                    <a:pt x="1294" y="40"/>
                  </a:lnTo>
                  <a:lnTo>
                    <a:pt x="1255" y="0"/>
                  </a:lnTo>
                  <a:close/>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30"/>
            <p:cNvSpPr>
              <a:spLocks/>
            </p:cNvSpPr>
            <p:nvPr/>
          </p:nvSpPr>
          <p:spPr bwMode="auto">
            <a:xfrm>
              <a:off x="8145463" y="4660901"/>
              <a:ext cx="2054225" cy="687388"/>
            </a:xfrm>
            <a:custGeom>
              <a:avLst/>
              <a:gdLst>
                <a:gd name="T0" fmla="*/ 1255 w 1294"/>
                <a:gd name="T1" fmla="*/ 0 h 433"/>
                <a:gd name="T2" fmla="*/ 1255 w 1294"/>
                <a:gd name="T3" fmla="*/ 343 h 433"/>
                <a:gd name="T4" fmla="*/ 608 w 1294"/>
                <a:gd name="T5" fmla="*/ 53 h 433"/>
                <a:gd name="T6" fmla="*/ 0 w 1294"/>
                <a:gd name="T7" fmla="*/ 327 h 433"/>
                <a:gd name="T8" fmla="*/ 0 w 1294"/>
                <a:gd name="T9" fmla="*/ 433 h 433"/>
                <a:gd name="T10" fmla="*/ 647 w 1294"/>
                <a:gd name="T11" fmla="*/ 143 h 433"/>
                <a:gd name="T12" fmla="*/ 1294 w 1294"/>
                <a:gd name="T13" fmla="*/ 433 h 433"/>
                <a:gd name="T14" fmla="*/ 1294 w 1294"/>
                <a:gd name="T15" fmla="*/ 40 h 433"/>
                <a:gd name="T16" fmla="*/ 1255 w 1294"/>
                <a:gd name="T17"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4" h="433">
                  <a:moveTo>
                    <a:pt x="1255" y="0"/>
                  </a:moveTo>
                  <a:lnTo>
                    <a:pt x="1255" y="343"/>
                  </a:lnTo>
                  <a:lnTo>
                    <a:pt x="608" y="53"/>
                  </a:lnTo>
                  <a:lnTo>
                    <a:pt x="0" y="327"/>
                  </a:lnTo>
                  <a:lnTo>
                    <a:pt x="0" y="433"/>
                  </a:lnTo>
                  <a:lnTo>
                    <a:pt x="647" y="143"/>
                  </a:lnTo>
                  <a:lnTo>
                    <a:pt x="1294" y="433"/>
                  </a:lnTo>
                  <a:lnTo>
                    <a:pt x="1294" y="40"/>
                  </a:lnTo>
                  <a:lnTo>
                    <a:pt x="12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31"/>
            <p:cNvSpPr>
              <a:spLocks/>
            </p:cNvSpPr>
            <p:nvPr/>
          </p:nvSpPr>
          <p:spPr bwMode="auto">
            <a:xfrm>
              <a:off x="7424738" y="3435351"/>
              <a:ext cx="1485900" cy="987425"/>
            </a:xfrm>
            <a:custGeom>
              <a:avLst/>
              <a:gdLst>
                <a:gd name="T0" fmla="*/ 936 w 936"/>
                <a:gd name="T1" fmla="*/ 0 h 622"/>
                <a:gd name="T2" fmla="*/ 315 w 936"/>
                <a:gd name="T3" fmla="*/ 622 h 622"/>
                <a:gd name="T4" fmla="*/ 0 w 936"/>
                <a:gd name="T5" fmla="*/ 622 h 622"/>
                <a:gd name="T6" fmla="*/ 315 w 936"/>
                <a:gd name="T7" fmla="*/ 622 h 622"/>
                <a:gd name="T8" fmla="*/ 936 w 936"/>
                <a:gd name="T9" fmla="*/ 0 h 622"/>
                <a:gd name="T10" fmla="*/ 936 w 936"/>
                <a:gd name="T11" fmla="*/ 0 h 622"/>
              </a:gdLst>
              <a:ahLst/>
              <a:cxnLst>
                <a:cxn ang="0">
                  <a:pos x="T0" y="T1"/>
                </a:cxn>
                <a:cxn ang="0">
                  <a:pos x="T2" y="T3"/>
                </a:cxn>
                <a:cxn ang="0">
                  <a:pos x="T4" y="T5"/>
                </a:cxn>
                <a:cxn ang="0">
                  <a:pos x="T6" y="T7"/>
                </a:cxn>
                <a:cxn ang="0">
                  <a:pos x="T8" y="T9"/>
                </a:cxn>
                <a:cxn ang="0">
                  <a:pos x="T10" y="T11"/>
                </a:cxn>
              </a:cxnLst>
              <a:rect l="0" t="0" r="r" b="b"/>
              <a:pathLst>
                <a:path w="936" h="622">
                  <a:moveTo>
                    <a:pt x="936" y="0"/>
                  </a:moveTo>
                  <a:lnTo>
                    <a:pt x="315" y="622"/>
                  </a:lnTo>
                  <a:lnTo>
                    <a:pt x="0" y="622"/>
                  </a:lnTo>
                  <a:lnTo>
                    <a:pt x="315" y="622"/>
                  </a:lnTo>
                  <a:lnTo>
                    <a:pt x="936" y="0"/>
                  </a:lnTo>
                  <a:lnTo>
                    <a:pt x="936" y="0"/>
                  </a:lnTo>
                  <a:close/>
                </a:path>
              </a:pathLst>
            </a:custGeom>
            <a:solidFill>
              <a:srgbClr val="A95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32"/>
            <p:cNvSpPr>
              <a:spLocks/>
            </p:cNvSpPr>
            <p:nvPr/>
          </p:nvSpPr>
          <p:spPr bwMode="auto">
            <a:xfrm>
              <a:off x="7424738" y="3435351"/>
              <a:ext cx="1485900" cy="987425"/>
            </a:xfrm>
            <a:custGeom>
              <a:avLst/>
              <a:gdLst>
                <a:gd name="T0" fmla="*/ 936 w 936"/>
                <a:gd name="T1" fmla="*/ 0 h 622"/>
                <a:gd name="T2" fmla="*/ 315 w 936"/>
                <a:gd name="T3" fmla="*/ 622 h 622"/>
                <a:gd name="T4" fmla="*/ 0 w 936"/>
                <a:gd name="T5" fmla="*/ 622 h 622"/>
                <a:gd name="T6" fmla="*/ 315 w 936"/>
                <a:gd name="T7" fmla="*/ 622 h 622"/>
                <a:gd name="T8" fmla="*/ 936 w 936"/>
                <a:gd name="T9" fmla="*/ 0 h 622"/>
                <a:gd name="T10" fmla="*/ 936 w 936"/>
                <a:gd name="T11" fmla="*/ 0 h 622"/>
              </a:gdLst>
              <a:ahLst/>
              <a:cxnLst>
                <a:cxn ang="0">
                  <a:pos x="T0" y="T1"/>
                </a:cxn>
                <a:cxn ang="0">
                  <a:pos x="T2" y="T3"/>
                </a:cxn>
                <a:cxn ang="0">
                  <a:pos x="T4" y="T5"/>
                </a:cxn>
                <a:cxn ang="0">
                  <a:pos x="T6" y="T7"/>
                </a:cxn>
                <a:cxn ang="0">
                  <a:pos x="T8" y="T9"/>
                </a:cxn>
                <a:cxn ang="0">
                  <a:pos x="T10" y="T11"/>
                </a:cxn>
              </a:cxnLst>
              <a:rect l="0" t="0" r="r" b="b"/>
              <a:pathLst>
                <a:path w="936" h="622">
                  <a:moveTo>
                    <a:pt x="936" y="0"/>
                  </a:moveTo>
                  <a:lnTo>
                    <a:pt x="315" y="622"/>
                  </a:lnTo>
                  <a:lnTo>
                    <a:pt x="0" y="622"/>
                  </a:lnTo>
                  <a:lnTo>
                    <a:pt x="315" y="622"/>
                  </a:lnTo>
                  <a:lnTo>
                    <a:pt x="936" y="0"/>
                  </a:lnTo>
                  <a:lnTo>
                    <a:pt x="9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33"/>
            <p:cNvSpPr>
              <a:spLocks noEditPoints="1"/>
            </p:cNvSpPr>
            <p:nvPr/>
          </p:nvSpPr>
          <p:spPr bwMode="auto">
            <a:xfrm>
              <a:off x="7888288" y="2776538"/>
              <a:ext cx="465137" cy="527050"/>
            </a:xfrm>
            <a:custGeom>
              <a:avLst/>
              <a:gdLst>
                <a:gd name="T0" fmla="*/ 54 w 105"/>
                <a:gd name="T1" fmla="*/ 33 h 119"/>
                <a:gd name="T2" fmla="*/ 51 w 105"/>
                <a:gd name="T3" fmla="*/ 33 h 119"/>
                <a:gd name="T4" fmla="*/ 51 w 105"/>
                <a:gd name="T5" fmla="*/ 66 h 119"/>
                <a:gd name="T6" fmla="*/ 49 w 105"/>
                <a:gd name="T7" fmla="*/ 69 h 119"/>
                <a:gd name="T8" fmla="*/ 50 w 105"/>
                <a:gd name="T9" fmla="*/ 71 h 119"/>
                <a:gd name="T10" fmla="*/ 51 w 105"/>
                <a:gd name="T11" fmla="*/ 70 h 119"/>
                <a:gd name="T12" fmla="*/ 51 w 105"/>
                <a:gd name="T13" fmla="*/ 73 h 119"/>
                <a:gd name="T14" fmla="*/ 54 w 105"/>
                <a:gd name="T15" fmla="*/ 73 h 119"/>
                <a:gd name="T16" fmla="*/ 54 w 105"/>
                <a:gd name="T17" fmla="*/ 67 h 119"/>
                <a:gd name="T18" fmla="*/ 72 w 105"/>
                <a:gd name="T19" fmla="*/ 49 h 119"/>
                <a:gd name="T20" fmla="*/ 71 w 105"/>
                <a:gd name="T21" fmla="*/ 47 h 119"/>
                <a:gd name="T22" fmla="*/ 54 w 105"/>
                <a:gd name="T23" fmla="*/ 64 h 119"/>
                <a:gd name="T24" fmla="*/ 54 w 105"/>
                <a:gd name="T25" fmla="*/ 33 h 119"/>
                <a:gd name="T26" fmla="*/ 51 w 105"/>
                <a:gd name="T27" fmla="*/ 31 h 119"/>
                <a:gd name="T28" fmla="*/ 54 w 105"/>
                <a:gd name="T29" fmla="*/ 31 h 119"/>
                <a:gd name="T30" fmla="*/ 54 w 105"/>
                <a:gd name="T31" fmla="*/ 21 h 119"/>
                <a:gd name="T32" fmla="*/ 84 w 105"/>
                <a:gd name="T33" fmla="*/ 34 h 119"/>
                <a:gd name="T34" fmla="*/ 77 w 105"/>
                <a:gd name="T35" fmla="*/ 40 h 119"/>
                <a:gd name="T36" fmla="*/ 79 w 105"/>
                <a:gd name="T37" fmla="*/ 42 h 119"/>
                <a:gd name="T38" fmla="*/ 86 w 105"/>
                <a:gd name="T39" fmla="*/ 35 h 119"/>
                <a:gd name="T40" fmla="*/ 98 w 105"/>
                <a:gd name="T41" fmla="*/ 65 h 119"/>
                <a:gd name="T42" fmla="*/ 89 w 105"/>
                <a:gd name="T43" fmla="*/ 65 h 119"/>
                <a:gd name="T44" fmla="*/ 89 w 105"/>
                <a:gd name="T45" fmla="*/ 68 h 119"/>
                <a:gd name="T46" fmla="*/ 98 w 105"/>
                <a:gd name="T47" fmla="*/ 68 h 119"/>
                <a:gd name="T48" fmla="*/ 86 w 105"/>
                <a:gd name="T49" fmla="*/ 98 h 119"/>
                <a:gd name="T50" fmla="*/ 79 w 105"/>
                <a:gd name="T51" fmla="*/ 91 h 119"/>
                <a:gd name="T52" fmla="*/ 77 w 105"/>
                <a:gd name="T53" fmla="*/ 93 h 119"/>
                <a:gd name="T54" fmla="*/ 84 w 105"/>
                <a:gd name="T55" fmla="*/ 100 h 119"/>
                <a:gd name="T56" fmla="*/ 54 w 105"/>
                <a:gd name="T57" fmla="*/ 112 h 119"/>
                <a:gd name="T58" fmla="*/ 54 w 105"/>
                <a:gd name="T59" fmla="*/ 103 h 119"/>
                <a:gd name="T60" fmla="*/ 51 w 105"/>
                <a:gd name="T61" fmla="*/ 103 h 119"/>
                <a:gd name="T62" fmla="*/ 51 w 105"/>
                <a:gd name="T63" fmla="*/ 112 h 119"/>
                <a:gd name="T64" fmla="*/ 21 w 105"/>
                <a:gd name="T65" fmla="*/ 100 h 119"/>
                <a:gd name="T66" fmla="*/ 28 w 105"/>
                <a:gd name="T67" fmla="*/ 93 h 119"/>
                <a:gd name="T68" fmla="*/ 26 w 105"/>
                <a:gd name="T69" fmla="*/ 91 h 119"/>
                <a:gd name="T70" fmla="*/ 20 w 105"/>
                <a:gd name="T71" fmla="*/ 98 h 119"/>
                <a:gd name="T72" fmla="*/ 7 w 105"/>
                <a:gd name="T73" fmla="*/ 68 h 119"/>
                <a:gd name="T74" fmla="*/ 17 w 105"/>
                <a:gd name="T75" fmla="*/ 68 h 119"/>
                <a:gd name="T76" fmla="*/ 17 w 105"/>
                <a:gd name="T77" fmla="*/ 65 h 119"/>
                <a:gd name="T78" fmla="*/ 7 w 105"/>
                <a:gd name="T79" fmla="*/ 65 h 119"/>
                <a:gd name="T80" fmla="*/ 20 w 105"/>
                <a:gd name="T81" fmla="*/ 35 h 119"/>
                <a:gd name="T82" fmla="*/ 26 w 105"/>
                <a:gd name="T83" fmla="*/ 42 h 119"/>
                <a:gd name="T84" fmla="*/ 28 w 105"/>
                <a:gd name="T85" fmla="*/ 40 h 119"/>
                <a:gd name="T86" fmla="*/ 21 w 105"/>
                <a:gd name="T87" fmla="*/ 34 h 119"/>
                <a:gd name="T88" fmla="*/ 51 w 105"/>
                <a:gd name="T89" fmla="*/ 21 h 119"/>
                <a:gd name="T90" fmla="*/ 51 w 105"/>
                <a:gd name="T91" fmla="*/ 31 h 119"/>
                <a:gd name="T92" fmla="*/ 65 w 105"/>
                <a:gd name="T93" fmla="*/ 0 h 119"/>
                <a:gd name="T94" fmla="*/ 40 w 105"/>
                <a:gd name="T95" fmla="*/ 0 h 119"/>
                <a:gd name="T96" fmla="*/ 40 w 105"/>
                <a:gd name="T97" fmla="*/ 10 h 119"/>
                <a:gd name="T98" fmla="*/ 50 w 105"/>
                <a:gd name="T99" fmla="*/ 10 h 119"/>
                <a:gd name="T100" fmla="*/ 50 w 105"/>
                <a:gd name="T101" fmla="*/ 14 h 119"/>
                <a:gd name="T102" fmla="*/ 0 w 105"/>
                <a:gd name="T103" fmla="*/ 67 h 119"/>
                <a:gd name="T104" fmla="*/ 53 w 105"/>
                <a:gd name="T105" fmla="*/ 119 h 119"/>
                <a:gd name="T106" fmla="*/ 105 w 105"/>
                <a:gd name="T107" fmla="*/ 67 h 119"/>
                <a:gd name="T108" fmla="*/ 56 w 105"/>
                <a:gd name="T109" fmla="*/ 14 h 119"/>
                <a:gd name="T110" fmla="*/ 56 w 105"/>
                <a:gd name="T111" fmla="*/ 10 h 119"/>
                <a:gd name="T112" fmla="*/ 65 w 105"/>
                <a:gd name="T113" fmla="*/ 10 h 119"/>
                <a:gd name="T114" fmla="*/ 65 w 105"/>
                <a:gd name="T11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19">
                  <a:moveTo>
                    <a:pt x="54" y="33"/>
                  </a:moveTo>
                  <a:cubicBezTo>
                    <a:pt x="51" y="33"/>
                    <a:pt x="51" y="33"/>
                    <a:pt x="51" y="33"/>
                  </a:cubicBezTo>
                  <a:cubicBezTo>
                    <a:pt x="51" y="66"/>
                    <a:pt x="51" y="66"/>
                    <a:pt x="51" y="66"/>
                  </a:cubicBezTo>
                  <a:cubicBezTo>
                    <a:pt x="49" y="69"/>
                    <a:pt x="49" y="69"/>
                    <a:pt x="49" y="69"/>
                  </a:cubicBezTo>
                  <a:cubicBezTo>
                    <a:pt x="50" y="71"/>
                    <a:pt x="50" y="71"/>
                    <a:pt x="50" y="71"/>
                  </a:cubicBezTo>
                  <a:cubicBezTo>
                    <a:pt x="51" y="70"/>
                    <a:pt x="51" y="70"/>
                    <a:pt x="51" y="70"/>
                  </a:cubicBezTo>
                  <a:cubicBezTo>
                    <a:pt x="51" y="73"/>
                    <a:pt x="51" y="73"/>
                    <a:pt x="51" y="73"/>
                  </a:cubicBezTo>
                  <a:cubicBezTo>
                    <a:pt x="54" y="73"/>
                    <a:pt x="54" y="73"/>
                    <a:pt x="54" y="73"/>
                  </a:cubicBezTo>
                  <a:cubicBezTo>
                    <a:pt x="54" y="67"/>
                    <a:pt x="54" y="67"/>
                    <a:pt x="54" y="67"/>
                  </a:cubicBezTo>
                  <a:cubicBezTo>
                    <a:pt x="72" y="49"/>
                    <a:pt x="72" y="49"/>
                    <a:pt x="72" y="49"/>
                  </a:cubicBezTo>
                  <a:cubicBezTo>
                    <a:pt x="71" y="47"/>
                    <a:pt x="71" y="47"/>
                    <a:pt x="71" y="47"/>
                  </a:cubicBezTo>
                  <a:cubicBezTo>
                    <a:pt x="54" y="64"/>
                    <a:pt x="54" y="64"/>
                    <a:pt x="54" y="64"/>
                  </a:cubicBezTo>
                  <a:cubicBezTo>
                    <a:pt x="54" y="33"/>
                    <a:pt x="54" y="33"/>
                    <a:pt x="54" y="33"/>
                  </a:cubicBezTo>
                  <a:moveTo>
                    <a:pt x="51" y="31"/>
                  </a:moveTo>
                  <a:cubicBezTo>
                    <a:pt x="54" y="31"/>
                    <a:pt x="54" y="31"/>
                    <a:pt x="54" y="31"/>
                  </a:cubicBezTo>
                  <a:cubicBezTo>
                    <a:pt x="54" y="21"/>
                    <a:pt x="54" y="21"/>
                    <a:pt x="54" y="21"/>
                  </a:cubicBezTo>
                  <a:cubicBezTo>
                    <a:pt x="66" y="21"/>
                    <a:pt x="76" y="26"/>
                    <a:pt x="84" y="34"/>
                  </a:cubicBezTo>
                  <a:cubicBezTo>
                    <a:pt x="77" y="40"/>
                    <a:pt x="77" y="40"/>
                    <a:pt x="77" y="40"/>
                  </a:cubicBezTo>
                  <a:cubicBezTo>
                    <a:pt x="79" y="42"/>
                    <a:pt x="79" y="42"/>
                    <a:pt x="79" y="42"/>
                  </a:cubicBezTo>
                  <a:cubicBezTo>
                    <a:pt x="86" y="35"/>
                    <a:pt x="86" y="35"/>
                    <a:pt x="86" y="35"/>
                  </a:cubicBezTo>
                  <a:cubicBezTo>
                    <a:pt x="93" y="43"/>
                    <a:pt x="98" y="54"/>
                    <a:pt x="98" y="65"/>
                  </a:cubicBezTo>
                  <a:cubicBezTo>
                    <a:pt x="89" y="65"/>
                    <a:pt x="89" y="65"/>
                    <a:pt x="89" y="65"/>
                  </a:cubicBezTo>
                  <a:cubicBezTo>
                    <a:pt x="89" y="68"/>
                    <a:pt x="89" y="68"/>
                    <a:pt x="89" y="68"/>
                  </a:cubicBezTo>
                  <a:cubicBezTo>
                    <a:pt x="98" y="68"/>
                    <a:pt x="98" y="68"/>
                    <a:pt x="98" y="68"/>
                  </a:cubicBezTo>
                  <a:cubicBezTo>
                    <a:pt x="98" y="79"/>
                    <a:pt x="93" y="90"/>
                    <a:pt x="86" y="98"/>
                  </a:cubicBezTo>
                  <a:cubicBezTo>
                    <a:pt x="79" y="91"/>
                    <a:pt x="79" y="91"/>
                    <a:pt x="79" y="91"/>
                  </a:cubicBezTo>
                  <a:cubicBezTo>
                    <a:pt x="77" y="93"/>
                    <a:pt x="77" y="93"/>
                    <a:pt x="77" y="93"/>
                  </a:cubicBezTo>
                  <a:cubicBezTo>
                    <a:pt x="84" y="100"/>
                    <a:pt x="84" y="100"/>
                    <a:pt x="84" y="100"/>
                  </a:cubicBezTo>
                  <a:cubicBezTo>
                    <a:pt x="76" y="107"/>
                    <a:pt x="66" y="112"/>
                    <a:pt x="54" y="112"/>
                  </a:cubicBezTo>
                  <a:cubicBezTo>
                    <a:pt x="54" y="103"/>
                    <a:pt x="54" y="103"/>
                    <a:pt x="54" y="103"/>
                  </a:cubicBezTo>
                  <a:cubicBezTo>
                    <a:pt x="51" y="103"/>
                    <a:pt x="51" y="103"/>
                    <a:pt x="51" y="103"/>
                  </a:cubicBezTo>
                  <a:cubicBezTo>
                    <a:pt x="51" y="112"/>
                    <a:pt x="51" y="112"/>
                    <a:pt x="51" y="112"/>
                  </a:cubicBezTo>
                  <a:cubicBezTo>
                    <a:pt x="40" y="112"/>
                    <a:pt x="29" y="107"/>
                    <a:pt x="21" y="100"/>
                  </a:cubicBezTo>
                  <a:cubicBezTo>
                    <a:pt x="28" y="93"/>
                    <a:pt x="28" y="93"/>
                    <a:pt x="28" y="93"/>
                  </a:cubicBezTo>
                  <a:cubicBezTo>
                    <a:pt x="26" y="91"/>
                    <a:pt x="26" y="91"/>
                    <a:pt x="26" y="91"/>
                  </a:cubicBezTo>
                  <a:cubicBezTo>
                    <a:pt x="20" y="98"/>
                    <a:pt x="20" y="98"/>
                    <a:pt x="20" y="98"/>
                  </a:cubicBezTo>
                  <a:cubicBezTo>
                    <a:pt x="12" y="90"/>
                    <a:pt x="8" y="79"/>
                    <a:pt x="7" y="68"/>
                  </a:cubicBezTo>
                  <a:cubicBezTo>
                    <a:pt x="17" y="68"/>
                    <a:pt x="17" y="68"/>
                    <a:pt x="17" y="68"/>
                  </a:cubicBezTo>
                  <a:cubicBezTo>
                    <a:pt x="17" y="65"/>
                    <a:pt x="17" y="65"/>
                    <a:pt x="17" y="65"/>
                  </a:cubicBezTo>
                  <a:cubicBezTo>
                    <a:pt x="7" y="65"/>
                    <a:pt x="7" y="65"/>
                    <a:pt x="7" y="65"/>
                  </a:cubicBezTo>
                  <a:cubicBezTo>
                    <a:pt x="8" y="54"/>
                    <a:pt x="12" y="43"/>
                    <a:pt x="20" y="35"/>
                  </a:cubicBezTo>
                  <a:cubicBezTo>
                    <a:pt x="26" y="42"/>
                    <a:pt x="26" y="42"/>
                    <a:pt x="26" y="42"/>
                  </a:cubicBezTo>
                  <a:cubicBezTo>
                    <a:pt x="28" y="40"/>
                    <a:pt x="28" y="40"/>
                    <a:pt x="28" y="40"/>
                  </a:cubicBezTo>
                  <a:cubicBezTo>
                    <a:pt x="21" y="34"/>
                    <a:pt x="21" y="34"/>
                    <a:pt x="21" y="34"/>
                  </a:cubicBezTo>
                  <a:cubicBezTo>
                    <a:pt x="29" y="26"/>
                    <a:pt x="40" y="21"/>
                    <a:pt x="51" y="21"/>
                  </a:cubicBezTo>
                  <a:cubicBezTo>
                    <a:pt x="51" y="31"/>
                    <a:pt x="51" y="31"/>
                    <a:pt x="51" y="31"/>
                  </a:cubicBezTo>
                  <a:moveTo>
                    <a:pt x="65" y="0"/>
                  </a:moveTo>
                  <a:cubicBezTo>
                    <a:pt x="40" y="0"/>
                    <a:pt x="40" y="0"/>
                    <a:pt x="40" y="0"/>
                  </a:cubicBezTo>
                  <a:cubicBezTo>
                    <a:pt x="40" y="10"/>
                    <a:pt x="40" y="10"/>
                    <a:pt x="40" y="10"/>
                  </a:cubicBezTo>
                  <a:cubicBezTo>
                    <a:pt x="50" y="10"/>
                    <a:pt x="50" y="10"/>
                    <a:pt x="50" y="10"/>
                  </a:cubicBezTo>
                  <a:cubicBezTo>
                    <a:pt x="50" y="14"/>
                    <a:pt x="50" y="14"/>
                    <a:pt x="50" y="14"/>
                  </a:cubicBezTo>
                  <a:cubicBezTo>
                    <a:pt x="22" y="16"/>
                    <a:pt x="0" y="39"/>
                    <a:pt x="0" y="67"/>
                  </a:cubicBezTo>
                  <a:cubicBezTo>
                    <a:pt x="0" y="96"/>
                    <a:pt x="24" y="119"/>
                    <a:pt x="53" y="119"/>
                  </a:cubicBezTo>
                  <a:cubicBezTo>
                    <a:pt x="82" y="119"/>
                    <a:pt x="105" y="96"/>
                    <a:pt x="105" y="67"/>
                  </a:cubicBezTo>
                  <a:cubicBezTo>
                    <a:pt x="105" y="39"/>
                    <a:pt x="83" y="16"/>
                    <a:pt x="56" y="14"/>
                  </a:cubicBezTo>
                  <a:cubicBezTo>
                    <a:pt x="56" y="10"/>
                    <a:pt x="56" y="10"/>
                    <a:pt x="56" y="10"/>
                  </a:cubicBezTo>
                  <a:cubicBezTo>
                    <a:pt x="65" y="10"/>
                    <a:pt x="65" y="10"/>
                    <a:pt x="65" y="10"/>
                  </a:cubicBezTo>
                  <a:cubicBezTo>
                    <a:pt x="65" y="0"/>
                    <a:pt x="65" y="0"/>
                    <a:pt x="65"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6" name="Freeform 34"/>
            <p:cNvSpPr>
              <a:spLocks noEditPoints="1"/>
            </p:cNvSpPr>
            <p:nvPr/>
          </p:nvSpPr>
          <p:spPr bwMode="auto">
            <a:xfrm>
              <a:off x="8432800" y="2054226"/>
              <a:ext cx="549275" cy="500063"/>
            </a:xfrm>
            <a:custGeom>
              <a:avLst/>
              <a:gdLst>
                <a:gd name="T0" fmla="*/ 23 w 124"/>
                <a:gd name="T1" fmla="*/ 38 h 113"/>
                <a:gd name="T2" fmla="*/ 0 w 124"/>
                <a:gd name="T3" fmla="*/ 66 h 113"/>
                <a:gd name="T4" fmla="*/ 47 w 124"/>
                <a:gd name="T5" fmla="*/ 98 h 113"/>
                <a:gd name="T6" fmla="*/ 61 w 124"/>
                <a:gd name="T7" fmla="*/ 96 h 113"/>
                <a:gd name="T8" fmla="*/ 78 w 124"/>
                <a:gd name="T9" fmla="*/ 113 h 113"/>
                <a:gd name="T10" fmla="*/ 74 w 124"/>
                <a:gd name="T11" fmla="*/ 92 h 113"/>
                <a:gd name="T12" fmla="*/ 93 w 124"/>
                <a:gd name="T13" fmla="*/ 71 h 113"/>
                <a:gd name="T14" fmla="*/ 74 w 124"/>
                <a:gd name="T15" fmla="*/ 74 h 113"/>
                <a:gd name="T16" fmla="*/ 61 w 124"/>
                <a:gd name="T17" fmla="*/ 73 h 113"/>
                <a:gd name="T18" fmla="*/ 43 w 124"/>
                <a:gd name="T19" fmla="*/ 85 h 113"/>
                <a:gd name="T20" fmla="*/ 43 w 124"/>
                <a:gd name="T21" fmla="*/ 66 h 113"/>
                <a:gd name="T22" fmla="*/ 23 w 124"/>
                <a:gd name="T23" fmla="*/ 38 h 113"/>
                <a:gd name="T24" fmla="*/ 77 w 124"/>
                <a:gd name="T25" fmla="*/ 0 h 113"/>
                <a:gd name="T26" fmla="*/ 30 w 124"/>
                <a:gd name="T27" fmla="*/ 33 h 113"/>
                <a:gd name="T28" fmla="*/ 50 w 124"/>
                <a:gd name="T29" fmla="*/ 59 h 113"/>
                <a:gd name="T30" fmla="*/ 50 w 124"/>
                <a:gd name="T31" fmla="*/ 72 h 113"/>
                <a:gd name="T32" fmla="*/ 63 w 124"/>
                <a:gd name="T33" fmla="*/ 64 h 113"/>
                <a:gd name="T34" fmla="*/ 77 w 124"/>
                <a:gd name="T35" fmla="*/ 65 h 113"/>
                <a:gd name="T36" fmla="*/ 124 w 124"/>
                <a:gd name="T37" fmla="*/ 33 h 113"/>
                <a:gd name="T38" fmla="*/ 77 w 124"/>
                <a:gd name="T3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13">
                  <a:moveTo>
                    <a:pt x="23" y="38"/>
                  </a:moveTo>
                  <a:cubicBezTo>
                    <a:pt x="9" y="43"/>
                    <a:pt x="0" y="54"/>
                    <a:pt x="0" y="66"/>
                  </a:cubicBezTo>
                  <a:cubicBezTo>
                    <a:pt x="0" y="83"/>
                    <a:pt x="21" y="98"/>
                    <a:pt x="47" y="98"/>
                  </a:cubicBezTo>
                  <a:cubicBezTo>
                    <a:pt x="52" y="98"/>
                    <a:pt x="57" y="97"/>
                    <a:pt x="61" y="96"/>
                  </a:cubicBezTo>
                  <a:cubicBezTo>
                    <a:pt x="78" y="113"/>
                    <a:pt x="78" y="113"/>
                    <a:pt x="78" y="113"/>
                  </a:cubicBezTo>
                  <a:cubicBezTo>
                    <a:pt x="74" y="92"/>
                    <a:pt x="74" y="92"/>
                    <a:pt x="74" y="92"/>
                  </a:cubicBezTo>
                  <a:cubicBezTo>
                    <a:pt x="84" y="87"/>
                    <a:pt x="91" y="80"/>
                    <a:pt x="93" y="71"/>
                  </a:cubicBezTo>
                  <a:cubicBezTo>
                    <a:pt x="87" y="73"/>
                    <a:pt x="81" y="74"/>
                    <a:pt x="74" y="74"/>
                  </a:cubicBezTo>
                  <a:cubicBezTo>
                    <a:pt x="70" y="74"/>
                    <a:pt x="65" y="74"/>
                    <a:pt x="61" y="73"/>
                  </a:cubicBezTo>
                  <a:cubicBezTo>
                    <a:pt x="59" y="74"/>
                    <a:pt x="43" y="85"/>
                    <a:pt x="43" y="85"/>
                  </a:cubicBezTo>
                  <a:cubicBezTo>
                    <a:pt x="43" y="85"/>
                    <a:pt x="43" y="70"/>
                    <a:pt x="43" y="66"/>
                  </a:cubicBezTo>
                  <a:cubicBezTo>
                    <a:pt x="31" y="60"/>
                    <a:pt x="23" y="49"/>
                    <a:pt x="23" y="38"/>
                  </a:cubicBezTo>
                  <a:moveTo>
                    <a:pt x="77" y="0"/>
                  </a:moveTo>
                  <a:cubicBezTo>
                    <a:pt x="51" y="0"/>
                    <a:pt x="30" y="15"/>
                    <a:pt x="30" y="33"/>
                  </a:cubicBezTo>
                  <a:cubicBezTo>
                    <a:pt x="30" y="44"/>
                    <a:pt x="38" y="53"/>
                    <a:pt x="50" y="59"/>
                  </a:cubicBezTo>
                  <a:cubicBezTo>
                    <a:pt x="50" y="72"/>
                    <a:pt x="50" y="72"/>
                    <a:pt x="50" y="72"/>
                  </a:cubicBezTo>
                  <a:cubicBezTo>
                    <a:pt x="63" y="64"/>
                    <a:pt x="63" y="64"/>
                    <a:pt x="63" y="64"/>
                  </a:cubicBezTo>
                  <a:cubicBezTo>
                    <a:pt x="67" y="65"/>
                    <a:pt x="72" y="65"/>
                    <a:pt x="77" y="65"/>
                  </a:cubicBezTo>
                  <a:cubicBezTo>
                    <a:pt x="103" y="65"/>
                    <a:pt x="124" y="51"/>
                    <a:pt x="124" y="33"/>
                  </a:cubicBezTo>
                  <a:cubicBezTo>
                    <a:pt x="124" y="15"/>
                    <a:pt x="103" y="0"/>
                    <a:pt x="77"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7" name="Freeform 35"/>
            <p:cNvSpPr>
              <a:spLocks noEditPoints="1"/>
            </p:cNvSpPr>
            <p:nvPr/>
          </p:nvSpPr>
          <p:spPr bwMode="auto">
            <a:xfrm>
              <a:off x="9915525" y="2705101"/>
              <a:ext cx="601662" cy="495300"/>
            </a:xfrm>
            <a:custGeom>
              <a:avLst/>
              <a:gdLst>
                <a:gd name="T0" fmla="*/ 18 w 136"/>
                <a:gd name="T1" fmla="*/ 63 h 112"/>
                <a:gd name="T2" fmla="*/ 80 w 136"/>
                <a:gd name="T3" fmla="*/ 63 h 112"/>
                <a:gd name="T4" fmla="*/ 56 w 136"/>
                <a:gd name="T5" fmla="*/ 14 h 112"/>
                <a:gd name="T6" fmla="*/ 41 w 136"/>
                <a:gd name="T7" fmla="*/ 23 h 112"/>
                <a:gd name="T8" fmla="*/ 19 w 136"/>
                <a:gd name="T9" fmla="*/ 23 h 112"/>
                <a:gd name="T10" fmla="*/ 15 w 136"/>
                <a:gd name="T11" fmla="*/ 40 h 112"/>
                <a:gd name="T12" fmla="*/ 0 w 136"/>
                <a:gd name="T13" fmla="*/ 55 h 112"/>
                <a:gd name="T14" fmla="*/ 9 w 136"/>
                <a:gd name="T15" fmla="*/ 70 h 112"/>
                <a:gd name="T16" fmla="*/ 9 w 136"/>
                <a:gd name="T17" fmla="*/ 92 h 112"/>
                <a:gd name="T18" fmla="*/ 26 w 136"/>
                <a:gd name="T19" fmla="*/ 97 h 112"/>
                <a:gd name="T20" fmla="*/ 41 w 136"/>
                <a:gd name="T21" fmla="*/ 112 h 112"/>
                <a:gd name="T22" fmla="*/ 56 w 136"/>
                <a:gd name="T23" fmla="*/ 103 h 112"/>
                <a:gd name="T24" fmla="*/ 78 w 136"/>
                <a:gd name="T25" fmla="*/ 103 h 112"/>
                <a:gd name="T26" fmla="*/ 83 w 136"/>
                <a:gd name="T27" fmla="*/ 86 h 112"/>
                <a:gd name="T28" fmla="*/ 98 w 136"/>
                <a:gd name="T29" fmla="*/ 70 h 112"/>
                <a:gd name="T30" fmla="*/ 89 w 136"/>
                <a:gd name="T31" fmla="*/ 55 h 112"/>
                <a:gd name="T32" fmla="*/ 89 w 136"/>
                <a:gd name="T33" fmla="*/ 33 h 112"/>
                <a:gd name="T34" fmla="*/ 72 w 136"/>
                <a:gd name="T35" fmla="*/ 29 h 112"/>
                <a:gd name="T36" fmla="*/ 56 w 136"/>
                <a:gd name="T37" fmla="*/ 14 h 112"/>
                <a:gd name="T38" fmla="*/ 100 w 136"/>
                <a:gd name="T39" fmla="*/ 23 h 112"/>
                <a:gd name="T40" fmla="*/ 124 w 136"/>
                <a:gd name="T41" fmla="*/ 23 h 112"/>
                <a:gd name="T42" fmla="*/ 116 w 136"/>
                <a:gd name="T43" fmla="*/ 0 h 112"/>
                <a:gd name="T44" fmla="*/ 108 w 136"/>
                <a:gd name="T45" fmla="*/ 4 h 112"/>
                <a:gd name="T46" fmla="*/ 98 w 136"/>
                <a:gd name="T47" fmla="*/ 4 h 112"/>
                <a:gd name="T48" fmla="*/ 96 w 136"/>
                <a:gd name="T49" fmla="*/ 12 h 112"/>
                <a:gd name="T50" fmla="*/ 88 w 136"/>
                <a:gd name="T51" fmla="*/ 20 h 112"/>
                <a:gd name="T52" fmla="*/ 93 w 136"/>
                <a:gd name="T53" fmla="*/ 27 h 112"/>
                <a:gd name="T54" fmla="*/ 93 w 136"/>
                <a:gd name="T55" fmla="*/ 37 h 112"/>
                <a:gd name="T56" fmla="*/ 101 w 136"/>
                <a:gd name="T57" fmla="*/ 39 h 112"/>
                <a:gd name="T58" fmla="*/ 108 w 136"/>
                <a:gd name="T59" fmla="*/ 47 h 112"/>
                <a:gd name="T60" fmla="*/ 116 w 136"/>
                <a:gd name="T61" fmla="*/ 42 h 112"/>
                <a:gd name="T62" fmla="*/ 126 w 136"/>
                <a:gd name="T63" fmla="*/ 43 h 112"/>
                <a:gd name="T64" fmla="*/ 128 w 136"/>
                <a:gd name="T65" fmla="*/ 34 h 112"/>
                <a:gd name="T66" fmla="*/ 136 w 136"/>
                <a:gd name="T67" fmla="*/ 27 h 112"/>
                <a:gd name="T68" fmla="*/ 131 w 136"/>
                <a:gd name="T69" fmla="*/ 20 h 112"/>
                <a:gd name="T70" fmla="*/ 131 w 136"/>
                <a:gd name="T71" fmla="*/ 9 h 112"/>
                <a:gd name="T72" fmla="*/ 123 w 136"/>
                <a:gd name="T73" fmla="*/ 7 h 112"/>
                <a:gd name="T74" fmla="*/ 116 w 136"/>
                <a:gd name="T7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12">
                  <a:moveTo>
                    <a:pt x="49" y="94"/>
                  </a:moveTo>
                  <a:cubicBezTo>
                    <a:pt x="32" y="94"/>
                    <a:pt x="18" y="80"/>
                    <a:pt x="18" y="63"/>
                  </a:cubicBezTo>
                  <a:cubicBezTo>
                    <a:pt x="18" y="46"/>
                    <a:pt x="32" y="32"/>
                    <a:pt x="49" y="32"/>
                  </a:cubicBezTo>
                  <a:cubicBezTo>
                    <a:pt x="66" y="32"/>
                    <a:pt x="80" y="46"/>
                    <a:pt x="80" y="63"/>
                  </a:cubicBezTo>
                  <a:cubicBezTo>
                    <a:pt x="80" y="80"/>
                    <a:pt x="66" y="94"/>
                    <a:pt x="49" y="94"/>
                  </a:cubicBezTo>
                  <a:moveTo>
                    <a:pt x="56" y="14"/>
                  </a:moveTo>
                  <a:cubicBezTo>
                    <a:pt x="41" y="14"/>
                    <a:pt x="41" y="14"/>
                    <a:pt x="41" y="14"/>
                  </a:cubicBezTo>
                  <a:cubicBezTo>
                    <a:pt x="41" y="23"/>
                    <a:pt x="41" y="23"/>
                    <a:pt x="41" y="23"/>
                  </a:cubicBezTo>
                  <a:cubicBezTo>
                    <a:pt x="36" y="24"/>
                    <a:pt x="30" y="26"/>
                    <a:pt x="26" y="29"/>
                  </a:cubicBezTo>
                  <a:cubicBezTo>
                    <a:pt x="19" y="23"/>
                    <a:pt x="19" y="23"/>
                    <a:pt x="19" y="23"/>
                  </a:cubicBezTo>
                  <a:cubicBezTo>
                    <a:pt x="9" y="33"/>
                    <a:pt x="9" y="33"/>
                    <a:pt x="9" y="33"/>
                  </a:cubicBezTo>
                  <a:cubicBezTo>
                    <a:pt x="15" y="40"/>
                    <a:pt x="15" y="40"/>
                    <a:pt x="15" y="40"/>
                  </a:cubicBezTo>
                  <a:cubicBezTo>
                    <a:pt x="12" y="44"/>
                    <a:pt x="10" y="50"/>
                    <a:pt x="9" y="55"/>
                  </a:cubicBezTo>
                  <a:cubicBezTo>
                    <a:pt x="0" y="55"/>
                    <a:pt x="0" y="55"/>
                    <a:pt x="0" y="55"/>
                  </a:cubicBezTo>
                  <a:cubicBezTo>
                    <a:pt x="0" y="70"/>
                    <a:pt x="0" y="70"/>
                    <a:pt x="0" y="70"/>
                  </a:cubicBezTo>
                  <a:cubicBezTo>
                    <a:pt x="9" y="70"/>
                    <a:pt x="9" y="70"/>
                    <a:pt x="9" y="70"/>
                  </a:cubicBezTo>
                  <a:cubicBezTo>
                    <a:pt x="10" y="76"/>
                    <a:pt x="12" y="81"/>
                    <a:pt x="15" y="86"/>
                  </a:cubicBezTo>
                  <a:cubicBezTo>
                    <a:pt x="9" y="92"/>
                    <a:pt x="9" y="92"/>
                    <a:pt x="9" y="92"/>
                  </a:cubicBezTo>
                  <a:cubicBezTo>
                    <a:pt x="19" y="103"/>
                    <a:pt x="19" y="103"/>
                    <a:pt x="19" y="103"/>
                  </a:cubicBezTo>
                  <a:cubicBezTo>
                    <a:pt x="26" y="97"/>
                    <a:pt x="26" y="97"/>
                    <a:pt x="26" y="97"/>
                  </a:cubicBezTo>
                  <a:cubicBezTo>
                    <a:pt x="30" y="100"/>
                    <a:pt x="36" y="102"/>
                    <a:pt x="41" y="103"/>
                  </a:cubicBezTo>
                  <a:cubicBezTo>
                    <a:pt x="41" y="112"/>
                    <a:pt x="41" y="112"/>
                    <a:pt x="41" y="112"/>
                  </a:cubicBezTo>
                  <a:cubicBezTo>
                    <a:pt x="56" y="112"/>
                    <a:pt x="56" y="112"/>
                    <a:pt x="56" y="112"/>
                  </a:cubicBezTo>
                  <a:cubicBezTo>
                    <a:pt x="56" y="103"/>
                    <a:pt x="56" y="103"/>
                    <a:pt x="56" y="103"/>
                  </a:cubicBezTo>
                  <a:cubicBezTo>
                    <a:pt x="62" y="102"/>
                    <a:pt x="67" y="100"/>
                    <a:pt x="72" y="97"/>
                  </a:cubicBezTo>
                  <a:cubicBezTo>
                    <a:pt x="78" y="103"/>
                    <a:pt x="78" y="103"/>
                    <a:pt x="78" y="103"/>
                  </a:cubicBezTo>
                  <a:cubicBezTo>
                    <a:pt x="89" y="92"/>
                    <a:pt x="89" y="92"/>
                    <a:pt x="89" y="92"/>
                  </a:cubicBezTo>
                  <a:cubicBezTo>
                    <a:pt x="83" y="86"/>
                    <a:pt x="83" y="86"/>
                    <a:pt x="83" y="86"/>
                  </a:cubicBezTo>
                  <a:cubicBezTo>
                    <a:pt x="86" y="81"/>
                    <a:pt x="88" y="76"/>
                    <a:pt x="89" y="70"/>
                  </a:cubicBezTo>
                  <a:cubicBezTo>
                    <a:pt x="98" y="70"/>
                    <a:pt x="98" y="70"/>
                    <a:pt x="98" y="70"/>
                  </a:cubicBezTo>
                  <a:cubicBezTo>
                    <a:pt x="98" y="55"/>
                    <a:pt x="98" y="55"/>
                    <a:pt x="98" y="55"/>
                  </a:cubicBezTo>
                  <a:cubicBezTo>
                    <a:pt x="89" y="55"/>
                    <a:pt x="89" y="55"/>
                    <a:pt x="89" y="55"/>
                  </a:cubicBezTo>
                  <a:cubicBezTo>
                    <a:pt x="88" y="50"/>
                    <a:pt x="86" y="44"/>
                    <a:pt x="83" y="40"/>
                  </a:cubicBezTo>
                  <a:cubicBezTo>
                    <a:pt x="89" y="33"/>
                    <a:pt x="89" y="33"/>
                    <a:pt x="89" y="33"/>
                  </a:cubicBezTo>
                  <a:cubicBezTo>
                    <a:pt x="78" y="23"/>
                    <a:pt x="78" y="23"/>
                    <a:pt x="78" y="23"/>
                  </a:cubicBezTo>
                  <a:cubicBezTo>
                    <a:pt x="72" y="29"/>
                    <a:pt x="72" y="29"/>
                    <a:pt x="72" y="29"/>
                  </a:cubicBezTo>
                  <a:cubicBezTo>
                    <a:pt x="67" y="26"/>
                    <a:pt x="62" y="24"/>
                    <a:pt x="56" y="23"/>
                  </a:cubicBezTo>
                  <a:cubicBezTo>
                    <a:pt x="56" y="14"/>
                    <a:pt x="56" y="14"/>
                    <a:pt x="56" y="14"/>
                  </a:cubicBezTo>
                  <a:moveTo>
                    <a:pt x="112" y="35"/>
                  </a:moveTo>
                  <a:cubicBezTo>
                    <a:pt x="105" y="35"/>
                    <a:pt x="100" y="30"/>
                    <a:pt x="100" y="23"/>
                  </a:cubicBezTo>
                  <a:cubicBezTo>
                    <a:pt x="100" y="16"/>
                    <a:pt x="105" y="11"/>
                    <a:pt x="112" y="11"/>
                  </a:cubicBezTo>
                  <a:cubicBezTo>
                    <a:pt x="119" y="11"/>
                    <a:pt x="124" y="16"/>
                    <a:pt x="124" y="23"/>
                  </a:cubicBezTo>
                  <a:cubicBezTo>
                    <a:pt x="124" y="30"/>
                    <a:pt x="119" y="35"/>
                    <a:pt x="112" y="35"/>
                  </a:cubicBezTo>
                  <a:moveTo>
                    <a:pt x="116" y="0"/>
                  </a:moveTo>
                  <a:cubicBezTo>
                    <a:pt x="108" y="0"/>
                    <a:pt x="108" y="0"/>
                    <a:pt x="108" y="0"/>
                  </a:cubicBezTo>
                  <a:cubicBezTo>
                    <a:pt x="108" y="4"/>
                    <a:pt x="108" y="4"/>
                    <a:pt x="108" y="4"/>
                  </a:cubicBezTo>
                  <a:cubicBezTo>
                    <a:pt x="106" y="4"/>
                    <a:pt x="103" y="6"/>
                    <a:pt x="101" y="7"/>
                  </a:cubicBezTo>
                  <a:cubicBezTo>
                    <a:pt x="98" y="4"/>
                    <a:pt x="98" y="4"/>
                    <a:pt x="98" y="4"/>
                  </a:cubicBezTo>
                  <a:cubicBezTo>
                    <a:pt x="93" y="9"/>
                    <a:pt x="93" y="9"/>
                    <a:pt x="93" y="9"/>
                  </a:cubicBezTo>
                  <a:cubicBezTo>
                    <a:pt x="96" y="12"/>
                    <a:pt x="96" y="12"/>
                    <a:pt x="96" y="12"/>
                  </a:cubicBezTo>
                  <a:cubicBezTo>
                    <a:pt x="94" y="14"/>
                    <a:pt x="93" y="17"/>
                    <a:pt x="93" y="20"/>
                  </a:cubicBezTo>
                  <a:cubicBezTo>
                    <a:pt x="88" y="20"/>
                    <a:pt x="88" y="20"/>
                    <a:pt x="88" y="20"/>
                  </a:cubicBezTo>
                  <a:cubicBezTo>
                    <a:pt x="88" y="27"/>
                    <a:pt x="88" y="27"/>
                    <a:pt x="88" y="27"/>
                  </a:cubicBezTo>
                  <a:cubicBezTo>
                    <a:pt x="93" y="27"/>
                    <a:pt x="93" y="27"/>
                    <a:pt x="93" y="27"/>
                  </a:cubicBezTo>
                  <a:cubicBezTo>
                    <a:pt x="93" y="30"/>
                    <a:pt x="94" y="32"/>
                    <a:pt x="96" y="34"/>
                  </a:cubicBezTo>
                  <a:cubicBezTo>
                    <a:pt x="93" y="37"/>
                    <a:pt x="93" y="37"/>
                    <a:pt x="93" y="37"/>
                  </a:cubicBezTo>
                  <a:cubicBezTo>
                    <a:pt x="98" y="43"/>
                    <a:pt x="98" y="43"/>
                    <a:pt x="98" y="43"/>
                  </a:cubicBezTo>
                  <a:cubicBezTo>
                    <a:pt x="101" y="39"/>
                    <a:pt x="101" y="39"/>
                    <a:pt x="101" y="39"/>
                  </a:cubicBezTo>
                  <a:cubicBezTo>
                    <a:pt x="103" y="41"/>
                    <a:pt x="106" y="42"/>
                    <a:pt x="108" y="42"/>
                  </a:cubicBezTo>
                  <a:cubicBezTo>
                    <a:pt x="108" y="47"/>
                    <a:pt x="108" y="47"/>
                    <a:pt x="108" y="47"/>
                  </a:cubicBezTo>
                  <a:cubicBezTo>
                    <a:pt x="116" y="47"/>
                    <a:pt x="116" y="47"/>
                    <a:pt x="116" y="47"/>
                  </a:cubicBezTo>
                  <a:cubicBezTo>
                    <a:pt x="116" y="42"/>
                    <a:pt x="116" y="42"/>
                    <a:pt x="116" y="42"/>
                  </a:cubicBezTo>
                  <a:cubicBezTo>
                    <a:pt x="118" y="42"/>
                    <a:pt x="121" y="41"/>
                    <a:pt x="123" y="39"/>
                  </a:cubicBezTo>
                  <a:cubicBezTo>
                    <a:pt x="126" y="43"/>
                    <a:pt x="126" y="43"/>
                    <a:pt x="126" y="43"/>
                  </a:cubicBezTo>
                  <a:cubicBezTo>
                    <a:pt x="131" y="37"/>
                    <a:pt x="131" y="37"/>
                    <a:pt x="131" y="37"/>
                  </a:cubicBezTo>
                  <a:cubicBezTo>
                    <a:pt x="128" y="34"/>
                    <a:pt x="128" y="34"/>
                    <a:pt x="128" y="34"/>
                  </a:cubicBezTo>
                  <a:cubicBezTo>
                    <a:pt x="130" y="32"/>
                    <a:pt x="131" y="30"/>
                    <a:pt x="131" y="27"/>
                  </a:cubicBezTo>
                  <a:cubicBezTo>
                    <a:pt x="136" y="27"/>
                    <a:pt x="136" y="27"/>
                    <a:pt x="136" y="27"/>
                  </a:cubicBezTo>
                  <a:cubicBezTo>
                    <a:pt x="136" y="20"/>
                    <a:pt x="136" y="20"/>
                    <a:pt x="136" y="20"/>
                  </a:cubicBezTo>
                  <a:cubicBezTo>
                    <a:pt x="131" y="20"/>
                    <a:pt x="131" y="20"/>
                    <a:pt x="131" y="20"/>
                  </a:cubicBezTo>
                  <a:cubicBezTo>
                    <a:pt x="131" y="17"/>
                    <a:pt x="130" y="14"/>
                    <a:pt x="128" y="12"/>
                  </a:cubicBezTo>
                  <a:cubicBezTo>
                    <a:pt x="131" y="9"/>
                    <a:pt x="131" y="9"/>
                    <a:pt x="131" y="9"/>
                  </a:cubicBezTo>
                  <a:cubicBezTo>
                    <a:pt x="126" y="4"/>
                    <a:pt x="126" y="4"/>
                    <a:pt x="126" y="4"/>
                  </a:cubicBezTo>
                  <a:cubicBezTo>
                    <a:pt x="123" y="7"/>
                    <a:pt x="123" y="7"/>
                    <a:pt x="123" y="7"/>
                  </a:cubicBezTo>
                  <a:cubicBezTo>
                    <a:pt x="121" y="6"/>
                    <a:pt x="118" y="4"/>
                    <a:pt x="116" y="4"/>
                  </a:cubicBezTo>
                  <a:cubicBezTo>
                    <a:pt x="116" y="0"/>
                    <a:pt x="116" y="0"/>
                    <a:pt x="116"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8" name="Freeform 36"/>
            <p:cNvSpPr>
              <a:spLocks noEditPoints="1"/>
            </p:cNvSpPr>
            <p:nvPr/>
          </p:nvSpPr>
          <p:spPr bwMode="auto">
            <a:xfrm>
              <a:off x="8472488" y="4183063"/>
              <a:ext cx="531812" cy="536575"/>
            </a:xfrm>
            <a:custGeom>
              <a:avLst/>
              <a:gdLst>
                <a:gd name="T0" fmla="*/ 67 w 120"/>
                <a:gd name="T1" fmla="*/ 53 h 121"/>
                <a:gd name="T2" fmla="*/ 67 w 120"/>
                <a:gd name="T3" fmla="*/ 26 h 121"/>
                <a:gd name="T4" fmla="*/ 53 w 120"/>
                <a:gd name="T5" fmla="*/ 26 h 121"/>
                <a:gd name="T6" fmla="*/ 53 w 120"/>
                <a:gd name="T7" fmla="*/ 53 h 121"/>
                <a:gd name="T8" fmla="*/ 27 w 120"/>
                <a:gd name="T9" fmla="*/ 53 h 121"/>
                <a:gd name="T10" fmla="*/ 27 w 120"/>
                <a:gd name="T11" fmla="*/ 68 h 121"/>
                <a:gd name="T12" fmla="*/ 53 w 120"/>
                <a:gd name="T13" fmla="*/ 68 h 121"/>
                <a:gd name="T14" fmla="*/ 53 w 120"/>
                <a:gd name="T15" fmla="*/ 94 h 121"/>
                <a:gd name="T16" fmla="*/ 67 w 120"/>
                <a:gd name="T17" fmla="*/ 94 h 121"/>
                <a:gd name="T18" fmla="*/ 67 w 120"/>
                <a:gd name="T19" fmla="*/ 68 h 121"/>
                <a:gd name="T20" fmla="*/ 93 w 120"/>
                <a:gd name="T21" fmla="*/ 68 h 121"/>
                <a:gd name="T22" fmla="*/ 93 w 120"/>
                <a:gd name="T23" fmla="*/ 53 h 121"/>
                <a:gd name="T24" fmla="*/ 67 w 120"/>
                <a:gd name="T25" fmla="*/ 53 h 121"/>
                <a:gd name="T26" fmla="*/ 60 w 120"/>
                <a:gd name="T27" fmla="*/ 0 h 121"/>
                <a:gd name="T28" fmla="*/ 0 w 120"/>
                <a:gd name="T29" fmla="*/ 61 h 121"/>
                <a:gd name="T30" fmla="*/ 60 w 120"/>
                <a:gd name="T31" fmla="*/ 121 h 121"/>
                <a:gd name="T32" fmla="*/ 120 w 120"/>
                <a:gd name="T33" fmla="*/ 61 h 121"/>
                <a:gd name="T34" fmla="*/ 60 w 120"/>
                <a:gd name="T35" fmla="*/ 0 h 121"/>
                <a:gd name="T36" fmla="*/ 60 w 120"/>
                <a:gd name="T37" fmla="*/ 107 h 121"/>
                <a:gd name="T38" fmla="*/ 13 w 120"/>
                <a:gd name="T39" fmla="*/ 61 h 121"/>
                <a:gd name="T40" fmla="*/ 60 w 120"/>
                <a:gd name="T41" fmla="*/ 14 h 121"/>
                <a:gd name="T42" fmla="*/ 107 w 120"/>
                <a:gd name="T43" fmla="*/ 61 h 121"/>
                <a:gd name="T44" fmla="*/ 60 w 120"/>
                <a:gd name="T45" fmla="*/ 10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 h="121">
                  <a:moveTo>
                    <a:pt x="67" y="53"/>
                  </a:moveTo>
                  <a:cubicBezTo>
                    <a:pt x="67" y="26"/>
                    <a:pt x="67" y="26"/>
                    <a:pt x="67" y="26"/>
                  </a:cubicBezTo>
                  <a:cubicBezTo>
                    <a:pt x="53" y="26"/>
                    <a:pt x="53" y="26"/>
                    <a:pt x="53" y="26"/>
                  </a:cubicBezTo>
                  <a:cubicBezTo>
                    <a:pt x="53" y="53"/>
                    <a:pt x="53" y="53"/>
                    <a:pt x="53" y="53"/>
                  </a:cubicBezTo>
                  <a:cubicBezTo>
                    <a:pt x="27" y="53"/>
                    <a:pt x="27" y="53"/>
                    <a:pt x="27" y="53"/>
                  </a:cubicBezTo>
                  <a:cubicBezTo>
                    <a:pt x="27" y="68"/>
                    <a:pt x="27" y="68"/>
                    <a:pt x="27" y="68"/>
                  </a:cubicBezTo>
                  <a:cubicBezTo>
                    <a:pt x="53" y="68"/>
                    <a:pt x="53" y="68"/>
                    <a:pt x="53" y="68"/>
                  </a:cubicBezTo>
                  <a:cubicBezTo>
                    <a:pt x="53" y="94"/>
                    <a:pt x="53" y="94"/>
                    <a:pt x="53" y="94"/>
                  </a:cubicBezTo>
                  <a:cubicBezTo>
                    <a:pt x="67" y="94"/>
                    <a:pt x="67" y="94"/>
                    <a:pt x="67" y="94"/>
                  </a:cubicBezTo>
                  <a:cubicBezTo>
                    <a:pt x="67" y="68"/>
                    <a:pt x="67" y="68"/>
                    <a:pt x="67" y="68"/>
                  </a:cubicBezTo>
                  <a:cubicBezTo>
                    <a:pt x="93" y="68"/>
                    <a:pt x="93" y="68"/>
                    <a:pt x="93" y="68"/>
                  </a:cubicBezTo>
                  <a:cubicBezTo>
                    <a:pt x="93" y="53"/>
                    <a:pt x="93" y="53"/>
                    <a:pt x="93" y="53"/>
                  </a:cubicBezTo>
                  <a:lnTo>
                    <a:pt x="67" y="53"/>
                  </a:lnTo>
                  <a:close/>
                  <a:moveTo>
                    <a:pt x="60" y="0"/>
                  </a:moveTo>
                  <a:cubicBezTo>
                    <a:pt x="27" y="0"/>
                    <a:pt x="0" y="27"/>
                    <a:pt x="0" y="61"/>
                  </a:cubicBezTo>
                  <a:cubicBezTo>
                    <a:pt x="0" y="94"/>
                    <a:pt x="27" y="121"/>
                    <a:pt x="60" y="121"/>
                  </a:cubicBezTo>
                  <a:cubicBezTo>
                    <a:pt x="93" y="121"/>
                    <a:pt x="120" y="94"/>
                    <a:pt x="120" y="61"/>
                  </a:cubicBezTo>
                  <a:cubicBezTo>
                    <a:pt x="120" y="27"/>
                    <a:pt x="93" y="0"/>
                    <a:pt x="60" y="0"/>
                  </a:cubicBezTo>
                  <a:close/>
                  <a:moveTo>
                    <a:pt x="60" y="107"/>
                  </a:moveTo>
                  <a:cubicBezTo>
                    <a:pt x="34" y="107"/>
                    <a:pt x="13" y="86"/>
                    <a:pt x="13" y="61"/>
                  </a:cubicBezTo>
                  <a:cubicBezTo>
                    <a:pt x="13" y="35"/>
                    <a:pt x="34" y="14"/>
                    <a:pt x="60" y="14"/>
                  </a:cubicBezTo>
                  <a:cubicBezTo>
                    <a:pt x="86" y="14"/>
                    <a:pt x="107" y="35"/>
                    <a:pt x="107" y="61"/>
                  </a:cubicBezTo>
                  <a:cubicBezTo>
                    <a:pt x="107" y="86"/>
                    <a:pt x="86" y="107"/>
                    <a:pt x="60" y="1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9" name="Oval 37"/>
            <p:cNvSpPr>
              <a:spLocks noChangeArrowheads="1"/>
            </p:cNvSpPr>
            <p:nvPr/>
          </p:nvSpPr>
          <p:spPr bwMode="auto">
            <a:xfrm>
              <a:off x="9017000" y="1682751"/>
              <a:ext cx="185737" cy="185738"/>
            </a:xfrm>
            <a:prstGeom prst="ellipse">
              <a:avLst/>
            </a:prstGeom>
            <a:solidFill>
              <a:srgbClr val="EAA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38"/>
            <p:cNvSpPr>
              <a:spLocks/>
            </p:cNvSpPr>
            <p:nvPr/>
          </p:nvSpPr>
          <p:spPr bwMode="auto">
            <a:xfrm>
              <a:off x="9078913" y="1385888"/>
              <a:ext cx="61912" cy="306388"/>
            </a:xfrm>
            <a:custGeom>
              <a:avLst/>
              <a:gdLst>
                <a:gd name="T0" fmla="*/ 14 w 14"/>
                <a:gd name="T1" fmla="*/ 0 h 69"/>
                <a:gd name="T2" fmla="*/ 0 w 14"/>
                <a:gd name="T3" fmla="*/ 0 h 69"/>
                <a:gd name="T4" fmla="*/ 0 w 14"/>
                <a:gd name="T5" fmla="*/ 69 h 69"/>
                <a:gd name="T6" fmla="*/ 7 w 14"/>
                <a:gd name="T7" fmla="*/ 67 h 69"/>
                <a:gd name="T8" fmla="*/ 14 w 14"/>
                <a:gd name="T9" fmla="*/ 69 h 69"/>
                <a:gd name="T10" fmla="*/ 14 w 14"/>
                <a:gd name="T11" fmla="*/ 0 h 69"/>
              </a:gdLst>
              <a:ahLst/>
              <a:cxnLst>
                <a:cxn ang="0">
                  <a:pos x="T0" y="T1"/>
                </a:cxn>
                <a:cxn ang="0">
                  <a:pos x="T2" y="T3"/>
                </a:cxn>
                <a:cxn ang="0">
                  <a:pos x="T4" y="T5"/>
                </a:cxn>
                <a:cxn ang="0">
                  <a:pos x="T6" y="T7"/>
                </a:cxn>
                <a:cxn ang="0">
                  <a:pos x="T8" y="T9"/>
                </a:cxn>
                <a:cxn ang="0">
                  <a:pos x="T10" y="T11"/>
                </a:cxn>
              </a:cxnLst>
              <a:rect l="0" t="0" r="r" b="b"/>
              <a:pathLst>
                <a:path w="14" h="69">
                  <a:moveTo>
                    <a:pt x="14" y="0"/>
                  </a:moveTo>
                  <a:cubicBezTo>
                    <a:pt x="0" y="0"/>
                    <a:pt x="0" y="0"/>
                    <a:pt x="0" y="0"/>
                  </a:cubicBezTo>
                  <a:cubicBezTo>
                    <a:pt x="0" y="69"/>
                    <a:pt x="0" y="69"/>
                    <a:pt x="0" y="69"/>
                  </a:cubicBezTo>
                  <a:cubicBezTo>
                    <a:pt x="2" y="68"/>
                    <a:pt x="5" y="67"/>
                    <a:pt x="7" y="67"/>
                  </a:cubicBezTo>
                  <a:cubicBezTo>
                    <a:pt x="9" y="67"/>
                    <a:pt x="12" y="68"/>
                    <a:pt x="14" y="69"/>
                  </a:cubicBezTo>
                  <a:cubicBezTo>
                    <a:pt x="14" y="0"/>
                    <a:pt x="14" y="0"/>
                    <a:pt x="14"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39"/>
            <p:cNvSpPr>
              <a:spLocks/>
            </p:cNvSpPr>
            <p:nvPr/>
          </p:nvSpPr>
          <p:spPr bwMode="auto">
            <a:xfrm>
              <a:off x="9078913" y="1682751"/>
              <a:ext cx="61912" cy="61913"/>
            </a:xfrm>
            <a:custGeom>
              <a:avLst/>
              <a:gdLst>
                <a:gd name="T0" fmla="*/ 7 w 14"/>
                <a:gd name="T1" fmla="*/ 0 h 14"/>
                <a:gd name="T2" fmla="*/ 0 w 14"/>
                <a:gd name="T3" fmla="*/ 2 h 14"/>
                <a:gd name="T4" fmla="*/ 0 w 14"/>
                <a:gd name="T5" fmla="*/ 14 h 14"/>
                <a:gd name="T6" fmla="*/ 14 w 14"/>
                <a:gd name="T7" fmla="*/ 14 h 14"/>
                <a:gd name="T8" fmla="*/ 14 w 14"/>
                <a:gd name="T9" fmla="*/ 2 h 14"/>
                <a:gd name="T10" fmla="*/ 7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7" y="0"/>
                  </a:moveTo>
                  <a:cubicBezTo>
                    <a:pt x="5" y="0"/>
                    <a:pt x="2" y="1"/>
                    <a:pt x="0" y="2"/>
                  </a:cubicBezTo>
                  <a:cubicBezTo>
                    <a:pt x="0" y="14"/>
                    <a:pt x="0" y="14"/>
                    <a:pt x="0" y="14"/>
                  </a:cubicBezTo>
                  <a:cubicBezTo>
                    <a:pt x="14" y="14"/>
                    <a:pt x="14" y="14"/>
                    <a:pt x="14" y="14"/>
                  </a:cubicBezTo>
                  <a:cubicBezTo>
                    <a:pt x="14" y="2"/>
                    <a:pt x="14" y="2"/>
                    <a:pt x="14" y="2"/>
                  </a:cubicBezTo>
                  <a:cubicBezTo>
                    <a:pt x="12" y="1"/>
                    <a:pt x="9" y="0"/>
                    <a:pt x="7" y="0"/>
                  </a:cubicBezTo>
                </a:path>
              </a:pathLst>
            </a:custGeom>
            <a:solidFill>
              <a:srgbClr val="BA89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Oval 40"/>
            <p:cNvSpPr>
              <a:spLocks noChangeArrowheads="1"/>
            </p:cNvSpPr>
            <p:nvPr/>
          </p:nvSpPr>
          <p:spPr bwMode="auto">
            <a:xfrm>
              <a:off x="9070975" y="1736726"/>
              <a:ext cx="79375" cy="79375"/>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Oval 41"/>
            <p:cNvSpPr>
              <a:spLocks noChangeArrowheads="1"/>
            </p:cNvSpPr>
            <p:nvPr/>
          </p:nvSpPr>
          <p:spPr bwMode="auto">
            <a:xfrm>
              <a:off x="9070975" y="1346201"/>
              <a:ext cx="79375" cy="79375"/>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Oval 42"/>
            <p:cNvSpPr>
              <a:spLocks noChangeArrowheads="1"/>
            </p:cNvSpPr>
            <p:nvPr/>
          </p:nvSpPr>
          <p:spPr bwMode="auto">
            <a:xfrm>
              <a:off x="7402513" y="3303588"/>
              <a:ext cx="180975" cy="180975"/>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3"/>
            <p:cNvSpPr>
              <a:spLocks/>
            </p:cNvSpPr>
            <p:nvPr/>
          </p:nvSpPr>
          <p:spPr bwMode="auto">
            <a:xfrm>
              <a:off x="7100888" y="3365501"/>
              <a:ext cx="306387" cy="57150"/>
            </a:xfrm>
            <a:custGeom>
              <a:avLst/>
              <a:gdLst>
                <a:gd name="T0" fmla="*/ 69 w 69"/>
                <a:gd name="T1" fmla="*/ 0 h 13"/>
                <a:gd name="T2" fmla="*/ 0 w 69"/>
                <a:gd name="T3" fmla="*/ 0 h 13"/>
                <a:gd name="T4" fmla="*/ 0 w 69"/>
                <a:gd name="T5" fmla="*/ 13 h 13"/>
                <a:gd name="T6" fmla="*/ 69 w 69"/>
                <a:gd name="T7" fmla="*/ 13 h 13"/>
                <a:gd name="T8" fmla="*/ 68 w 69"/>
                <a:gd name="T9" fmla="*/ 7 h 13"/>
                <a:gd name="T10" fmla="*/ 69 w 69"/>
                <a:gd name="T11" fmla="*/ 0 h 13"/>
              </a:gdLst>
              <a:ahLst/>
              <a:cxnLst>
                <a:cxn ang="0">
                  <a:pos x="T0" y="T1"/>
                </a:cxn>
                <a:cxn ang="0">
                  <a:pos x="T2" y="T3"/>
                </a:cxn>
                <a:cxn ang="0">
                  <a:pos x="T4" y="T5"/>
                </a:cxn>
                <a:cxn ang="0">
                  <a:pos x="T6" y="T7"/>
                </a:cxn>
                <a:cxn ang="0">
                  <a:pos x="T8" y="T9"/>
                </a:cxn>
                <a:cxn ang="0">
                  <a:pos x="T10" y="T11"/>
                </a:cxn>
              </a:cxnLst>
              <a:rect l="0" t="0" r="r" b="b"/>
              <a:pathLst>
                <a:path w="69" h="13">
                  <a:moveTo>
                    <a:pt x="69" y="0"/>
                  </a:moveTo>
                  <a:cubicBezTo>
                    <a:pt x="0" y="0"/>
                    <a:pt x="0" y="0"/>
                    <a:pt x="0" y="0"/>
                  </a:cubicBezTo>
                  <a:cubicBezTo>
                    <a:pt x="0" y="13"/>
                    <a:pt x="0" y="13"/>
                    <a:pt x="0" y="13"/>
                  </a:cubicBezTo>
                  <a:cubicBezTo>
                    <a:pt x="69" y="13"/>
                    <a:pt x="69" y="13"/>
                    <a:pt x="69" y="13"/>
                  </a:cubicBezTo>
                  <a:cubicBezTo>
                    <a:pt x="68" y="11"/>
                    <a:pt x="68" y="9"/>
                    <a:pt x="68" y="7"/>
                  </a:cubicBezTo>
                  <a:cubicBezTo>
                    <a:pt x="68" y="4"/>
                    <a:pt x="68" y="2"/>
                    <a:pt x="69"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
            <p:cNvSpPr>
              <a:spLocks/>
            </p:cNvSpPr>
            <p:nvPr/>
          </p:nvSpPr>
          <p:spPr bwMode="auto">
            <a:xfrm>
              <a:off x="7402513" y="3365501"/>
              <a:ext cx="61912" cy="57150"/>
            </a:xfrm>
            <a:custGeom>
              <a:avLst/>
              <a:gdLst>
                <a:gd name="T0" fmla="*/ 14 w 14"/>
                <a:gd name="T1" fmla="*/ 0 h 13"/>
                <a:gd name="T2" fmla="*/ 1 w 14"/>
                <a:gd name="T3" fmla="*/ 0 h 13"/>
                <a:gd name="T4" fmla="*/ 0 w 14"/>
                <a:gd name="T5" fmla="*/ 7 h 13"/>
                <a:gd name="T6" fmla="*/ 1 w 14"/>
                <a:gd name="T7" fmla="*/ 13 h 13"/>
                <a:gd name="T8" fmla="*/ 14 w 14"/>
                <a:gd name="T9" fmla="*/ 13 h 13"/>
                <a:gd name="T10" fmla="*/ 14 w 14"/>
                <a:gd name="T11" fmla="*/ 0 h 13"/>
              </a:gdLst>
              <a:ahLst/>
              <a:cxnLst>
                <a:cxn ang="0">
                  <a:pos x="T0" y="T1"/>
                </a:cxn>
                <a:cxn ang="0">
                  <a:pos x="T2" y="T3"/>
                </a:cxn>
                <a:cxn ang="0">
                  <a:pos x="T4" y="T5"/>
                </a:cxn>
                <a:cxn ang="0">
                  <a:pos x="T6" y="T7"/>
                </a:cxn>
                <a:cxn ang="0">
                  <a:pos x="T8" y="T9"/>
                </a:cxn>
                <a:cxn ang="0">
                  <a:pos x="T10" y="T11"/>
                </a:cxn>
              </a:cxnLst>
              <a:rect l="0" t="0" r="r" b="b"/>
              <a:pathLst>
                <a:path w="14" h="13">
                  <a:moveTo>
                    <a:pt x="14" y="0"/>
                  </a:moveTo>
                  <a:cubicBezTo>
                    <a:pt x="1" y="0"/>
                    <a:pt x="1" y="0"/>
                    <a:pt x="1" y="0"/>
                  </a:cubicBezTo>
                  <a:cubicBezTo>
                    <a:pt x="0" y="2"/>
                    <a:pt x="0" y="4"/>
                    <a:pt x="0" y="7"/>
                  </a:cubicBezTo>
                  <a:cubicBezTo>
                    <a:pt x="0" y="9"/>
                    <a:pt x="0" y="11"/>
                    <a:pt x="1" y="13"/>
                  </a:cubicBezTo>
                  <a:cubicBezTo>
                    <a:pt x="14" y="13"/>
                    <a:pt x="14" y="13"/>
                    <a:pt x="14" y="13"/>
                  </a:cubicBezTo>
                  <a:cubicBezTo>
                    <a:pt x="14" y="0"/>
                    <a:pt x="14" y="0"/>
                    <a:pt x="14" y="0"/>
                  </a:cubicBezTo>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Oval 45"/>
            <p:cNvSpPr>
              <a:spLocks noChangeArrowheads="1"/>
            </p:cNvSpPr>
            <p:nvPr/>
          </p:nvSpPr>
          <p:spPr bwMode="auto">
            <a:xfrm>
              <a:off x="7450138" y="3351213"/>
              <a:ext cx="84137" cy="84138"/>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Oval 46"/>
            <p:cNvSpPr>
              <a:spLocks noChangeArrowheads="1"/>
            </p:cNvSpPr>
            <p:nvPr/>
          </p:nvSpPr>
          <p:spPr bwMode="auto">
            <a:xfrm>
              <a:off x="7061201" y="3355976"/>
              <a:ext cx="79375" cy="74613"/>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Oval 47"/>
            <p:cNvSpPr>
              <a:spLocks noChangeArrowheads="1"/>
            </p:cNvSpPr>
            <p:nvPr/>
          </p:nvSpPr>
          <p:spPr bwMode="auto">
            <a:xfrm>
              <a:off x="10677525" y="3303588"/>
              <a:ext cx="180975" cy="180975"/>
            </a:xfrm>
            <a:prstGeom prst="ellipse">
              <a:avLst/>
            </a:prstGeom>
            <a:solidFill>
              <a:srgbClr val="4F9D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8"/>
            <p:cNvSpPr>
              <a:spLocks/>
            </p:cNvSpPr>
            <p:nvPr/>
          </p:nvSpPr>
          <p:spPr bwMode="auto">
            <a:xfrm>
              <a:off x="10853738" y="3365501"/>
              <a:ext cx="306387" cy="57150"/>
            </a:xfrm>
            <a:custGeom>
              <a:avLst/>
              <a:gdLst>
                <a:gd name="T0" fmla="*/ 69 w 69"/>
                <a:gd name="T1" fmla="*/ 0 h 13"/>
                <a:gd name="T2" fmla="*/ 0 w 69"/>
                <a:gd name="T3" fmla="*/ 0 h 13"/>
                <a:gd name="T4" fmla="*/ 1 w 69"/>
                <a:gd name="T5" fmla="*/ 7 h 13"/>
                <a:gd name="T6" fmla="*/ 0 w 69"/>
                <a:gd name="T7" fmla="*/ 13 h 13"/>
                <a:gd name="T8" fmla="*/ 69 w 69"/>
                <a:gd name="T9" fmla="*/ 13 h 13"/>
                <a:gd name="T10" fmla="*/ 69 w 69"/>
                <a:gd name="T11" fmla="*/ 0 h 13"/>
              </a:gdLst>
              <a:ahLst/>
              <a:cxnLst>
                <a:cxn ang="0">
                  <a:pos x="T0" y="T1"/>
                </a:cxn>
                <a:cxn ang="0">
                  <a:pos x="T2" y="T3"/>
                </a:cxn>
                <a:cxn ang="0">
                  <a:pos x="T4" y="T5"/>
                </a:cxn>
                <a:cxn ang="0">
                  <a:pos x="T6" y="T7"/>
                </a:cxn>
                <a:cxn ang="0">
                  <a:pos x="T8" y="T9"/>
                </a:cxn>
                <a:cxn ang="0">
                  <a:pos x="T10" y="T11"/>
                </a:cxn>
              </a:cxnLst>
              <a:rect l="0" t="0" r="r" b="b"/>
              <a:pathLst>
                <a:path w="69" h="13">
                  <a:moveTo>
                    <a:pt x="69" y="0"/>
                  </a:moveTo>
                  <a:cubicBezTo>
                    <a:pt x="0" y="0"/>
                    <a:pt x="0" y="0"/>
                    <a:pt x="0" y="0"/>
                  </a:cubicBezTo>
                  <a:cubicBezTo>
                    <a:pt x="1" y="2"/>
                    <a:pt x="1" y="4"/>
                    <a:pt x="1" y="7"/>
                  </a:cubicBezTo>
                  <a:cubicBezTo>
                    <a:pt x="1" y="9"/>
                    <a:pt x="1" y="11"/>
                    <a:pt x="0" y="13"/>
                  </a:cubicBezTo>
                  <a:cubicBezTo>
                    <a:pt x="69" y="13"/>
                    <a:pt x="69" y="13"/>
                    <a:pt x="69" y="13"/>
                  </a:cubicBezTo>
                  <a:cubicBezTo>
                    <a:pt x="69" y="0"/>
                    <a:pt x="69" y="0"/>
                    <a:pt x="69"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9"/>
            <p:cNvSpPr>
              <a:spLocks/>
            </p:cNvSpPr>
            <p:nvPr/>
          </p:nvSpPr>
          <p:spPr bwMode="auto">
            <a:xfrm>
              <a:off x="10796588" y="3365501"/>
              <a:ext cx="61912" cy="57150"/>
            </a:xfrm>
            <a:custGeom>
              <a:avLst/>
              <a:gdLst>
                <a:gd name="T0" fmla="*/ 13 w 14"/>
                <a:gd name="T1" fmla="*/ 0 h 13"/>
                <a:gd name="T2" fmla="*/ 0 w 14"/>
                <a:gd name="T3" fmla="*/ 0 h 13"/>
                <a:gd name="T4" fmla="*/ 0 w 14"/>
                <a:gd name="T5" fmla="*/ 13 h 13"/>
                <a:gd name="T6" fmla="*/ 13 w 14"/>
                <a:gd name="T7" fmla="*/ 13 h 13"/>
                <a:gd name="T8" fmla="*/ 14 w 14"/>
                <a:gd name="T9" fmla="*/ 7 h 13"/>
                <a:gd name="T10" fmla="*/ 13 w 14"/>
                <a:gd name="T11" fmla="*/ 0 h 13"/>
              </a:gdLst>
              <a:ahLst/>
              <a:cxnLst>
                <a:cxn ang="0">
                  <a:pos x="T0" y="T1"/>
                </a:cxn>
                <a:cxn ang="0">
                  <a:pos x="T2" y="T3"/>
                </a:cxn>
                <a:cxn ang="0">
                  <a:pos x="T4" y="T5"/>
                </a:cxn>
                <a:cxn ang="0">
                  <a:pos x="T6" y="T7"/>
                </a:cxn>
                <a:cxn ang="0">
                  <a:pos x="T8" y="T9"/>
                </a:cxn>
                <a:cxn ang="0">
                  <a:pos x="T10" y="T11"/>
                </a:cxn>
              </a:cxnLst>
              <a:rect l="0" t="0" r="r" b="b"/>
              <a:pathLst>
                <a:path w="14" h="13">
                  <a:moveTo>
                    <a:pt x="13" y="0"/>
                  </a:moveTo>
                  <a:cubicBezTo>
                    <a:pt x="0" y="0"/>
                    <a:pt x="0" y="0"/>
                    <a:pt x="0" y="0"/>
                  </a:cubicBezTo>
                  <a:cubicBezTo>
                    <a:pt x="0" y="13"/>
                    <a:pt x="0" y="13"/>
                    <a:pt x="0" y="13"/>
                  </a:cubicBezTo>
                  <a:cubicBezTo>
                    <a:pt x="13" y="13"/>
                    <a:pt x="13" y="13"/>
                    <a:pt x="13" y="13"/>
                  </a:cubicBezTo>
                  <a:cubicBezTo>
                    <a:pt x="14" y="11"/>
                    <a:pt x="14" y="9"/>
                    <a:pt x="14" y="7"/>
                  </a:cubicBezTo>
                  <a:cubicBezTo>
                    <a:pt x="14" y="4"/>
                    <a:pt x="14" y="2"/>
                    <a:pt x="13" y="0"/>
                  </a:cubicBezTo>
                </a:path>
              </a:pathLst>
            </a:custGeom>
            <a:solidFill>
              <a:srgbClr val="3786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Oval 50"/>
            <p:cNvSpPr>
              <a:spLocks noChangeArrowheads="1"/>
            </p:cNvSpPr>
            <p:nvPr/>
          </p:nvSpPr>
          <p:spPr bwMode="auto">
            <a:xfrm>
              <a:off x="10729913" y="3351213"/>
              <a:ext cx="79375" cy="84138"/>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Oval 51"/>
            <p:cNvSpPr>
              <a:spLocks noChangeArrowheads="1"/>
            </p:cNvSpPr>
            <p:nvPr/>
          </p:nvSpPr>
          <p:spPr bwMode="auto">
            <a:xfrm>
              <a:off x="11120438" y="3355976"/>
              <a:ext cx="79375" cy="74613"/>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Oval 52"/>
            <p:cNvSpPr>
              <a:spLocks noChangeArrowheads="1"/>
            </p:cNvSpPr>
            <p:nvPr/>
          </p:nvSpPr>
          <p:spPr bwMode="auto">
            <a:xfrm>
              <a:off x="9017000" y="4989513"/>
              <a:ext cx="185737" cy="180975"/>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53"/>
            <p:cNvSpPr>
              <a:spLocks/>
            </p:cNvSpPr>
            <p:nvPr/>
          </p:nvSpPr>
          <p:spPr bwMode="auto">
            <a:xfrm>
              <a:off x="9078913" y="5165726"/>
              <a:ext cx="61912" cy="306388"/>
            </a:xfrm>
            <a:custGeom>
              <a:avLst/>
              <a:gdLst>
                <a:gd name="T0" fmla="*/ 14 w 14"/>
                <a:gd name="T1" fmla="*/ 0 h 69"/>
                <a:gd name="T2" fmla="*/ 7 w 14"/>
                <a:gd name="T3" fmla="*/ 1 h 69"/>
                <a:gd name="T4" fmla="*/ 0 w 14"/>
                <a:gd name="T5" fmla="*/ 0 h 69"/>
                <a:gd name="T6" fmla="*/ 0 w 14"/>
                <a:gd name="T7" fmla="*/ 69 h 69"/>
                <a:gd name="T8" fmla="*/ 14 w 14"/>
                <a:gd name="T9" fmla="*/ 69 h 69"/>
                <a:gd name="T10" fmla="*/ 14 w 14"/>
                <a:gd name="T11" fmla="*/ 0 h 69"/>
              </a:gdLst>
              <a:ahLst/>
              <a:cxnLst>
                <a:cxn ang="0">
                  <a:pos x="T0" y="T1"/>
                </a:cxn>
                <a:cxn ang="0">
                  <a:pos x="T2" y="T3"/>
                </a:cxn>
                <a:cxn ang="0">
                  <a:pos x="T4" y="T5"/>
                </a:cxn>
                <a:cxn ang="0">
                  <a:pos x="T6" y="T7"/>
                </a:cxn>
                <a:cxn ang="0">
                  <a:pos x="T8" y="T9"/>
                </a:cxn>
                <a:cxn ang="0">
                  <a:pos x="T10" y="T11"/>
                </a:cxn>
              </a:cxnLst>
              <a:rect l="0" t="0" r="r" b="b"/>
              <a:pathLst>
                <a:path w="14" h="69">
                  <a:moveTo>
                    <a:pt x="14" y="0"/>
                  </a:moveTo>
                  <a:cubicBezTo>
                    <a:pt x="12" y="1"/>
                    <a:pt x="9" y="1"/>
                    <a:pt x="7" y="1"/>
                  </a:cubicBezTo>
                  <a:cubicBezTo>
                    <a:pt x="5" y="1"/>
                    <a:pt x="2" y="1"/>
                    <a:pt x="0" y="0"/>
                  </a:cubicBezTo>
                  <a:cubicBezTo>
                    <a:pt x="0" y="69"/>
                    <a:pt x="0" y="69"/>
                    <a:pt x="0" y="69"/>
                  </a:cubicBezTo>
                  <a:cubicBezTo>
                    <a:pt x="14" y="69"/>
                    <a:pt x="14" y="69"/>
                    <a:pt x="14" y="69"/>
                  </a:cubicBezTo>
                  <a:cubicBezTo>
                    <a:pt x="14" y="0"/>
                    <a:pt x="14" y="0"/>
                    <a:pt x="14"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54"/>
            <p:cNvSpPr>
              <a:spLocks/>
            </p:cNvSpPr>
            <p:nvPr/>
          </p:nvSpPr>
          <p:spPr bwMode="auto">
            <a:xfrm>
              <a:off x="9078913" y="5108576"/>
              <a:ext cx="61912" cy="61913"/>
            </a:xfrm>
            <a:custGeom>
              <a:avLst/>
              <a:gdLst>
                <a:gd name="T0" fmla="*/ 14 w 14"/>
                <a:gd name="T1" fmla="*/ 0 h 14"/>
                <a:gd name="T2" fmla="*/ 0 w 14"/>
                <a:gd name="T3" fmla="*/ 0 h 14"/>
                <a:gd name="T4" fmla="*/ 0 w 14"/>
                <a:gd name="T5" fmla="*/ 13 h 14"/>
                <a:gd name="T6" fmla="*/ 7 w 14"/>
                <a:gd name="T7" fmla="*/ 14 h 14"/>
                <a:gd name="T8" fmla="*/ 14 w 14"/>
                <a:gd name="T9" fmla="*/ 13 h 14"/>
                <a:gd name="T10" fmla="*/ 14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14" y="0"/>
                  </a:moveTo>
                  <a:cubicBezTo>
                    <a:pt x="0" y="0"/>
                    <a:pt x="0" y="0"/>
                    <a:pt x="0" y="0"/>
                  </a:cubicBezTo>
                  <a:cubicBezTo>
                    <a:pt x="0" y="13"/>
                    <a:pt x="0" y="13"/>
                    <a:pt x="0" y="13"/>
                  </a:cubicBezTo>
                  <a:cubicBezTo>
                    <a:pt x="2" y="14"/>
                    <a:pt x="5" y="14"/>
                    <a:pt x="7" y="14"/>
                  </a:cubicBezTo>
                  <a:cubicBezTo>
                    <a:pt x="9" y="14"/>
                    <a:pt x="12" y="14"/>
                    <a:pt x="14" y="13"/>
                  </a:cubicBezTo>
                  <a:cubicBezTo>
                    <a:pt x="14" y="0"/>
                    <a:pt x="14" y="0"/>
                    <a:pt x="14" y="0"/>
                  </a:cubicBezTo>
                </a:path>
              </a:pathLst>
            </a:custGeom>
            <a:solidFill>
              <a:srgbClr val="4D55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Oval 55"/>
            <p:cNvSpPr>
              <a:spLocks noChangeArrowheads="1"/>
            </p:cNvSpPr>
            <p:nvPr/>
          </p:nvSpPr>
          <p:spPr bwMode="auto">
            <a:xfrm>
              <a:off x="9070975" y="5037138"/>
              <a:ext cx="79375" cy="84138"/>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Oval 56"/>
            <p:cNvSpPr>
              <a:spLocks noChangeArrowheads="1"/>
            </p:cNvSpPr>
            <p:nvPr/>
          </p:nvSpPr>
          <p:spPr bwMode="auto">
            <a:xfrm>
              <a:off x="9070975" y="5432426"/>
              <a:ext cx="79375" cy="74613"/>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文本框 110"/>
            <p:cNvSpPr txBox="1"/>
            <p:nvPr/>
          </p:nvSpPr>
          <p:spPr>
            <a:xfrm>
              <a:off x="10698112" y="3437949"/>
              <a:ext cx="2240678" cy="369332"/>
            </a:xfrm>
            <a:prstGeom prst="rect">
              <a:avLst/>
            </a:prstGeom>
            <a:noFill/>
          </p:spPr>
          <p:txBody>
            <a:bodyPr wrap="none" rtlCol="0">
              <a:spAutoFit/>
            </a:bodyPr>
            <a:lstStyle/>
            <a:p>
              <a:r>
                <a:rPr lang="en-US" altLang="zh-CN" dirty="0">
                  <a:solidFill>
                    <a:srgbClr val="00B0F0"/>
                  </a:solidFill>
                  <a:latin typeface="Tahoma" panose="020B0604030504040204" pitchFamily="34" charset="0"/>
                  <a:ea typeface="Tahoma" panose="020B0604030504040204" pitchFamily="34" charset="0"/>
                  <a:cs typeface="Tahoma" panose="020B0604030504040204" pitchFamily="34" charset="0"/>
                </a:rPr>
                <a:t>Intellectual Property</a:t>
              </a:r>
              <a:endParaRPr lang="zh-CN" altLang="en-US" dirty="0">
                <a:solidFill>
                  <a:srgbClr val="00B0F0"/>
                </a:solidFill>
                <a:latin typeface="Tahoma" panose="020B0604030504040204" pitchFamily="34" charset="0"/>
                <a:cs typeface="Tahoma" panose="020B0604030504040204" pitchFamily="34" charset="0"/>
              </a:endParaRPr>
            </a:p>
          </p:txBody>
        </p:sp>
        <p:sp>
          <p:nvSpPr>
            <p:cNvPr id="61" name="文本框 112"/>
            <p:cNvSpPr txBox="1"/>
            <p:nvPr/>
          </p:nvSpPr>
          <p:spPr>
            <a:xfrm>
              <a:off x="5842280" y="3520022"/>
              <a:ext cx="1877437" cy="646331"/>
            </a:xfrm>
            <a:prstGeom prst="rect">
              <a:avLst/>
            </a:prstGeom>
            <a:noFill/>
          </p:spPr>
          <p:txBody>
            <a:bodyPr wrap="none" rtlCol="0">
              <a:spAutoFit/>
            </a:bodyPr>
            <a:lstStyle/>
            <a:p>
              <a:r>
                <a:rPr lang="en-US" altLang="zh-CN"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On May 7</a:t>
              </a:r>
              <a:r>
                <a:rPr lang="en-US" altLang="zh-CN" baseline="300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th</a:t>
              </a:r>
              <a:r>
                <a:rPr lang="en-US" altLang="zh-CN"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2015</a:t>
              </a:r>
            </a:p>
            <a:p>
              <a:pPr algn="ctr"/>
              <a:r>
                <a:rPr lang="en-US" altLang="zh-CN"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Fuqing</a:t>
              </a:r>
              <a:endParaRPr lang="zh-CN" altLang="en-US" dirty="0">
                <a:solidFill>
                  <a:schemeClr val="accent6">
                    <a:lumMod val="75000"/>
                  </a:schemeClr>
                </a:solidFill>
                <a:latin typeface="Tahoma" panose="020B0604030504040204" pitchFamily="34" charset="0"/>
                <a:cs typeface="Tahoma" panose="020B0604030504040204" pitchFamily="34" charset="0"/>
              </a:endParaRPr>
            </a:p>
          </p:txBody>
        </p:sp>
        <p:sp>
          <p:nvSpPr>
            <p:cNvPr id="62" name="文本框 113"/>
            <p:cNvSpPr txBox="1"/>
            <p:nvPr/>
          </p:nvSpPr>
          <p:spPr>
            <a:xfrm>
              <a:off x="6851297" y="2848593"/>
              <a:ext cx="724878" cy="523220"/>
            </a:xfrm>
            <a:prstGeom prst="rect">
              <a:avLst/>
            </a:prstGeom>
            <a:noFill/>
          </p:spPr>
          <p:txBody>
            <a:bodyPr wrap="none" rtlCol="0">
              <a:spAutoFit/>
            </a:bodyPr>
            <a:lstStyle/>
            <a:p>
              <a:r>
                <a:rPr lang="en-US" altLang="zh-CN" sz="2800" dirty="0">
                  <a:solidFill>
                    <a:srgbClr val="605E5E"/>
                  </a:solidFill>
                  <a:latin typeface="Impact" panose="020B0806030902050204" pitchFamily="34" charset="0"/>
                  <a:cs typeface="Aharoni" panose="02010803020104030203" pitchFamily="2" charset="-79"/>
                </a:rPr>
                <a:t>FCD</a:t>
              </a:r>
              <a:endParaRPr lang="zh-CN" altLang="en-US" sz="2800" dirty="0">
                <a:solidFill>
                  <a:srgbClr val="605E5E"/>
                </a:solidFill>
                <a:latin typeface="Impact" panose="020B0806030902050204" pitchFamily="34" charset="0"/>
                <a:cs typeface="Aharoni" panose="02010803020104030203" pitchFamily="2" charset="-79"/>
              </a:endParaRPr>
            </a:p>
          </p:txBody>
        </p:sp>
        <p:sp>
          <p:nvSpPr>
            <p:cNvPr id="63" name="文本框 114"/>
            <p:cNvSpPr txBox="1"/>
            <p:nvPr/>
          </p:nvSpPr>
          <p:spPr>
            <a:xfrm>
              <a:off x="8750938" y="396103"/>
              <a:ext cx="846707" cy="707886"/>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3</a:t>
              </a:r>
              <a:r>
                <a:rPr lang="en-US" altLang="zh-CN" sz="4000" baseline="30000" dirty="0">
                  <a:solidFill>
                    <a:srgbClr val="605E5E"/>
                  </a:solidFill>
                  <a:latin typeface="Impact" panose="020B0806030902050204" pitchFamily="34" charset="0"/>
                  <a:cs typeface="Aharoni" panose="02010803020104030203" pitchFamily="2" charset="-79"/>
                </a:rPr>
                <a:t>rd</a:t>
              </a:r>
              <a:r>
                <a:rPr lang="en-US" altLang="zh-CN" sz="4000" dirty="0">
                  <a:solidFill>
                    <a:srgbClr val="605E5E"/>
                  </a:solidFill>
                  <a:latin typeface="Impact" panose="020B0806030902050204" pitchFamily="34" charset="0"/>
                  <a:cs typeface="Aharoni" panose="02010803020104030203" pitchFamily="2" charset="-79"/>
                </a:rPr>
                <a:t> </a:t>
              </a:r>
              <a:endParaRPr lang="zh-CN" altLang="en-US" sz="4000" dirty="0">
                <a:solidFill>
                  <a:srgbClr val="605E5E"/>
                </a:solidFill>
                <a:latin typeface="Impact" panose="020B0806030902050204" pitchFamily="34" charset="0"/>
                <a:cs typeface="Aharoni" panose="02010803020104030203" pitchFamily="2" charset="-79"/>
              </a:endParaRPr>
            </a:p>
          </p:txBody>
        </p:sp>
        <p:sp>
          <p:nvSpPr>
            <p:cNvPr id="64" name="文本框 115"/>
            <p:cNvSpPr txBox="1"/>
            <p:nvPr/>
          </p:nvSpPr>
          <p:spPr>
            <a:xfrm>
              <a:off x="7923493" y="973083"/>
              <a:ext cx="2508764" cy="369332"/>
            </a:xfrm>
            <a:prstGeom prst="rect">
              <a:avLst/>
            </a:prstGeom>
            <a:noFill/>
          </p:spPr>
          <p:txBody>
            <a:bodyPr wrap="none" rtlCol="0">
              <a:spAutoFit/>
            </a:bodyPr>
            <a:lstStyle/>
            <a:p>
              <a:r>
                <a:rPr lang="en-US" altLang="zh-CN" dirty="0">
                  <a:solidFill>
                    <a:schemeClr val="accent2"/>
                  </a:solidFill>
                  <a:latin typeface="Tahoma" panose="020B0604030504040204" pitchFamily="34" charset="0"/>
                  <a:ea typeface="Tahoma" panose="020B0604030504040204" pitchFamily="34" charset="0"/>
                  <a:cs typeface="Tahoma" panose="020B0604030504040204" pitchFamily="34" charset="0"/>
                </a:rPr>
                <a:t>Generation Technology</a:t>
              </a:r>
              <a:endParaRPr lang="zh-CN" altLang="en-US" dirty="0">
                <a:solidFill>
                  <a:schemeClr val="accent2"/>
                </a:solidFill>
                <a:latin typeface="Tahoma" panose="020B0604030504040204" pitchFamily="34" charset="0"/>
                <a:cs typeface="Tahoma" panose="020B0604030504040204" pitchFamily="34" charset="0"/>
              </a:endParaRPr>
            </a:p>
          </p:txBody>
        </p:sp>
        <p:sp>
          <p:nvSpPr>
            <p:cNvPr id="65" name="文本框 121"/>
            <p:cNvSpPr txBox="1"/>
            <p:nvPr/>
          </p:nvSpPr>
          <p:spPr>
            <a:xfrm>
              <a:off x="8750938" y="5476280"/>
              <a:ext cx="803425" cy="523220"/>
            </a:xfrm>
            <a:prstGeom prst="rect">
              <a:avLst/>
            </a:prstGeom>
            <a:noFill/>
          </p:spPr>
          <p:txBody>
            <a:bodyPr wrap="none" rtlCol="0">
              <a:spAutoFit/>
            </a:bodyPr>
            <a:lstStyle/>
            <a:p>
              <a:r>
                <a:rPr lang="en-US" altLang="zh-CN" sz="2800" dirty="0">
                  <a:solidFill>
                    <a:srgbClr val="605E5E"/>
                  </a:solidFill>
                  <a:latin typeface="Impact" panose="020B0806030902050204" pitchFamily="34" charset="0"/>
                  <a:cs typeface="Aharoni" panose="02010803020104030203" pitchFamily="2" charset="-79"/>
                </a:rPr>
                <a:t>IAEA</a:t>
              </a:r>
              <a:endParaRPr lang="zh-CN" altLang="en-US" sz="2800" dirty="0">
                <a:solidFill>
                  <a:srgbClr val="605E5E"/>
                </a:solidFill>
                <a:latin typeface="Impact" panose="020B0806030902050204" pitchFamily="34" charset="0"/>
                <a:cs typeface="Aharoni" panose="02010803020104030203" pitchFamily="2" charset="-79"/>
              </a:endParaRPr>
            </a:p>
          </p:txBody>
        </p:sp>
        <p:sp>
          <p:nvSpPr>
            <p:cNvPr id="66" name="文本框 122"/>
            <p:cNvSpPr txBox="1"/>
            <p:nvPr/>
          </p:nvSpPr>
          <p:spPr>
            <a:xfrm>
              <a:off x="7847293" y="5989760"/>
              <a:ext cx="3074816" cy="369332"/>
            </a:xfrm>
            <a:prstGeom prst="rect">
              <a:avLst/>
            </a:prstGeom>
            <a:noFill/>
          </p:spPr>
          <p:txBody>
            <a:bodyPr wrap="none" rtlCol="0">
              <a:spAutoFit/>
            </a:bodyPr>
            <a:lstStyle/>
            <a:p>
              <a:r>
                <a:rPr lang="en-US" altLang="zh-CN"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&amp; International Recognitions</a:t>
              </a:r>
              <a:endParaRPr lang="zh-CN" altLang="en-US" dirty="0">
                <a:solidFill>
                  <a:schemeClr val="bg2">
                    <a:lumMod val="25000"/>
                  </a:schemeClr>
                </a:solidFill>
                <a:latin typeface="Tahoma" panose="020B0604030504040204" pitchFamily="34" charset="0"/>
                <a:cs typeface="Tahoma" panose="020B0604030504040204" pitchFamily="34" charset="0"/>
              </a:endParaRPr>
            </a:p>
          </p:txBody>
        </p:sp>
      </p:grpSp>
      <p:sp>
        <p:nvSpPr>
          <p:cNvPr id="68" name="文本框 113"/>
          <p:cNvSpPr txBox="1"/>
          <p:nvPr/>
        </p:nvSpPr>
        <p:spPr>
          <a:xfrm>
            <a:off x="9871126" y="2875807"/>
            <a:ext cx="1606530" cy="523220"/>
          </a:xfrm>
          <a:prstGeom prst="rect">
            <a:avLst/>
          </a:prstGeom>
          <a:noFill/>
        </p:spPr>
        <p:txBody>
          <a:bodyPr wrap="none" rtlCol="0">
            <a:spAutoFit/>
          </a:bodyPr>
          <a:lstStyle/>
          <a:p>
            <a:r>
              <a:rPr lang="en-US" altLang="zh-CN" sz="2800" dirty="0">
                <a:solidFill>
                  <a:srgbClr val="605E5E"/>
                </a:solidFill>
                <a:latin typeface="Impact" panose="020B0806030902050204" pitchFamily="34" charset="0"/>
                <a:cs typeface="Aharoni" panose="02010803020104030203" pitchFamily="2" charset="-79"/>
              </a:rPr>
              <a:t>Complete</a:t>
            </a:r>
            <a:endParaRPr lang="zh-CN" altLang="en-US" sz="2800" dirty="0">
              <a:solidFill>
                <a:srgbClr val="605E5E"/>
              </a:solidFill>
              <a:latin typeface="Impact" panose="020B0806030902050204" pitchFamily="34" charset="0"/>
              <a:cs typeface="Aharoni" panose="02010803020104030203" pitchFamily="2" charset="-79"/>
            </a:endParaRPr>
          </a:p>
        </p:txBody>
      </p:sp>
      <p:sp>
        <p:nvSpPr>
          <p:cNvPr id="67" name="TextBox 66"/>
          <p:cNvSpPr txBox="1"/>
          <p:nvPr/>
        </p:nvSpPr>
        <p:spPr>
          <a:xfrm>
            <a:off x="-283408" y="3614316"/>
            <a:ext cx="5664200" cy="2262158"/>
          </a:xfrm>
          <a:prstGeom prst="rect">
            <a:avLst/>
          </a:prstGeom>
          <a:noFill/>
        </p:spPr>
        <p:txBody>
          <a:bodyPr wrap="square" rtlCol="0">
            <a:spAutoFit/>
          </a:bodyPr>
          <a:lstStyle/>
          <a:p>
            <a:pPr algn="ctr">
              <a:lnSpc>
                <a:spcPct val="150000"/>
              </a:lnSpc>
            </a:pPr>
            <a:r>
              <a:rPr lang="en-US" altLang="zh-CN" b="1" dirty="0">
                <a:solidFill>
                  <a:schemeClr val="accent2"/>
                </a:solidFill>
                <a:latin typeface="微软雅黑" panose="020B0503020204020204" pitchFamily="34" charset="-122"/>
                <a:ea typeface="微软雅黑" panose="020B0503020204020204" pitchFamily="34" charset="-122"/>
              </a:rPr>
              <a:t>HPR1000 is our </a:t>
            </a:r>
            <a:r>
              <a:rPr lang="en-US" altLang="zh-CN" sz="2400" b="1" dirty="0">
                <a:solidFill>
                  <a:schemeClr val="accent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Pride</a:t>
            </a:r>
            <a:r>
              <a:rPr lang="en-US" altLang="zh-CN" b="1" dirty="0">
                <a:solidFill>
                  <a:schemeClr val="accent2"/>
                </a:solidFill>
                <a:latin typeface="微软雅黑" panose="020B0503020204020204" pitchFamily="34" charset="-122"/>
                <a:ea typeface="微软雅黑" panose="020B0503020204020204" pitchFamily="34" charset="-122"/>
              </a:rPr>
              <a:t>, we are </a:t>
            </a:r>
          </a:p>
          <a:p>
            <a:pPr algn="ctr">
              <a:lnSpc>
                <a:spcPct val="150000"/>
              </a:lnSpc>
            </a:pPr>
            <a:r>
              <a:rPr lang="en-US" altLang="zh-CN" b="1" dirty="0">
                <a:solidFill>
                  <a:schemeClr val="accent2"/>
                </a:solidFill>
                <a:latin typeface="微软雅黑" panose="020B0503020204020204" pitchFamily="34" charset="-122"/>
                <a:ea typeface="微软雅黑" panose="020B0503020204020204" pitchFamily="34" charset="-122"/>
              </a:rPr>
              <a:t>pleased to promote its good reputation </a:t>
            </a:r>
          </a:p>
          <a:p>
            <a:pPr algn="ctr">
              <a:lnSpc>
                <a:spcPct val="150000"/>
              </a:lnSpc>
            </a:pPr>
            <a:r>
              <a:rPr lang="en-US" altLang="zh-CN" b="1" dirty="0">
                <a:solidFill>
                  <a:schemeClr val="accent2"/>
                </a:solidFill>
                <a:latin typeface="微软雅黑" panose="020B0503020204020204" pitchFamily="34" charset="-122"/>
                <a:ea typeface="微软雅黑" panose="020B0503020204020204" pitchFamily="34" charset="-122"/>
              </a:rPr>
              <a:t>in the </a:t>
            </a:r>
            <a:r>
              <a:rPr lang="en-US" altLang="zh-CN" sz="2400" b="1" dirty="0">
                <a:solidFill>
                  <a:schemeClr val="accent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International Stage.</a:t>
            </a:r>
            <a:endParaRPr lang="en-US" altLang="zh-CN" b="1" dirty="0">
              <a:solidFill>
                <a:schemeClr val="accent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50000"/>
              </a:lnSpc>
            </a:pPr>
            <a:r>
              <a:rPr lang="en-US" altLang="zh-CN" sz="1400" b="1" dirty="0">
                <a:solidFill>
                  <a:schemeClr val="accent2"/>
                </a:solidFill>
                <a:latin typeface="微软雅黑" panose="020B0503020204020204" pitchFamily="34" charset="-122"/>
                <a:ea typeface="微软雅黑" panose="020B0503020204020204" pitchFamily="34" charset="-122"/>
              </a:rPr>
              <a:t>                                                       --- Li </a:t>
            </a:r>
            <a:r>
              <a:rPr lang="en-US" altLang="zh-CN" sz="1400" b="1" dirty="0" err="1">
                <a:solidFill>
                  <a:schemeClr val="accent2"/>
                </a:solidFill>
                <a:latin typeface="微软雅黑" panose="020B0503020204020204" pitchFamily="34" charset="-122"/>
                <a:ea typeface="微软雅黑" panose="020B0503020204020204" pitchFamily="34" charset="-122"/>
              </a:rPr>
              <a:t>Keqiang</a:t>
            </a:r>
            <a:r>
              <a:rPr lang="en-US" altLang="zh-CN" sz="1400" b="1" dirty="0">
                <a:solidFill>
                  <a:schemeClr val="accent2"/>
                </a:solidFill>
                <a:latin typeface="微软雅黑" panose="020B0503020204020204" pitchFamily="34" charset="-122"/>
                <a:ea typeface="微软雅黑" panose="020B0503020204020204" pitchFamily="34" charset="-122"/>
              </a:rPr>
              <a:t> </a:t>
            </a:r>
          </a:p>
          <a:p>
            <a:pPr algn="ctr">
              <a:lnSpc>
                <a:spcPct val="150000"/>
              </a:lnSpc>
            </a:pPr>
            <a:r>
              <a:rPr lang="en-US" altLang="zh-CN" sz="1400" b="1" dirty="0">
                <a:solidFill>
                  <a:schemeClr val="accent2"/>
                </a:solidFill>
                <a:latin typeface="微软雅黑" panose="020B0503020204020204" pitchFamily="34" charset="-122"/>
                <a:ea typeface="微软雅黑" panose="020B0503020204020204" pitchFamily="34" charset="-122"/>
              </a:rPr>
              <a:t>                                                   Premier of China</a:t>
            </a:r>
          </a:p>
        </p:txBody>
      </p:sp>
    </p:spTree>
    <p:extLst>
      <p:ext uri="{BB962C8B-B14F-4D97-AF65-F5344CB8AC3E}">
        <p14:creationId xmlns:p14="http://schemas.microsoft.com/office/powerpoint/2010/main" val="52879761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5471106" y="711507"/>
            <a:ext cx="5433537" cy="5481382"/>
            <a:chOff x="6490740" y="696996"/>
            <a:chExt cx="5355963" cy="5564573"/>
          </a:xfrm>
        </p:grpSpPr>
        <p:sp>
          <p:nvSpPr>
            <p:cNvPr id="21" name="Freeform 1867"/>
            <p:cNvSpPr>
              <a:spLocks/>
            </p:cNvSpPr>
            <p:nvPr/>
          </p:nvSpPr>
          <p:spPr bwMode="auto">
            <a:xfrm>
              <a:off x="8126502" y="2306269"/>
              <a:ext cx="2082783" cy="2331127"/>
            </a:xfrm>
            <a:custGeom>
              <a:avLst/>
              <a:gdLst>
                <a:gd name="T0" fmla="*/ 154 w 159"/>
                <a:gd name="T1" fmla="*/ 124 h 178"/>
                <a:gd name="T2" fmla="*/ 150 w 159"/>
                <a:gd name="T3" fmla="*/ 123 h 178"/>
                <a:gd name="T4" fmla="*/ 150 w 159"/>
                <a:gd name="T5" fmla="*/ 123 h 178"/>
                <a:gd name="T6" fmla="*/ 141 w 159"/>
                <a:gd name="T7" fmla="*/ 122 h 178"/>
                <a:gd name="T8" fmla="*/ 159 w 159"/>
                <a:gd name="T9" fmla="*/ 90 h 178"/>
                <a:gd name="T10" fmla="*/ 140 w 159"/>
                <a:gd name="T11" fmla="*/ 56 h 178"/>
                <a:gd name="T12" fmla="*/ 150 w 159"/>
                <a:gd name="T13" fmla="*/ 55 h 178"/>
                <a:gd name="T14" fmla="*/ 150 w 159"/>
                <a:gd name="T15" fmla="*/ 55 h 178"/>
                <a:gd name="T16" fmla="*/ 154 w 159"/>
                <a:gd name="T17" fmla="*/ 54 h 178"/>
                <a:gd name="T18" fmla="*/ 157 w 159"/>
                <a:gd name="T19" fmla="*/ 44 h 178"/>
                <a:gd name="T20" fmla="*/ 147 w 159"/>
                <a:gd name="T21" fmla="*/ 42 h 178"/>
                <a:gd name="T22" fmla="*/ 144 w 159"/>
                <a:gd name="T23" fmla="*/ 45 h 178"/>
                <a:gd name="T24" fmla="*/ 144 w 159"/>
                <a:gd name="T25" fmla="*/ 45 h 178"/>
                <a:gd name="T26" fmla="*/ 138 w 159"/>
                <a:gd name="T27" fmla="*/ 53 h 178"/>
                <a:gd name="T28" fmla="*/ 119 w 159"/>
                <a:gd name="T29" fmla="*/ 20 h 178"/>
                <a:gd name="T30" fmla="*/ 81 w 159"/>
                <a:gd name="T31" fmla="*/ 20 h 178"/>
                <a:gd name="T32" fmla="*/ 85 w 159"/>
                <a:gd name="T33" fmla="*/ 11 h 178"/>
                <a:gd name="T34" fmla="*/ 85 w 159"/>
                <a:gd name="T35" fmla="*/ 11 h 178"/>
                <a:gd name="T36" fmla="*/ 86 w 159"/>
                <a:gd name="T37" fmla="*/ 7 h 178"/>
                <a:gd name="T38" fmla="*/ 79 w 159"/>
                <a:gd name="T39" fmla="*/ 0 h 178"/>
                <a:gd name="T40" fmla="*/ 72 w 159"/>
                <a:gd name="T41" fmla="*/ 7 h 178"/>
                <a:gd name="T42" fmla="*/ 74 w 159"/>
                <a:gd name="T43" fmla="*/ 11 h 178"/>
                <a:gd name="T44" fmla="*/ 74 w 159"/>
                <a:gd name="T45" fmla="*/ 11 h 178"/>
                <a:gd name="T46" fmla="*/ 77 w 159"/>
                <a:gd name="T47" fmla="*/ 20 h 178"/>
                <a:gd name="T48" fmla="*/ 40 w 159"/>
                <a:gd name="T49" fmla="*/ 20 h 178"/>
                <a:gd name="T50" fmla="*/ 21 w 159"/>
                <a:gd name="T51" fmla="*/ 53 h 178"/>
                <a:gd name="T52" fmla="*/ 14 w 159"/>
                <a:gd name="T53" fmla="*/ 45 h 178"/>
                <a:gd name="T54" fmla="*/ 14 w 159"/>
                <a:gd name="T55" fmla="*/ 45 h 178"/>
                <a:gd name="T56" fmla="*/ 12 w 159"/>
                <a:gd name="T57" fmla="*/ 42 h 178"/>
                <a:gd name="T58" fmla="*/ 2 w 159"/>
                <a:gd name="T59" fmla="*/ 44 h 178"/>
                <a:gd name="T60" fmla="*/ 5 w 159"/>
                <a:gd name="T61" fmla="*/ 54 h 178"/>
                <a:gd name="T62" fmla="*/ 9 w 159"/>
                <a:gd name="T63" fmla="*/ 55 h 178"/>
                <a:gd name="T64" fmla="*/ 9 w 159"/>
                <a:gd name="T65" fmla="*/ 55 h 178"/>
                <a:gd name="T66" fmla="*/ 19 w 159"/>
                <a:gd name="T67" fmla="*/ 56 h 178"/>
                <a:gd name="T68" fmla="*/ 0 w 159"/>
                <a:gd name="T69" fmla="*/ 90 h 178"/>
                <a:gd name="T70" fmla="*/ 18 w 159"/>
                <a:gd name="T71" fmla="*/ 122 h 178"/>
                <a:gd name="T72" fmla="*/ 9 w 159"/>
                <a:gd name="T73" fmla="*/ 123 h 178"/>
                <a:gd name="T74" fmla="*/ 9 w 159"/>
                <a:gd name="T75" fmla="*/ 123 h 178"/>
                <a:gd name="T76" fmla="*/ 5 w 159"/>
                <a:gd name="T77" fmla="*/ 124 h 178"/>
                <a:gd name="T78" fmla="*/ 2 w 159"/>
                <a:gd name="T79" fmla="*/ 134 h 178"/>
                <a:gd name="T80" fmla="*/ 12 w 159"/>
                <a:gd name="T81" fmla="*/ 136 h 178"/>
                <a:gd name="T82" fmla="*/ 14 w 159"/>
                <a:gd name="T83" fmla="*/ 133 h 178"/>
                <a:gd name="T84" fmla="*/ 14 w 159"/>
                <a:gd name="T85" fmla="*/ 133 h 178"/>
                <a:gd name="T86" fmla="*/ 20 w 159"/>
                <a:gd name="T87" fmla="*/ 125 h 178"/>
                <a:gd name="T88" fmla="*/ 40 w 159"/>
                <a:gd name="T89" fmla="*/ 159 h 178"/>
                <a:gd name="T90" fmla="*/ 77 w 159"/>
                <a:gd name="T91" fmla="*/ 159 h 178"/>
                <a:gd name="T92" fmla="*/ 74 w 159"/>
                <a:gd name="T93" fmla="*/ 167 h 178"/>
                <a:gd name="T94" fmla="*/ 74 w 159"/>
                <a:gd name="T95" fmla="*/ 167 h 178"/>
                <a:gd name="T96" fmla="*/ 72 w 159"/>
                <a:gd name="T97" fmla="*/ 171 h 178"/>
                <a:gd name="T98" fmla="*/ 79 w 159"/>
                <a:gd name="T99" fmla="*/ 178 h 178"/>
                <a:gd name="T100" fmla="*/ 86 w 159"/>
                <a:gd name="T101" fmla="*/ 171 h 178"/>
                <a:gd name="T102" fmla="*/ 85 w 159"/>
                <a:gd name="T103" fmla="*/ 167 h 178"/>
                <a:gd name="T104" fmla="*/ 85 w 159"/>
                <a:gd name="T105" fmla="*/ 167 h 178"/>
                <a:gd name="T106" fmla="*/ 81 w 159"/>
                <a:gd name="T107" fmla="*/ 159 h 178"/>
                <a:gd name="T108" fmla="*/ 119 w 159"/>
                <a:gd name="T109" fmla="*/ 159 h 178"/>
                <a:gd name="T110" fmla="*/ 139 w 159"/>
                <a:gd name="T111" fmla="*/ 126 h 178"/>
                <a:gd name="T112" fmla="*/ 144 w 159"/>
                <a:gd name="T113" fmla="*/ 133 h 178"/>
                <a:gd name="T114" fmla="*/ 144 w 159"/>
                <a:gd name="T115" fmla="*/ 133 h 178"/>
                <a:gd name="T116" fmla="*/ 147 w 159"/>
                <a:gd name="T117" fmla="*/ 136 h 178"/>
                <a:gd name="T118" fmla="*/ 157 w 159"/>
                <a:gd name="T119" fmla="*/ 134 h 178"/>
                <a:gd name="T120" fmla="*/ 154 w 159"/>
                <a:gd name="T121" fmla="*/ 12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9" h="178">
                  <a:moveTo>
                    <a:pt x="154" y="124"/>
                  </a:moveTo>
                  <a:cubicBezTo>
                    <a:pt x="153" y="123"/>
                    <a:pt x="151" y="123"/>
                    <a:pt x="150" y="123"/>
                  </a:cubicBezTo>
                  <a:cubicBezTo>
                    <a:pt x="150" y="123"/>
                    <a:pt x="150" y="123"/>
                    <a:pt x="150" y="123"/>
                  </a:cubicBezTo>
                  <a:cubicBezTo>
                    <a:pt x="146" y="124"/>
                    <a:pt x="143" y="123"/>
                    <a:pt x="141" y="122"/>
                  </a:cubicBezTo>
                  <a:cubicBezTo>
                    <a:pt x="159" y="90"/>
                    <a:pt x="159" y="90"/>
                    <a:pt x="159" y="90"/>
                  </a:cubicBezTo>
                  <a:cubicBezTo>
                    <a:pt x="140" y="56"/>
                    <a:pt x="140" y="56"/>
                    <a:pt x="140" y="56"/>
                  </a:cubicBezTo>
                  <a:cubicBezTo>
                    <a:pt x="143" y="55"/>
                    <a:pt x="146" y="54"/>
                    <a:pt x="150" y="55"/>
                  </a:cubicBezTo>
                  <a:cubicBezTo>
                    <a:pt x="150" y="55"/>
                    <a:pt x="150" y="55"/>
                    <a:pt x="150" y="55"/>
                  </a:cubicBezTo>
                  <a:cubicBezTo>
                    <a:pt x="151" y="55"/>
                    <a:pt x="153" y="55"/>
                    <a:pt x="154" y="54"/>
                  </a:cubicBezTo>
                  <a:cubicBezTo>
                    <a:pt x="157" y="52"/>
                    <a:pt x="159" y="48"/>
                    <a:pt x="157" y="44"/>
                  </a:cubicBezTo>
                  <a:cubicBezTo>
                    <a:pt x="155" y="41"/>
                    <a:pt x="150" y="40"/>
                    <a:pt x="147" y="42"/>
                  </a:cubicBezTo>
                  <a:cubicBezTo>
                    <a:pt x="146" y="43"/>
                    <a:pt x="145" y="44"/>
                    <a:pt x="144" y="45"/>
                  </a:cubicBezTo>
                  <a:cubicBezTo>
                    <a:pt x="144" y="45"/>
                    <a:pt x="144" y="45"/>
                    <a:pt x="144" y="45"/>
                  </a:cubicBezTo>
                  <a:cubicBezTo>
                    <a:pt x="143" y="49"/>
                    <a:pt x="141" y="51"/>
                    <a:pt x="138" y="53"/>
                  </a:cubicBezTo>
                  <a:cubicBezTo>
                    <a:pt x="119" y="20"/>
                    <a:pt x="119" y="20"/>
                    <a:pt x="119" y="20"/>
                  </a:cubicBezTo>
                  <a:cubicBezTo>
                    <a:pt x="81" y="20"/>
                    <a:pt x="81" y="20"/>
                    <a:pt x="81" y="20"/>
                  </a:cubicBezTo>
                  <a:cubicBezTo>
                    <a:pt x="81" y="17"/>
                    <a:pt x="83" y="14"/>
                    <a:pt x="85" y="11"/>
                  </a:cubicBezTo>
                  <a:cubicBezTo>
                    <a:pt x="85" y="11"/>
                    <a:pt x="85" y="11"/>
                    <a:pt x="85" y="11"/>
                  </a:cubicBezTo>
                  <a:cubicBezTo>
                    <a:pt x="86" y="10"/>
                    <a:pt x="86" y="8"/>
                    <a:pt x="86" y="7"/>
                  </a:cubicBezTo>
                  <a:cubicBezTo>
                    <a:pt x="86" y="3"/>
                    <a:pt x="83" y="0"/>
                    <a:pt x="79" y="0"/>
                  </a:cubicBezTo>
                  <a:cubicBezTo>
                    <a:pt x="76" y="0"/>
                    <a:pt x="72" y="3"/>
                    <a:pt x="72" y="7"/>
                  </a:cubicBezTo>
                  <a:cubicBezTo>
                    <a:pt x="72" y="8"/>
                    <a:pt x="73" y="10"/>
                    <a:pt x="74" y="11"/>
                  </a:cubicBezTo>
                  <a:cubicBezTo>
                    <a:pt x="74" y="11"/>
                    <a:pt x="74" y="11"/>
                    <a:pt x="74" y="11"/>
                  </a:cubicBezTo>
                  <a:cubicBezTo>
                    <a:pt x="76" y="14"/>
                    <a:pt x="77" y="17"/>
                    <a:pt x="77" y="20"/>
                  </a:cubicBezTo>
                  <a:cubicBezTo>
                    <a:pt x="40" y="20"/>
                    <a:pt x="40" y="20"/>
                    <a:pt x="40" y="20"/>
                  </a:cubicBezTo>
                  <a:cubicBezTo>
                    <a:pt x="21" y="53"/>
                    <a:pt x="21" y="53"/>
                    <a:pt x="21" y="53"/>
                  </a:cubicBezTo>
                  <a:cubicBezTo>
                    <a:pt x="18" y="51"/>
                    <a:pt x="16" y="49"/>
                    <a:pt x="14" y="45"/>
                  </a:cubicBezTo>
                  <a:cubicBezTo>
                    <a:pt x="14" y="45"/>
                    <a:pt x="14" y="45"/>
                    <a:pt x="14" y="45"/>
                  </a:cubicBezTo>
                  <a:cubicBezTo>
                    <a:pt x="14" y="44"/>
                    <a:pt x="13" y="43"/>
                    <a:pt x="12" y="42"/>
                  </a:cubicBezTo>
                  <a:cubicBezTo>
                    <a:pt x="8" y="40"/>
                    <a:pt x="4" y="41"/>
                    <a:pt x="2" y="44"/>
                  </a:cubicBezTo>
                  <a:cubicBezTo>
                    <a:pt x="0" y="48"/>
                    <a:pt x="1" y="52"/>
                    <a:pt x="5" y="54"/>
                  </a:cubicBezTo>
                  <a:cubicBezTo>
                    <a:pt x="6" y="55"/>
                    <a:pt x="7" y="55"/>
                    <a:pt x="9" y="55"/>
                  </a:cubicBezTo>
                  <a:cubicBezTo>
                    <a:pt x="9" y="55"/>
                    <a:pt x="9" y="55"/>
                    <a:pt x="9" y="55"/>
                  </a:cubicBezTo>
                  <a:cubicBezTo>
                    <a:pt x="13" y="54"/>
                    <a:pt x="16" y="55"/>
                    <a:pt x="19" y="56"/>
                  </a:cubicBezTo>
                  <a:cubicBezTo>
                    <a:pt x="0" y="90"/>
                    <a:pt x="0" y="90"/>
                    <a:pt x="0" y="90"/>
                  </a:cubicBezTo>
                  <a:cubicBezTo>
                    <a:pt x="18" y="122"/>
                    <a:pt x="18" y="122"/>
                    <a:pt x="18" y="122"/>
                  </a:cubicBezTo>
                  <a:cubicBezTo>
                    <a:pt x="16" y="123"/>
                    <a:pt x="13" y="124"/>
                    <a:pt x="9" y="123"/>
                  </a:cubicBezTo>
                  <a:cubicBezTo>
                    <a:pt x="9" y="123"/>
                    <a:pt x="9" y="123"/>
                    <a:pt x="9" y="123"/>
                  </a:cubicBezTo>
                  <a:cubicBezTo>
                    <a:pt x="7" y="123"/>
                    <a:pt x="6" y="123"/>
                    <a:pt x="5" y="124"/>
                  </a:cubicBezTo>
                  <a:cubicBezTo>
                    <a:pt x="1" y="126"/>
                    <a:pt x="0" y="130"/>
                    <a:pt x="2" y="134"/>
                  </a:cubicBezTo>
                  <a:cubicBezTo>
                    <a:pt x="4" y="137"/>
                    <a:pt x="8" y="138"/>
                    <a:pt x="12" y="136"/>
                  </a:cubicBezTo>
                  <a:cubicBezTo>
                    <a:pt x="13" y="135"/>
                    <a:pt x="14" y="134"/>
                    <a:pt x="14" y="133"/>
                  </a:cubicBezTo>
                  <a:cubicBezTo>
                    <a:pt x="14" y="133"/>
                    <a:pt x="14" y="133"/>
                    <a:pt x="14" y="133"/>
                  </a:cubicBezTo>
                  <a:cubicBezTo>
                    <a:pt x="16" y="129"/>
                    <a:pt x="18" y="127"/>
                    <a:pt x="20" y="125"/>
                  </a:cubicBezTo>
                  <a:cubicBezTo>
                    <a:pt x="40" y="159"/>
                    <a:pt x="40" y="159"/>
                    <a:pt x="40" y="159"/>
                  </a:cubicBezTo>
                  <a:cubicBezTo>
                    <a:pt x="77" y="159"/>
                    <a:pt x="77" y="159"/>
                    <a:pt x="77" y="159"/>
                  </a:cubicBezTo>
                  <a:cubicBezTo>
                    <a:pt x="77" y="162"/>
                    <a:pt x="76" y="164"/>
                    <a:pt x="74" y="167"/>
                  </a:cubicBezTo>
                  <a:cubicBezTo>
                    <a:pt x="74" y="167"/>
                    <a:pt x="74" y="167"/>
                    <a:pt x="74" y="167"/>
                  </a:cubicBezTo>
                  <a:cubicBezTo>
                    <a:pt x="73" y="168"/>
                    <a:pt x="72" y="170"/>
                    <a:pt x="72" y="171"/>
                  </a:cubicBezTo>
                  <a:cubicBezTo>
                    <a:pt x="72" y="175"/>
                    <a:pt x="75" y="178"/>
                    <a:pt x="79" y="178"/>
                  </a:cubicBezTo>
                  <a:cubicBezTo>
                    <a:pt x="83" y="178"/>
                    <a:pt x="86" y="175"/>
                    <a:pt x="86" y="171"/>
                  </a:cubicBezTo>
                  <a:cubicBezTo>
                    <a:pt x="86" y="170"/>
                    <a:pt x="86" y="168"/>
                    <a:pt x="85" y="167"/>
                  </a:cubicBezTo>
                  <a:cubicBezTo>
                    <a:pt x="85" y="167"/>
                    <a:pt x="85" y="167"/>
                    <a:pt x="85" y="167"/>
                  </a:cubicBezTo>
                  <a:cubicBezTo>
                    <a:pt x="83" y="164"/>
                    <a:pt x="82" y="162"/>
                    <a:pt x="81" y="159"/>
                  </a:cubicBezTo>
                  <a:cubicBezTo>
                    <a:pt x="119" y="159"/>
                    <a:pt x="119" y="159"/>
                    <a:pt x="119" y="159"/>
                  </a:cubicBezTo>
                  <a:cubicBezTo>
                    <a:pt x="139" y="126"/>
                    <a:pt x="139" y="126"/>
                    <a:pt x="139" y="126"/>
                  </a:cubicBezTo>
                  <a:cubicBezTo>
                    <a:pt x="141" y="127"/>
                    <a:pt x="143" y="130"/>
                    <a:pt x="144" y="133"/>
                  </a:cubicBezTo>
                  <a:cubicBezTo>
                    <a:pt x="144" y="133"/>
                    <a:pt x="144" y="133"/>
                    <a:pt x="144" y="133"/>
                  </a:cubicBezTo>
                  <a:cubicBezTo>
                    <a:pt x="145" y="134"/>
                    <a:pt x="146" y="135"/>
                    <a:pt x="147" y="136"/>
                  </a:cubicBezTo>
                  <a:cubicBezTo>
                    <a:pt x="150" y="138"/>
                    <a:pt x="155" y="137"/>
                    <a:pt x="157" y="134"/>
                  </a:cubicBezTo>
                  <a:cubicBezTo>
                    <a:pt x="159" y="130"/>
                    <a:pt x="157" y="126"/>
                    <a:pt x="154" y="124"/>
                  </a:cubicBez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2" name="Freeform 1877"/>
            <p:cNvSpPr>
              <a:spLocks/>
            </p:cNvSpPr>
            <p:nvPr/>
          </p:nvSpPr>
          <p:spPr bwMode="auto">
            <a:xfrm>
              <a:off x="6490740" y="1639050"/>
              <a:ext cx="2107617" cy="1819538"/>
            </a:xfrm>
            <a:custGeom>
              <a:avLst/>
              <a:gdLst>
                <a:gd name="T0" fmla="*/ 141 w 161"/>
                <a:gd name="T1" fmla="*/ 37 h 139"/>
                <a:gd name="T2" fmla="*/ 152 w 161"/>
                <a:gd name="T3" fmla="*/ 36 h 139"/>
                <a:gd name="T4" fmla="*/ 152 w 161"/>
                <a:gd name="T5" fmla="*/ 36 h 139"/>
                <a:gd name="T6" fmla="*/ 156 w 161"/>
                <a:gd name="T7" fmla="*/ 35 h 139"/>
                <a:gd name="T8" fmla="*/ 159 w 161"/>
                <a:gd name="T9" fmla="*/ 25 h 139"/>
                <a:gd name="T10" fmla="*/ 149 w 161"/>
                <a:gd name="T11" fmla="*/ 23 h 139"/>
                <a:gd name="T12" fmla="*/ 146 w 161"/>
                <a:gd name="T13" fmla="*/ 26 h 139"/>
                <a:gd name="T14" fmla="*/ 146 w 161"/>
                <a:gd name="T15" fmla="*/ 26 h 139"/>
                <a:gd name="T16" fmla="*/ 139 w 161"/>
                <a:gd name="T17" fmla="*/ 34 h 139"/>
                <a:gd name="T18" fmla="*/ 120 w 161"/>
                <a:gd name="T19" fmla="*/ 0 h 139"/>
                <a:gd name="T20" fmla="*/ 40 w 161"/>
                <a:gd name="T21" fmla="*/ 0 h 139"/>
                <a:gd name="T22" fmla="*/ 0 w 161"/>
                <a:gd name="T23" fmla="*/ 70 h 139"/>
                <a:gd name="T24" fmla="*/ 40 w 161"/>
                <a:gd name="T25" fmla="*/ 139 h 139"/>
                <a:gd name="T26" fmla="*/ 76 w 161"/>
                <a:gd name="T27" fmla="*/ 139 h 139"/>
                <a:gd name="T28" fmla="*/ 74 w 161"/>
                <a:gd name="T29" fmla="*/ 135 h 139"/>
                <a:gd name="T30" fmla="*/ 73 w 161"/>
                <a:gd name="T31" fmla="*/ 133 h 139"/>
                <a:gd name="T32" fmla="*/ 72 w 161"/>
                <a:gd name="T33" fmla="*/ 132 h 139"/>
                <a:gd name="T34" fmla="*/ 72 w 161"/>
                <a:gd name="T35" fmla="*/ 129 h 139"/>
                <a:gd name="T36" fmla="*/ 81 w 161"/>
                <a:gd name="T37" fmla="*/ 120 h 139"/>
                <a:gd name="T38" fmla="*/ 90 w 161"/>
                <a:gd name="T39" fmla="*/ 129 h 139"/>
                <a:gd name="T40" fmla="*/ 90 w 161"/>
                <a:gd name="T41" fmla="*/ 132 h 139"/>
                <a:gd name="T42" fmla="*/ 89 w 161"/>
                <a:gd name="T43" fmla="*/ 133 h 139"/>
                <a:gd name="T44" fmla="*/ 88 w 161"/>
                <a:gd name="T45" fmla="*/ 135 h 139"/>
                <a:gd name="T46" fmla="*/ 86 w 161"/>
                <a:gd name="T47" fmla="*/ 139 h 139"/>
                <a:gd name="T48" fmla="*/ 120 w 161"/>
                <a:gd name="T49" fmla="*/ 139 h 139"/>
                <a:gd name="T50" fmla="*/ 138 w 161"/>
                <a:gd name="T51" fmla="*/ 108 h 139"/>
                <a:gd name="T52" fmla="*/ 137 w 161"/>
                <a:gd name="T53" fmla="*/ 108 h 139"/>
                <a:gd name="T54" fmla="*/ 134 w 161"/>
                <a:gd name="T55" fmla="*/ 108 h 139"/>
                <a:gd name="T56" fmla="*/ 132 w 161"/>
                <a:gd name="T57" fmla="*/ 108 h 139"/>
                <a:gd name="T58" fmla="*/ 131 w 161"/>
                <a:gd name="T59" fmla="*/ 107 h 139"/>
                <a:gd name="T60" fmla="*/ 129 w 161"/>
                <a:gd name="T61" fmla="*/ 107 h 139"/>
                <a:gd name="T62" fmla="*/ 125 w 161"/>
                <a:gd name="T63" fmla="*/ 94 h 139"/>
                <a:gd name="T64" fmla="*/ 133 w 161"/>
                <a:gd name="T65" fmla="*/ 90 h 139"/>
                <a:gd name="T66" fmla="*/ 138 w 161"/>
                <a:gd name="T67" fmla="*/ 91 h 139"/>
                <a:gd name="T68" fmla="*/ 139 w 161"/>
                <a:gd name="T69" fmla="*/ 92 h 139"/>
                <a:gd name="T70" fmla="*/ 140 w 161"/>
                <a:gd name="T71" fmla="*/ 93 h 139"/>
                <a:gd name="T72" fmla="*/ 141 w 161"/>
                <a:gd name="T73" fmla="*/ 95 h 139"/>
                <a:gd name="T74" fmla="*/ 143 w 161"/>
                <a:gd name="T75" fmla="*/ 99 h 139"/>
                <a:gd name="T76" fmla="*/ 160 w 161"/>
                <a:gd name="T77" fmla="*/ 70 h 139"/>
                <a:gd name="T78" fmla="*/ 141 w 161"/>
                <a:gd name="T79" fmla="*/ 3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 h="139">
                  <a:moveTo>
                    <a:pt x="141" y="37"/>
                  </a:moveTo>
                  <a:cubicBezTo>
                    <a:pt x="144" y="36"/>
                    <a:pt x="147" y="35"/>
                    <a:pt x="152" y="36"/>
                  </a:cubicBezTo>
                  <a:cubicBezTo>
                    <a:pt x="152" y="36"/>
                    <a:pt x="152" y="36"/>
                    <a:pt x="152" y="36"/>
                  </a:cubicBezTo>
                  <a:cubicBezTo>
                    <a:pt x="153" y="36"/>
                    <a:pt x="155" y="35"/>
                    <a:pt x="156" y="35"/>
                  </a:cubicBezTo>
                  <a:cubicBezTo>
                    <a:pt x="159" y="33"/>
                    <a:pt x="161" y="28"/>
                    <a:pt x="159" y="25"/>
                  </a:cubicBezTo>
                  <a:cubicBezTo>
                    <a:pt x="157" y="22"/>
                    <a:pt x="152" y="21"/>
                    <a:pt x="149" y="23"/>
                  </a:cubicBezTo>
                  <a:cubicBezTo>
                    <a:pt x="148" y="23"/>
                    <a:pt x="147" y="24"/>
                    <a:pt x="146" y="26"/>
                  </a:cubicBezTo>
                  <a:cubicBezTo>
                    <a:pt x="146" y="26"/>
                    <a:pt x="146" y="26"/>
                    <a:pt x="146" y="26"/>
                  </a:cubicBezTo>
                  <a:cubicBezTo>
                    <a:pt x="144" y="30"/>
                    <a:pt x="142" y="32"/>
                    <a:pt x="139" y="34"/>
                  </a:cubicBezTo>
                  <a:cubicBezTo>
                    <a:pt x="120" y="0"/>
                    <a:pt x="120" y="0"/>
                    <a:pt x="120" y="0"/>
                  </a:cubicBezTo>
                  <a:cubicBezTo>
                    <a:pt x="40" y="0"/>
                    <a:pt x="40" y="0"/>
                    <a:pt x="40" y="0"/>
                  </a:cubicBezTo>
                  <a:cubicBezTo>
                    <a:pt x="0" y="70"/>
                    <a:pt x="0" y="70"/>
                    <a:pt x="0" y="70"/>
                  </a:cubicBezTo>
                  <a:cubicBezTo>
                    <a:pt x="40" y="139"/>
                    <a:pt x="40" y="139"/>
                    <a:pt x="40" y="139"/>
                  </a:cubicBezTo>
                  <a:cubicBezTo>
                    <a:pt x="76" y="139"/>
                    <a:pt x="76" y="139"/>
                    <a:pt x="76" y="139"/>
                  </a:cubicBezTo>
                  <a:cubicBezTo>
                    <a:pt x="76" y="138"/>
                    <a:pt x="75" y="136"/>
                    <a:pt x="74" y="135"/>
                  </a:cubicBezTo>
                  <a:cubicBezTo>
                    <a:pt x="73" y="133"/>
                    <a:pt x="73" y="133"/>
                    <a:pt x="73" y="133"/>
                  </a:cubicBezTo>
                  <a:cubicBezTo>
                    <a:pt x="72" y="132"/>
                    <a:pt x="72" y="132"/>
                    <a:pt x="72" y="132"/>
                  </a:cubicBezTo>
                  <a:cubicBezTo>
                    <a:pt x="72" y="131"/>
                    <a:pt x="72" y="130"/>
                    <a:pt x="72" y="129"/>
                  </a:cubicBezTo>
                  <a:cubicBezTo>
                    <a:pt x="72" y="124"/>
                    <a:pt x="76" y="120"/>
                    <a:pt x="81" y="120"/>
                  </a:cubicBezTo>
                  <a:cubicBezTo>
                    <a:pt x="86" y="120"/>
                    <a:pt x="90" y="124"/>
                    <a:pt x="90" y="129"/>
                  </a:cubicBezTo>
                  <a:cubicBezTo>
                    <a:pt x="90" y="130"/>
                    <a:pt x="90" y="131"/>
                    <a:pt x="90" y="132"/>
                  </a:cubicBezTo>
                  <a:cubicBezTo>
                    <a:pt x="89" y="133"/>
                    <a:pt x="89" y="133"/>
                    <a:pt x="89" y="133"/>
                  </a:cubicBezTo>
                  <a:cubicBezTo>
                    <a:pt x="88" y="135"/>
                    <a:pt x="88" y="135"/>
                    <a:pt x="88" y="135"/>
                  </a:cubicBezTo>
                  <a:cubicBezTo>
                    <a:pt x="87" y="136"/>
                    <a:pt x="86" y="138"/>
                    <a:pt x="86" y="139"/>
                  </a:cubicBezTo>
                  <a:cubicBezTo>
                    <a:pt x="120" y="139"/>
                    <a:pt x="120" y="139"/>
                    <a:pt x="120" y="139"/>
                  </a:cubicBezTo>
                  <a:cubicBezTo>
                    <a:pt x="138" y="108"/>
                    <a:pt x="138" y="108"/>
                    <a:pt x="138" y="108"/>
                  </a:cubicBezTo>
                  <a:cubicBezTo>
                    <a:pt x="138" y="108"/>
                    <a:pt x="137" y="108"/>
                    <a:pt x="137" y="108"/>
                  </a:cubicBezTo>
                  <a:cubicBezTo>
                    <a:pt x="136" y="108"/>
                    <a:pt x="135" y="108"/>
                    <a:pt x="134" y="108"/>
                  </a:cubicBezTo>
                  <a:cubicBezTo>
                    <a:pt x="132" y="108"/>
                    <a:pt x="132" y="108"/>
                    <a:pt x="132" y="108"/>
                  </a:cubicBezTo>
                  <a:cubicBezTo>
                    <a:pt x="131" y="107"/>
                    <a:pt x="131" y="107"/>
                    <a:pt x="131" y="107"/>
                  </a:cubicBezTo>
                  <a:cubicBezTo>
                    <a:pt x="130" y="107"/>
                    <a:pt x="129" y="107"/>
                    <a:pt x="129" y="107"/>
                  </a:cubicBezTo>
                  <a:cubicBezTo>
                    <a:pt x="124" y="104"/>
                    <a:pt x="123" y="99"/>
                    <a:pt x="125" y="94"/>
                  </a:cubicBezTo>
                  <a:cubicBezTo>
                    <a:pt x="127" y="92"/>
                    <a:pt x="130" y="90"/>
                    <a:pt x="133" y="90"/>
                  </a:cubicBezTo>
                  <a:cubicBezTo>
                    <a:pt x="135" y="90"/>
                    <a:pt x="136" y="90"/>
                    <a:pt x="138" y="91"/>
                  </a:cubicBezTo>
                  <a:cubicBezTo>
                    <a:pt x="138" y="91"/>
                    <a:pt x="139" y="92"/>
                    <a:pt x="139" y="92"/>
                  </a:cubicBezTo>
                  <a:cubicBezTo>
                    <a:pt x="140" y="93"/>
                    <a:pt x="140" y="93"/>
                    <a:pt x="140" y="93"/>
                  </a:cubicBezTo>
                  <a:cubicBezTo>
                    <a:pt x="141" y="95"/>
                    <a:pt x="141" y="95"/>
                    <a:pt x="141" y="95"/>
                  </a:cubicBezTo>
                  <a:cubicBezTo>
                    <a:pt x="142" y="97"/>
                    <a:pt x="143" y="98"/>
                    <a:pt x="143" y="99"/>
                  </a:cubicBezTo>
                  <a:cubicBezTo>
                    <a:pt x="160" y="70"/>
                    <a:pt x="160" y="70"/>
                    <a:pt x="160" y="70"/>
                  </a:cubicBezTo>
                  <a:lnTo>
                    <a:pt x="141" y="37"/>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3" name="Freeform 1887"/>
            <p:cNvSpPr>
              <a:spLocks/>
            </p:cNvSpPr>
            <p:nvPr/>
          </p:nvSpPr>
          <p:spPr bwMode="auto">
            <a:xfrm>
              <a:off x="6503985" y="3236733"/>
              <a:ext cx="2094372" cy="2094372"/>
            </a:xfrm>
            <a:custGeom>
              <a:avLst/>
              <a:gdLst>
                <a:gd name="T0" fmla="*/ 142 w 160"/>
                <a:gd name="T1" fmla="*/ 60 h 160"/>
                <a:gd name="T2" fmla="*/ 140 w 160"/>
                <a:gd name="T3" fmla="*/ 63 h 160"/>
                <a:gd name="T4" fmla="*/ 139 w 160"/>
                <a:gd name="T5" fmla="*/ 65 h 160"/>
                <a:gd name="T6" fmla="*/ 138 w 160"/>
                <a:gd name="T7" fmla="*/ 66 h 160"/>
                <a:gd name="T8" fmla="*/ 137 w 160"/>
                <a:gd name="T9" fmla="*/ 67 h 160"/>
                <a:gd name="T10" fmla="*/ 132 w 160"/>
                <a:gd name="T11" fmla="*/ 68 h 160"/>
                <a:gd name="T12" fmla="*/ 124 w 160"/>
                <a:gd name="T13" fmla="*/ 64 h 160"/>
                <a:gd name="T14" fmla="*/ 128 w 160"/>
                <a:gd name="T15" fmla="*/ 51 h 160"/>
                <a:gd name="T16" fmla="*/ 129 w 160"/>
                <a:gd name="T17" fmla="*/ 51 h 160"/>
                <a:gd name="T18" fmla="*/ 131 w 160"/>
                <a:gd name="T19" fmla="*/ 50 h 160"/>
                <a:gd name="T20" fmla="*/ 133 w 160"/>
                <a:gd name="T21" fmla="*/ 50 h 160"/>
                <a:gd name="T22" fmla="*/ 136 w 160"/>
                <a:gd name="T23" fmla="*/ 50 h 160"/>
                <a:gd name="T24" fmla="*/ 136 w 160"/>
                <a:gd name="T25" fmla="*/ 50 h 160"/>
                <a:gd name="T26" fmla="*/ 120 w 160"/>
                <a:gd name="T27" fmla="*/ 22 h 160"/>
                <a:gd name="T28" fmla="*/ 82 w 160"/>
                <a:gd name="T29" fmla="*/ 22 h 160"/>
                <a:gd name="T30" fmla="*/ 86 w 160"/>
                <a:gd name="T31" fmla="*/ 12 h 160"/>
                <a:gd name="T32" fmla="*/ 86 w 160"/>
                <a:gd name="T33" fmla="*/ 12 h 160"/>
                <a:gd name="T34" fmla="*/ 87 w 160"/>
                <a:gd name="T35" fmla="*/ 7 h 160"/>
                <a:gd name="T36" fmla="*/ 80 w 160"/>
                <a:gd name="T37" fmla="*/ 0 h 160"/>
                <a:gd name="T38" fmla="*/ 73 w 160"/>
                <a:gd name="T39" fmla="*/ 7 h 160"/>
                <a:gd name="T40" fmla="*/ 74 w 160"/>
                <a:gd name="T41" fmla="*/ 12 h 160"/>
                <a:gd name="T42" fmla="*/ 74 w 160"/>
                <a:gd name="T43" fmla="*/ 12 h 160"/>
                <a:gd name="T44" fmla="*/ 78 w 160"/>
                <a:gd name="T45" fmla="*/ 22 h 160"/>
                <a:gd name="T46" fmla="*/ 40 w 160"/>
                <a:gd name="T47" fmla="*/ 22 h 160"/>
                <a:gd name="T48" fmla="*/ 0 w 160"/>
                <a:gd name="T49" fmla="*/ 91 h 160"/>
                <a:gd name="T50" fmla="*/ 40 w 160"/>
                <a:gd name="T51" fmla="*/ 160 h 160"/>
                <a:gd name="T52" fmla="*/ 120 w 160"/>
                <a:gd name="T53" fmla="*/ 160 h 160"/>
                <a:gd name="T54" fmla="*/ 138 w 160"/>
                <a:gd name="T55" fmla="*/ 129 h 160"/>
                <a:gd name="T56" fmla="*/ 135 w 160"/>
                <a:gd name="T57" fmla="*/ 129 h 160"/>
                <a:gd name="T58" fmla="*/ 132 w 160"/>
                <a:gd name="T59" fmla="*/ 129 h 160"/>
                <a:gd name="T60" fmla="*/ 130 w 160"/>
                <a:gd name="T61" fmla="*/ 129 h 160"/>
                <a:gd name="T62" fmla="*/ 129 w 160"/>
                <a:gd name="T63" fmla="*/ 128 h 160"/>
                <a:gd name="T64" fmla="*/ 127 w 160"/>
                <a:gd name="T65" fmla="*/ 128 h 160"/>
                <a:gd name="T66" fmla="*/ 123 w 160"/>
                <a:gd name="T67" fmla="*/ 122 h 160"/>
                <a:gd name="T68" fmla="*/ 124 w 160"/>
                <a:gd name="T69" fmla="*/ 115 h 160"/>
                <a:gd name="T70" fmla="*/ 131 w 160"/>
                <a:gd name="T71" fmla="*/ 111 h 160"/>
                <a:gd name="T72" fmla="*/ 136 w 160"/>
                <a:gd name="T73" fmla="*/ 112 h 160"/>
                <a:gd name="T74" fmla="*/ 138 w 160"/>
                <a:gd name="T75" fmla="*/ 113 h 160"/>
                <a:gd name="T76" fmla="*/ 139 w 160"/>
                <a:gd name="T77" fmla="*/ 115 h 160"/>
                <a:gd name="T78" fmla="*/ 140 w 160"/>
                <a:gd name="T79" fmla="*/ 116 h 160"/>
                <a:gd name="T80" fmla="*/ 142 w 160"/>
                <a:gd name="T81" fmla="*/ 121 h 160"/>
                <a:gd name="T82" fmla="*/ 160 w 160"/>
                <a:gd name="T83" fmla="*/ 91 h 160"/>
                <a:gd name="T84" fmla="*/ 142 w 160"/>
                <a:gd name="T85" fmla="*/ 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 h="160">
                  <a:moveTo>
                    <a:pt x="142" y="60"/>
                  </a:moveTo>
                  <a:cubicBezTo>
                    <a:pt x="141" y="61"/>
                    <a:pt x="141" y="62"/>
                    <a:pt x="140" y="63"/>
                  </a:cubicBezTo>
                  <a:cubicBezTo>
                    <a:pt x="139" y="65"/>
                    <a:pt x="139" y="65"/>
                    <a:pt x="139" y="65"/>
                  </a:cubicBezTo>
                  <a:cubicBezTo>
                    <a:pt x="138" y="66"/>
                    <a:pt x="138" y="66"/>
                    <a:pt x="138" y="66"/>
                  </a:cubicBezTo>
                  <a:cubicBezTo>
                    <a:pt x="138" y="66"/>
                    <a:pt x="137" y="67"/>
                    <a:pt x="137" y="67"/>
                  </a:cubicBezTo>
                  <a:cubicBezTo>
                    <a:pt x="135" y="68"/>
                    <a:pt x="134" y="68"/>
                    <a:pt x="132" y="68"/>
                  </a:cubicBezTo>
                  <a:cubicBezTo>
                    <a:pt x="129" y="68"/>
                    <a:pt x="126" y="66"/>
                    <a:pt x="124" y="64"/>
                  </a:cubicBezTo>
                  <a:cubicBezTo>
                    <a:pt x="122" y="59"/>
                    <a:pt x="123" y="54"/>
                    <a:pt x="128" y="51"/>
                  </a:cubicBezTo>
                  <a:cubicBezTo>
                    <a:pt x="128" y="51"/>
                    <a:pt x="129" y="51"/>
                    <a:pt x="129" y="51"/>
                  </a:cubicBezTo>
                  <a:cubicBezTo>
                    <a:pt x="131" y="50"/>
                    <a:pt x="131" y="50"/>
                    <a:pt x="131" y="50"/>
                  </a:cubicBezTo>
                  <a:cubicBezTo>
                    <a:pt x="133" y="50"/>
                    <a:pt x="133" y="50"/>
                    <a:pt x="133" y="50"/>
                  </a:cubicBezTo>
                  <a:cubicBezTo>
                    <a:pt x="134" y="50"/>
                    <a:pt x="135" y="50"/>
                    <a:pt x="136" y="50"/>
                  </a:cubicBezTo>
                  <a:cubicBezTo>
                    <a:pt x="136" y="50"/>
                    <a:pt x="136" y="50"/>
                    <a:pt x="136" y="50"/>
                  </a:cubicBezTo>
                  <a:cubicBezTo>
                    <a:pt x="120" y="22"/>
                    <a:pt x="120" y="22"/>
                    <a:pt x="120" y="22"/>
                  </a:cubicBezTo>
                  <a:cubicBezTo>
                    <a:pt x="82" y="22"/>
                    <a:pt x="82" y="22"/>
                    <a:pt x="82" y="22"/>
                  </a:cubicBezTo>
                  <a:cubicBezTo>
                    <a:pt x="82" y="18"/>
                    <a:pt x="83" y="15"/>
                    <a:pt x="86" y="12"/>
                  </a:cubicBezTo>
                  <a:cubicBezTo>
                    <a:pt x="86" y="12"/>
                    <a:pt x="86" y="12"/>
                    <a:pt x="86" y="12"/>
                  </a:cubicBezTo>
                  <a:cubicBezTo>
                    <a:pt x="86" y="10"/>
                    <a:pt x="87" y="9"/>
                    <a:pt x="87" y="7"/>
                  </a:cubicBezTo>
                  <a:cubicBezTo>
                    <a:pt x="87" y="4"/>
                    <a:pt x="84" y="0"/>
                    <a:pt x="80" y="0"/>
                  </a:cubicBezTo>
                  <a:cubicBezTo>
                    <a:pt x="76" y="0"/>
                    <a:pt x="73" y="4"/>
                    <a:pt x="73" y="7"/>
                  </a:cubicBezTo>
                  <a:cubicBezTo>
                    <a:pt x="73" y="9"/>
                    <a:pt x="73" y="10"/>
                    <a:pt x="74" y="12"/>
                  </a:cubicBezTo>
                  <a:cubicBezTo>
                    <a:pt x="74" y="12"/>
                    <a:pt x="74" y="12"/>
                    <a:pt x="74" y="12"/>
                  </a:cubicBezTo>
                  <a:cubicBezTo>
                    <a:pt x="77" y="15"/>
                    <a:pt x="78" y="18"/>
                    <a:pt x="78" y="22"/>
                  </a:cubicBezTo>
                  <a:cubicBezTo>
                    <a:pt x="40" y="22"/>
                    <a:pt x="40" y="22"/>
                    <a:pt x="40" y="22"/>
                  </a:cubicBezTo>
                  <a:cubicBezTo>
                    <a:pt x="0" y="91"/>
                    <a:pt x="0" y="91"/>
                    <a:pt x="0" y="91"/>
                  </a:cubicBezTo>
                  <a:cubicBezTo>
                    <a:pt x="40" y="160"/>
                    <a:pt x="40" y="160"/>
                    <a:pt x="40" y="160"/>
                  </a:cubicBezTo>
                  <a:cubicBezTo>
                    <a:pt x="120" y="160"/>
                    <a:pt x="120" y="160"/>
                    <a:pt x="120" y="160"/>
                  </a:cubicBezTo>
                  <a:cubicBezTo>
                    <a:pt x="138" y="129"/>
                    <a:pt x="138" y="129"/>
                    <a:pt x="138" y="129"/>
                  </a:cubicBezTo>
                  <a:cubicBezTo>
                    <a:pt x="137" y="129"/>
                    <a:pt x="136" y="129"/>
                    <a:pt x="135" y="129"/>
                  </a:cubicBezTo>
                  <a:cubicBezTo>
                    <a:pt x="134" y="129"/>
                    <a:pt x="133" y="129"/>
                    <a:pt x="132" y="129"/>
                  </a:cubicBezTo>
                  <a:cubicBezTo>
                    <a:pt x="130" y="129"/>
                    <a:pt x="130" y="129"/>
                    <a:pt x="130" y="129"/>
                  </a:cubicBezTo>
                  <a:cubicBezTo>
                    <a:pt x="129" y="128"/>
                    <a:pt x="129" y="128"/>
                    <a:pt x="129" y="128"/>
                  </a:cubicBezTo>
                  <a:cubicBezTo>
                    <a:pt x="128" y="128"/>
                    <a:pt x="128" y="128"/>
                    <a:pt x="127" y="128"/>
                  </a:cubicBezTo>
                  <a:cubicBezTo>
                    <a:pt x="125" y="126"/>
                    <a:pt x="123" y="124"/>
                    <a:pt x="123" y="122"/>
                  </a:cubicBezTo>
                  <a:cubicBezTo>
                    <a:pt x="122" y="120"/>
                    <a:pt x="122" y="117"/>
                    <a:pt x="124" y="115"/>
                  </a:cubicBezTo>
                  <a:cubicBezTo>
                    <a:pt x="125" y="113"/>
                    <a:pt x="128" y="111"/>
                    <a:pt x="131" y="111"/>
                  </a:cubicBezTo>
                  <a:cubicBezTo>
                    <a:pt x="133" y="111"/>
                    <a:pt x="135" y="111"/>
                    <a:pt x="136" y="112"/>
                  </a:cubicBezTo>
                  <a:cubicBezTo>
                    <a:pt x="137" y="112"/>
                    <a:pt x="137" y="113"/>
                    <a:pt x="138" y="113"/>
                  </a:cubicBezTo>
                  <a:cubicBezTo>
                    <a:pt x="139" y="115"/>
                    <a:pt x="139" y="115"/>
                    <a:pt x="139" y="115"/>
                  </a:cubicBezTo>
                  <a:cubicBezTo>
                    <a:pt x="140" y="116"/>
                    <a:pt x="140" y="116"/>
                    <a:pt x="140" y="116"/>
                  </a:cubicBezTo>
                  <a:cubicBezTo>
                    <a:pt x="140" y="118"/>
                    <a:pt x="141" y="120"/>
                    <a:pt x="142" y="121"/>
                  </a:cubicBezTo>
                  <a:cubicBezTo>
                    <a:pt x="160" y="91"/>
                    <a:pt x="160" y="91"/>
                    <a:pt x="160" y="91"/>
                  </a:cubicBezTo>
                  <a:lnTo>
                    <a:pt x="142" y="60"/>
                  </a:lnTo>
                  <a:close/>
                </a:path>
              </a:pathLst>
            </a:custGeom>
            <a:gradFill flip="none" rotWithShape="1">
              <a:gsLst>
                <a:gs pos="100000">
                  <a:srgbClr val="1D8DE5"/>
                </a:gs>
                <a:gs pos="0">
                  <a:srgbClr val="007BB5"/>
                </a:gs>
              </a:gsLst>
              <a:lin ang="2700000" scaled="1"/>
              <a:tileRect/>
            </a:gradFill>
            <a:ln w="19050">
              <a:gradFill flip="none" rotWithShape="1">
                <a:gsLst>
                  <a:gs pos="100000">
                    <a:srgbClr val="1D8DE5"/>
                  </a:gs>
                  <a:gs pos="0">
                    <a:srgbClr val="007BB5"/>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Freeform 1897"/>
            <p:cNvSpPr>
              <a:spLocks/>
            </p:cNvSpPr>
            <p:nvPr/>
          </p:nvSpPr>
          <p:spPr bwMode="auto">
            <a:xfrm>
              <a:off x="8113257" y="4453621"/>
              <a:ext cx="2109273" cy="1807948"/>
            </a:xfrm>
            <a:custGeom>
              <a:avLst/>
              <a:gdLst>
                <a:gd name="T0" fmla="*/ 143 w 161"/>
                <a:gd name="T1" fmla="*/ 37 h 138"/>
                <a:gd name="T2" fmla="*/ 140 w 161"/>
                <a:gd name="T3" fmla="*/ 42 h 138"/>
                <a:gd name="T4" fmla="*/ 139 w 161"/>
                <a:gd name="T5" fmla="*/ 44 h 138"/>
                <a:gd name="T6" fmla="*/ 138 w 161"/>
                <a:gd name="T7" fmla="*/ 45 h 138"/>
                <a:gd name="T8" fmla="*/ 136 w 161"/>
                <a:gd name="T9" fmla="*/ 46 h 138"/>
                <a:gd name="T10" fmla="*/ 131 w 161"/>
                <a:gd name="T11" fmla="*/ 47 h 138"/>
                <a:gd name="T12" fmla="*/ 124 w 161"/>
                <a:gd name="T13" fmla="*/ 43 h 138"/>
                <a:gd name="T14" fmla="*/ 123 w 161"/>
                <a:gd name="T15" fmla="*/ 36 h 138"/>
                <a:gd name="T16" fmla="*/ 127 w 161"/>
                <a:gd name="T17" fmla="*/ 31 h 138"/>
                <a:gd name="T18" fmla="*/ 129 w 161"/>
                <a:gd name="T19" fmla="*/ 30 h 138"/>
                <a:gd name="T20" fmla="*/ 130 w 161"/>
                <a:gd name="T21" fmla="*/ 30 h 138"/>
                <a:gd name="T22" fmla="*/ 132 w 161"/>
                <a:gd name="T23" fmla="*/ 29 h 138"/>
                <a:gd name="T24" fmla="*/ 135 w 161"/>
                <a:gd name="T25" fmla="*/ 30 h 138"/>
                <a:gd name="T26" fmla="*/ 138 w 161"/>
                <a:gd name="T27" fmla="*/ 29 h 138"/>
                <a:gd name="T28" fmla="*/ 121 w 161"/>
                <a:gd name="T29" fmla="*/ 0 h 138"/>
                <a:gd name="T30" fmla="*/ 86 w 161"/>
                <a:gd name="T31" fmla="*/ 0 h 138"/>
                <a:gd name="T32" fmla="*/ 88 w 161"/>
                <a:gd name="T33" fmla="*/ 2 h 138"/>
                <a:gd name="T34" fmla="*/ 88 w 161"/>
                <a:gd name="T35" fmla="*/ 4 h 138"/>
                <a:gd name="T36" fmla="*/ 89 w 161"/>
                <a:gd name="T37" fmla="*/ 5 h 138"/>
                <a:gd name="T38" fmla="*/ 89 w 161"/>
                <a:gd name="T39" fmla="*/ 7 h 138"/>
                <a:gd name="T40" fmla="*/ 80 w 161"/>
                <a:gd name="T41" fmla="*/ 16 h 138"/>
                <a:gd name="T42" fmla="*/ 71 w 161"/>
                <a:gd name="T43" fmla="*/ 7 h 138"/>
                <a:gd name="T44" fmla="*/ 71 w 161"/>
                <a:gd name="T45" fmla="*/ 6 h 138"/>
                <a:gd name="T46" fmla="*/ 72 w 161"/>
                <a:gd name="T47" fmla="*/ 4 h 138"/>
                <a:gd name="T48" fmla="*/ 73 w 161"/>
                <a:gd name="T49" fmla="*/ 2 h 138"/>
                <a:gd name="T50" fmla="*/ 75 w 161"/>
                <a:gd name="T51" fmla="*/ 0 h 138"/>
                <a:gd name="T52" fmla="*/ 41 w 161"/>
                <a:gd name="T53" fmla="*/ 0 h 138"/>
                <a:gd name="T54" fmla="*/ 22 w 161"/>
                <a:gd name="T55" fmla="*/ 32 h 138"/>
                <a:gd name="T56" fmla="*/ 15 w 161"/>
                <a:gd name="T57" fmla="*/ 24 h 138"/>
                <a:gd name="T58" fmla="*/ 15 w 161"/>
                <a:gd name="T59" fmla="*/ 24 h 138"/>
                <a:gd name="T60" fmla="*/ 12 w 161"/>
                <a:gd name="T61" fmla="*/ 21 h 138"/>
                <a:gd name="T62" fmla="*/ 2 w 161"/>
                <a:gd name="T63" fmla="*/ 23 h 138"/>
                <a:gd name="T64" fmla="*/ 5 w 161"/>
                <a:gd name="T65" fmla="*/ 33 h 138"/>
                <a:gd name="T66" fmla="*/ 9 w 161"/>
                <a:gd name="T67" fmla="*/ 34 h 138"/>
                <a:gd name="T68" fmla="*/ 9 w 161"/>
                <a:gd name="T69" fmla="*/ 34 h 138"/>
                <a:gd name="T70" fmla="*/ 20 w 161"/>
                <a:gd name="T71" fmla="*/ 36 h 138"/>
                <a:gd name="T72" fmla="*/ 1 w 161"/>
                <a:gd name="T73" fmla="*/ 69 h 138"/>
                <a:gd name="T74" fmla="*/ 41 w 161"/>
                <a:gd name="T75" fmla="*/ 138 h 138"/>
                <a:gd name="T76" fmla="*/ 121 w 161"/>
                <a:gd name="T77" fmla="*/ 138 h 138"/>
                <a:gd name="T78" fmla="*/ 161 w 161"/>
                <a:gd name="T79" fmla="*/ 69 h 138"/>
                <a:gd name="T80" fmla="*/ 143 w 161"/>
                <a:gd name="T81" fmla="*/ 3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1" h="138">
                  <a:moveTo>
                    <a:pt x="143" y="37"/>
                  </a:moveTo>
                  <a:cubicBezTo>
                    <a:pt x="142" y="38"/>
                    <a:pt x="141" y="40"/>
                    <a:pt x="140" y="42"/>
                  </a:cubicBezTo>
                  <a:cubicBezTo>
                    <a:pt x="139" y="44"/>
                    <a:pt x="139" y="44"/>
                    <a:pt x="139" y="44"/>
                  </a:cubicBezTo>
                  <a:cubicBezTo>
                    <a:pt x="138" y="45"/>
                    <a:pt x="138" y="45"/>
                    <a:pt x="138" y="45"/>
                  </a:cubicBezTo>
                  <a:cubicBezTo>
                    <a:pt x="137" y="45"/>
                    <a:pt x="137" y="46"/>
                    <a:pt x="136" y="46"/>
                  </a:cubicBezTo>
                  <a:cubicBezTo>
                    <a:pt x="135" y="47"/>
                    <a:pt x="133" y="47"/>
                    <a:pt x="131" y="47"/>
                  </a:cubicBezTo>
                  <a:cubicBezTo>
                    <a:pt x="128" y="47"/>
                    <a:pt x="125" y="46"/>
                    <a:pt x="124" y="43"/>
                  </a:cubicBezTo>
                  <a:cubicBezTo>
                    <a:pt x="122" y="41"/>
                    <a:pt x="122" y="38"/>
                    <a:pt x="123" y="36"/>
                  </a:cubicBezTo>
                  <a:cubicBezTo>
                    <a:pt x="123" y="34"/>
                    <a:pt x="125" y="32"/>
                    <a:pt x="127" y="31"/>
                  </a:cubicBezTo>
                  <a:cubicBezTo>
                    <a:pt x="128" y="30"/>
                    <a:pt x="128" y="30"/>
                    <a:pt x="129" y="30"/>
                  </a:cubicBezTo>
                  <a:cubicBezTo>
                    <a:pt x="130" y="30"/>
                    <a:pt x="130" y="30"/>
                    <a:pt x="130" y="30"/>
                  </a:cubicBezTo>
                  <a:cubicBezTo>
                    <a:pt x="132" y="29"/>
                    <a:pt x="132" y="29"/>
                    <a:pt x="132" y="29"/>
                  </a:cubicBezTo>
                  <a:cubicBezTo>
                    <a:pt x="133" y="30"/>
                    <a:pt x="134" y="30"/>
                    <a:pt x="135" y="30"/>
                  </a:cubicBezTo>
                  <a:cubicBezTo>
                    <a:pt x="136" y="30"/>
                    <a:pt x="137" y="29"/>
                    <a:pt x="138" y="29"/>
                  </a:cubicBezTo>
                  <a:cubicBezTo>
                    <a:pt x="121" y="0"/>
                    <a:pt x="121" y="0"/>
                    <a:pt x="121" y="0"/>
                  </a:cubicBezTo>
                  <a:cubicBezTo>
                    <a:pt x="86" y="0"/>
                    <a:pt x="86" y="0"/>
                    <a:pt x="86" y="0"/>
                  </a:cubicBezTo>
                  <a:cubicBezTo>
                    <a:pt x="87" y="0"/>
                    <a:pt x="87" y="1"/>
                    <a:pt x="88" y="2"/>
                  </a:cubicBezTo>
                  <a:cubicBezTo>
                    <a:pt x="88" y="4"/>
                    <a:pt x="88" y="4"/>
                    <a:pt x="88" y="4"/>
                  </a:cubicBezTo>
                  <a:cubicBezTo>
                    <a:pt x="89" y="5"/>
                    <a:pt x="89" y="5"/>
                    <a:pt x="89" y="5"/>
                  </a:cubicBezTo>
                  <a:cubicBezTo>
                    <a:pt x="89" y="6"/>
                    <a:pt x="89" y="7"/>
                    <a:pt x="89" y="7"/>
                  </a:cubicBezTo>
                  <a:cubicBezTo>
                    <a:pt x="89" y="12"/>
                    <a:pt x="85" y="16"/>
                    <a:pt x="80" y="16"/>
                  </a:cubicBezTo>
                  <a:cubicBezTo>
                    <a:pt x="75" y="16"/>
                    <a:pt x="71" y="12"/>
                    <a:pt x="71" y="7"/>
                  </a:cubicBezTo>
                  <a:cubicBezTo>
                    <a:pt x="71" y="7"/>
                    <a:pt x="71" y="6"/>
                    <a:pt x="71" y="6"/>
                  </a:cubicBezTo>
                  <a:cubicBezTo>
                    <a:pt x="72" y="4"/>
                    <a:pt x="72" y="4"/>
                    <a:pt x="72" y="4"/>
                  </a:cubicBezTo>
                  <a:cubicBezTo>
                    <a:pt x="73" y="2"/>
                    <a:pt x="73" y="2"/>
                    <a:pt x="73" y="2"/>
                  </a:cubicBezTo>
                  <a:cubicBezTo>
                    <a:pt x="74" y="1"/>
                    <a:pt x="74" y="0"/>
                    <a:pt x="75" y="0"/>
                  </a:cubicBezTo>
                  <a:cubicBezTo>
                    <a:pt x="41" y="0"/>
                    <a:pt x="41" y="0"/>
                    <a:pt x="41" y="0"/>
                  </a:cubicBezTo>
                  <a:cubicBezTo>
                    <a:pt x="22" y="32"/>
                    <a:pt x="22" y="32"/>
                    <a:pt x="22" y="32"/>
                  </a:cubicBezTo>
                  <a:cubicBezTo>
                    <a:pt x="19" y="31"/>
                    <a:pt x="17" y="28"/>
                    <a:pt x="15" y="24"/>
                  </a:cubicBezTo>
                  <a:cubicBezTo>
                    <a:pt x="15" y="24"/>
                    <a:pt x="15" y="24"/>
                    <a:pt x="15" y="24"/>
                  </a:cubicBezTo>
                  <a:cubicBezTo>
                    <a:pt x="14" y="23"/>
                    <a:pt x="13" y="22"/>
                    <a:pt x="12" y="21"/>
                  </a:cubicBezTo>
                  <a:cubicBezTo>
                    <a:pt x="9" y="19"/>
                    <a:pt x="4" y="20"/>
                    <a:pt x="2" y="23"/>
                  </a:cubicBezTo>
                  <a:cubicBezTo>
                    <a:pt x="0" y="27"/>
                    <a:pt x="2" y="31"/>
                    <a:pt x="5" y="33"/>
                  </a:cubicBezTo>
                  <a:cubicBezTo>
                    <a:pt x="6" y="34"/>
                    <a:pt x="8" y="34"/>
                    <a:pt x="9" y="34"/>
                  </a:cubicBezTo>
                  <a:cubicBezTo>
                    <a:pt x="9" y="34"/>
                    <a:pt x="9" y="34"/>
                    <a:pt x="9" y="34"/>
                  </a:cubicBezTo>
                  <a:cubicBezTo>
                    <a:pt x="14" y="33"/>
                    <a:pt x="17" y="34"/>
                    <a:pt x="20" y="36"/>
                  </a:cubicBezTo>
                  <a:cubicBezTo>
                    <a:pt x="1" y="69"/>
                    <a:pt x="1" y="69"/>
                    <a:pt x="1" y="69"/>
                  </a:cubicBezTo>
                  <a:cubicBezTo>
                    <a:pt x="41" y="138"/>
                    <a:pt x="41" y="138"/>
                    <a:pt x="41" y="138"/>
                  </a:cubicBezTo>
                  <a:cubicBezTo>
                    <a:pt x="121" y="138"/>
                    <a:pt x="121" y="138"/>
                    <a:pt x="121" y="138"/>
                  </a:cubicBezTo>
                  <a:cubicBezTo>
                    <a:pt x="161" y="69"/>
                    <a:pt x="161" y="69"/>
                    <a:pt x="161" y="69"/>
                  </a:cubicBezTo>
                  <a:lnTo>
                    <a:pt x="143" y="37"/>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5" name="Freeform 1907"/>
            <p:cNvSpPr>
              <a:spLocks/>
            </p:cNvSpPr>
            <p:nvPr/>
          </p:nvSpPr>
          <p:spPr bwMode="auto">
            <a:xfrm>
              <a:off x="9724185" y="3498322"/>
              <a:ext cx="2122518" cy="1819538"/>
            </a:xfrm>
            <a:custGeom>
              <a:avLst/>
              <a:gdLst>
                <a:gd name="T0" fmla="*/ 122 w 162"/>
                <a:gd name="T1" fmla="*/ 0 h 139"/>
                <a:gd name="T2" fmla="*/ 85 w 162"/>
                <a:gd name="T3" fmla="*/ 0 h 139"/>
                <a:gd name="T4" fmla="*/ 87 w 162"/>
                <a:gd name="T5" fmla="*/ 5 h 139"/>
                <a:gd name="T6" fmla="*/ 88 w 162"/>
                <a:gd name="T7" fmla="*/ 7 h 139"/>
                <a:gd name="T8" fmla="*/ 89 w 162"/>
                <a:gd name="T9" fmla="*/ 8 h 139"/>
                <a:gd name="T10" fmla="*/ 89 w 162"/>
                <a:gd name="T11" fmla="*/ 11 h 139"/>
                <a:gd name="T12" fmla="*/ 80 w 162"/>
                <a:gd name="T13" fmla="*/ 20 h 139"/>
                <a:gd name="T14" fmla="*/ 71 w 162"/>
                <a:gd name="T15" fmla="*/ 11 h 139"/>
                <a:gd name="T16" fmla="*/ 71 w 162"/>
                <a:gd name="T17" fmla="*/ 9 h 139"/>
                <a:gd name="T18" fmla="*/ 72 w 162"/>
                <a:gd name="T19" fmla="*/ 7 h 139"/>
                <a:gd name="T20" fmla="*/ 73 w 162"/>
                <a:gd name="T21" fmla="*/ 5 h 139"/>
                <a:gd name="T22" fmla="*/ 75 w 162"/>
                <a:gd name="T23" fmla="*/ 0 h 139"/>
                <a:gd name="T24" fmla="*/ 42 w 162"/>
                <a:gd name="T25" fmla="*/ 0 h 139"/>
                <a:gd name="T26" fmla="*/ 25 w 162"/>
                <a:gd name="T27" fmla="*/ 30 h 139"/>
                <a:gd name="T28" fmla="*/ 25 w 162"/>
                <a:gd name="T29" fmla="*/ 30 h 139"/>
                <a:gd name="T30" fmla="*/ 28 w 162"/>
                <a:gd name="T31" fmla="*/ 30 h 139"/>
                <a:gd name="T32" fmla="*/ 30 w 162"/>
                <a:gd name="T33" fmla="*/ 30 h 139"/>
                <a:gd name="T34" fmla="*/ 31 w 162"/>
                <a:gd name="T35" fmla="*/ 31 h 139"/>
                <a:gd name="T36" fmla="*/ 33 w 162"/>
                <a:gd name="T37" fmla="*/ 31 h 139"/>
                <a:gd name="T38" fmla="*/ 37 w 162"/>
                <a:gd name="T39" fmla="*/ 37 h 139"/>
                <a:gd name="T40" fmla="*/ 36 w 162"/>
                <a:gd name="T41" fmla="*/ 44 h 139"/>
                <a:gd name="T42" fmla="*/ 29 w 162"/>
                <a:gd name="T43" fmla="*/ 48 h 139"/>
                <a:gd name="T44" fmla="*/ 24 w 162"/>
                <a:gd name="T45" fmla="*/ 47 h 139"/>
                <a:gd name="T46" fmla="*/ 23 w 162"/>
                <a:gd name="T47" fmla="*/ 46 h 139"/>
                <a:gd name="T48" fmla="*/ 22 w 162"/>
                <a:gd name="T49" fmla="*/ 45 h 139"/>
                <a:gd name="T50" fmla="*/ 20 w 162"/>
                <a:gd name="T51" fmla="*/ 43 h 139"/>
                <a:gd name="T52" fmla="*/ 19 w 162"/>
                <a:gd name="T53" fmla="*/ 40 h 139"/>
                <a:gd name="T54" fmla="*/ 2 w 162"/>
                <a:gd name="T55" fmla="*/ 70 h 139"/>
                <a:gd name="T56" fmla="*/ 21 w 162"/>
                <a:gd name="T57" fmla="*/ 102 h 139"/>
                <a:gd name="T58" fmla="*/ 9 w 162"/>
                <a:gd name="T59" fmla="*/ 104 h 139"/>
                <a:gd name="T60" fmla="*/ 9 w 162"/>
                <a:gd name="T61" fmla="*/ 104 h 139"/>
                <a:gd name="T62" fmla="*/ 5 w 162"/>
                <a:gd name="T63" fmla="*/ 105 h 139"/>
                <a:gd name="T64" fmla="*/ 2 w 162"/>
                <a:gd name="T65" fmla="*/ 115 h 139"/>
                <a:gd name="T66" fmla="*/ 12 w 162"/>
                <a:gd name="T67" fmla="*/ 117 h 139"/>
                <a:gd name="T68" fmla="*/ 15 w 162"/>
                <a:gd name="T69" fmla="*/ 114 h 139"/>
                <a:gd name="T70" fmla="*/ 15 w 162"/>
                <a:gd name="T71" fmla="*/ 114 h 139"/>
                <a:gd name="T72" fmla="*/ 23 w 162"/>
                <a:gd name="T73" fmla="*/ 106 h 139"/>
                <a:gd name="T74" fmla="*/ 42 w 162"/>
                <a:gd name="T75" fmla="*/ 139 h 139"/>
                <a:gd name="T76" fmla="*/ 122 w 162"/>
                <a:gd name="T77" fmla="*/ 139 h 139"/>
                <a:gd name="T78" fmla="*/ 162 w 162"/>
                <a:gd name="T79" fmla="*/ 70 h 139"/>
                <a:gd name="T80" fmla="*/ 122 w 162"/>
                <a:gd name="T8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2" h="139">
                  <a:moveTo>
                    <a:pt x="122" y="0"/>
                  </a:moveTo>
                  <a:cubicBezTo>
                    <a:pt x="85" y="0"/>
                    <a:pt x="85" y="0"/>
                    <a:pt x="85" y="0"/>
                  </a:cubicBezTo>
                  <a:cubicBezTo>
                    <a:pt x="85" y="2"/>
                    <a:pt x="86" y="4"/>
                    <a:pt x="87" y="5"/>
                  </a:cubicBezTo>
                  <a:cubicBezTo>
                    <a:pt x="88" y="7"/>
                    <a:pt x="88" y="7"/>
                    <a:pt x="88" y="7"/>
                  </a:cubicBezTo>
                  <a:cubicBezTo>
                    <a:pt x="89" y="8"/>
                    <a:pt x="89" y="8"/>
                    <a:pt x="89" y="8"/>
                  </a:cubicBezTo>
                  <a:cubicBezTo>
                    <a:pt x="89" y="9"/>
                    <a:pt x="89" y="10"/>
                    <a:pt x="89" y="11"/>
                  </a:cubicBezTo>
                  <a:cubicBezTo>
                    <a:pt x="89" y="16"/>
                    <a:pt x="85" y="20"/>
                    <a:pt x="80" y="20"/>
                  </a:cubicBezTo>
                  <a:cubicBezTo>
                    <a:pt x="75" y="20"/>
                    <a:pt x="71" y="16"/>
                    <a:pt x="71" y="11"/>
                  </a:cubicBezTo>
                  <a:cubicBezTo>
                    <a:pt x="71" y="10"/>
                    <a:pt x="71" y="9"/>
                    <a:pt x="71" y="9"/>
                  </a:cubicBezTo>
                  <a:cubicBezTo>
                    <a:pt x="72" y="7"/>
                    <a:pt x="72" y="7"/>
                    <a:pt x="72" y="7"/>
                  </a:cubicBezTo>
                  <a:cubicBezTo>
                    <a:pt x="73" y="5"/>
                    <a:pt x="73" y="5"/>
                    <a:pt x="73" y="5"/>
                  </a:cubicBezTo>
                  <a:cubicBezTo>
                    <a:pt x="74" y="4"/>
                    <a:pt x="75" y="2"/>
                    <a:pt x="75" y="0"/>
                  </a:cubicBezTo>
                  <a:cubicBezTo>
                    <a:pt x="42" y="0"/>
                    <a:pt x="42" y="0"/>
                    <a:pt x="42" y="0"/>
                  </a:cubicBezTo>
                  <a:cubicBezTo>
                    <a:pt x="25" y="30"/>
                    <a:pt x="25" y="30"/>
                    <a:pt x="25" y="30"/>
                  </a:cubicBezTo>
                  <a:cubicBezTo>
                    <a:pt x="25" y="30"/>
                    <a:pt x="25" y="30"/>
                    <a:pt x="25" y="30"/>
                  </a:cubicBezTo>
                  <a:cubicBezTo>
                    <a:pt x="26" y="30"/>
                    <a:pt x="27" y="30"/>
                    <a:pt x="28" y="30"/>
                  </a:cubicBezTo>
                  <a:cubicBezTo>
                    <a:pt x="30" y="30"/>
                    <a:pt x="30" y="30"/>
                    <a:pt x="30" y="30"/>
                  </a:cubicBezTo>
                  <a:cubicBezTo>
                    <a:pt x="31" y="31"/>
                    <a:pt x="31" y="31"/>
                    <a:pt x="31" y="31"/>
                  </a:cubicBezTo>
                  <a:cubicBezTo>
                    <a:pt x="32" y="31"/>
                    <a:pt x="32" y="31"/>
                    <a:pt x="33" y="31"/>
                  </a:cubicBezTo>
                  <a:cubicBezTo>
                    <a:pt x="35" y="33"/>
                    <a:pt x="37" y="35"/>
                    <a:pt x="37" y="37"/>
                  </a:cubicBezTo>
                  <a:cubicBezTo>
                    <a:pt x="38" y="39"/>
                    <a:pt x="38" y="42"/>
                    <a:pt x="36" y="44"/>
                  </a:cubicBezTo>
                  <a:cubicBezTo>
                    <a:pt x="35" y="46"/>
                    <a:pt x="32" y="48"/>
                    <a:pt x="29" y="48"/>
                  </a:cubicBezTo>
                  <a:cubicBezTo>
                    <a:pt x="27" y="48"/>
                    <a:pt x="25" y="48"/>
                    <a:pt x="24" y="47"/>
                  </a:cubicBezTo>
                  <a:cubicBezTo>
                    <a:pt x="24" y="47"/>
                    <a:pt x="23" y="46"/>
                    <a:pt x="23" y="46"/>
                  </a:cubicBezTo>
                  <a:cubicBezTo>
                    <a:pt x="22" y="45"/>
                    <a:pt x="22" y="45"/>
                    <a:pt x="22" y="45"/>
                  </a:cubicBezTo>
                  <a:cubicBezTo>
                    <a:pt x="20" y="43"/>
                    <a:pt x="20" y="43"/>
                    <a:pt x="20" y="43"/>
                  </a:cubicBezTo>
                  <a:cubicBezTo>
                    <a:pt x="20" y="42"/>
                    <a:pt x="19" y="41"/>
                    <a:pt x="19" y="40"/>
                  </a:cubicBezTo>
                  <a:cubicBezTo>
                    <a:pt x="2" y="70"/>
                    <a:pt x="2" y="70"/>
                    <a:pt x="2" y="70"/>
                  </a:cubicBezTo>
                  <a:cubicBezTo>
                    <a:pt x="21" y="102"/>
                    <a:pt x="21" y="102"/>
                    <a:pt x="21" y="102"/>
                  </a:cubicBezTo>
                  <a:cubicBezTo>
                    <a:pt x="18" y="104"/>
                    <a:pt x="14" y="105"/>
                    <a:pt x="9" y="104"/>
                  </a:cubicBezTo>
                  <a:cubicBezTo>
                    <a:pt x="9" y="104"/>
                    <a:pt x="9" y="104"/>
                    <a:pt x="9" y="104"/>
                  </a:cubicBezTo>
                  <a:cubicBezTo>
                    <a:pt x="8" y="104"/>
                    <a:pt x="6" y="105"/>
                    <a:pt x="5" y="105"/>
                  </a:cubicBezTo>
                  <a:cubicBezTo>
                    <a:pt x="2" y="107"/>
                    <a:pt x="0" y="112"/>
                    <a:pt x="2" y="115"/>
                  </a:cubicBezTo>
                  <a:cubicBezTo>
                    <a:pt x="4" y="118"/>
                    <a:pt x="9" y="119"/>
                    <a:pt x="12" y="117"/>
                  </a:cubicBezTo>
                  <a:cubicBezTo>
                    <a:pt x="13" y="117"/>
                    <a:pt x="14" y="116"/>
                    <a:pt x="15" y="114"/>
                  </a:cubicBezTo>
                  <a:cubicBezTo>
                    <a:pt x="15" y="114"/>
                    <a:pt x="15" y="114"/>
                    <a:pt x="15" y="114"/>
                  </a:cubicBezTo>
                  <a:cubicBezTo>
                    <a:pt x="17" y="110"/>
                    <a:pt x="19" y="107"/>
                    <a:pt x="23" y="106"/>
                  </a:cubicBezTo>
                  <a:cubicBezTo>
                    <a:pt x="42" y="139"/>
                    <a:pt x="42" y="139"/>
                    <a:pt x="42" y="139"/>
                  </a:cubicBezTo>
                  <a:cubicBezTo>
                    <a:pt x="122" y="139"/>
                    <a:pt x="122" y="139"/>
                    <a:pt x="122" y="139"/>
                  </a:cubicBezTo>
                  <a:cubicBezTo>
                    <a:pt x="162" y="70"/>
                    <a:pt x="162" y="70"/>
                    <a:pt x="162" y="70"/>
                  </a:cubicBezTo>
                  <a:lnTo>
                    <a:pt x="122" y="0"/>
                  </a:lnTo>
                  <a:close/>
                </a:path>
              </a:pathLst>
            </a:custGeom>
            <a:gradFill flip="none" rotWithShape="1">
              <a:gsLst>
                <a:gs pos="100000">
                  <a:srgbClr val="1D8DE5"/>
                </a:gs>
                <a:gs pos="0">
                  <a:srgbClr val="007BB5"/>
                </a:gs>
              </a:gsLst>
              <a:lin ang="2700000" scaled="1"/>
              <a:tileRect/>
            </a:gradFill>
            <a:ln w="19050">
              <a:gradFill flip="none" rotWithShape="1">
                <a:gsLst>
                  <a:gs pos="100000">
                    <a:srgbClr val="1D8DE5"/>
                  </a:gs>
                  <a:gs pos="0">
                    <a:srgbClr val="007BB5"/>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Freeform 1917"/>
            <p:cNvSpPr>
              <a:spLocks/>
            </p:cNvSpPr>
            <p:nvPr/>
          </p:nvSpPr>
          <p:spPr bwMode="auto">
            <a:xfrm>
              <a:off x="9737430" y="1625804"/>
              <a:ext cx="2096028" cy="2107617"/>
            </a:xfrm>
            <a:custGeom>
              <a:avLst/>
              <a:gdLst>
                <a:gd name="T0" fmla="*/ 120 w 160"/>
                <a:gd name="T1" fmla="*/ 139 h 161"/>
                <a:gd name="T2" fmla="*/ 160 w 160"/>
                <a:gd name="T3" fmla="*/ 69 h 161"/>
                <a:gd name="T4" fmla="*/ 120 w 160"/>
                <a:gd name="T5" fmla="*/ 0 h 161"/>
                <a:gd name="T6" fmla="*/ 40 w 160"/>
                <a:gd name="T7" fmla="*/ 0 h 161"/>
                <a:gd name="T8" fmla="*/ 22 w 160"/>
                <a:gd name="T9" fmla="*/ 32 h 161"/>
                <a:gd name="T10" fmla="*/ 24 w 160"/>
                <a:gd name="T11" fmla="*/ 32 h 161"/>
                <a:gd name="T12" fmla="*/ 27 w 160"/>
                <a:gd name="T13" fmla="*/ 32 h 161"/>
                <a:gd name="T14" fmla="*/ 28 w 160"/>
                <a:gd name="T15" fmla="*/ 32 h 161"/>
                <a:gd name="T16" fmla="*/ 30 w 160"/>
                <a:gd name="T17" fmla="*/ 33 h 161"/>
                <a:gd name="T18" fmla="*/ 32 w 160"/>
                <a:gd name="T19" fmla="*/ 33 h 161"/>
                <a:gd name="T20" fmla="*/ 36 w 160"/>
                <a:gd name="T21" fmla="*/ 39 h 161"/>
                <a:gd name="T22" fmla="*/ 35 w 160"/>
                <a:gd name="T23" fmla="*/ 46 h 161"/>
                <a:gd name="T24" fmla="*/ 28 w 160"/>
                <a:gd name="T25" fmla="*/ 50 h 161"/>
                <a:gd name="T26" fmla="*/ 23 w 160"/>
                <a:gd name="T27" fmla="*/ 49 h 161"/>
                <a:gd name="T28" fmla="*/ 21 w 160"/>
                <a:gd name="T29" fmla="*/ 48 h 161"/>
                <a:gd name="T30" fmla="*/ 20 w 160"/>
                <a:gd name="T31" fmla="*/ 47 h 161"/>
                <a:gd name="T32" fmla="*/ 19 w 160"/>
                <a:gd name="T33" fmla="*/ 45 h 161"/>
                <a:gd name="T34" fmla="*/ 17 w 160"/>
                <a:gd name="T35" fmla="*/ 41 h 161"/>
                <a:gd name="T36" fmla="*/ 0 w 160"/>
                <a:gd name="T37" fmla="*/ 69 h 161"/>
                <a:gd name="T38" fmla="*/ 18 w 160"/>
                <a:gd name="T39" fmla="*/ 99 h 161"/>
                <a:gd name="T40" fmla="*/ 19 w 160"/>
                <a:gd name="T41" fmla="*/ 96 h 161"/>
                <a:gd name="T42" fmla="*/ 21 w 160"/>
                <a:gd name="T43" fmla="*/ 94 h 161"/>
                <a:gd name="T44" fmla="*/ 21 w 160"/>
                <a:gd name="T45" fmla="*/ 93 h 161"/>
                <a:gd name="T46" fmla="*/ 23 w 160"/>
                <a:gd name="T47" fmla="*/ 92 h 161"/>
                <a:gd name="T48" fmla="*/ 28 w 160"/>
                <a:gd name="T49" fmla="*/ 91 h 161"/>
                <a:gd name="T50" fmla="*/ 35 w 160"/>
                <a:gd name="T51" fmla="*/ 95 h 161"/>
                <a:gd name="T52" fmla="*/ 36 w 160"/>
                <a:gd name="T53" fmla="*/ 102 h 161"/>
                <a:gd name="T54" fmla="*/ 32 w 160"/>
                <a:gd name="T55" fmla="*/ 108 h 161"/>
                <a:gd name="T56" fmla="*/ 31 w 160"/>
                <a:gd name="T57" fmla="*/ 108 h 161"/>
                <a:gd name="T58" fmla="*/ 29 w 160"/>
                <a:gd name="T59" fmla="*/ 109 h 161"/>
                <a:gd name="T60" fmla="*/ 27 w 160"/>
                <a:gd name="T61" fmla="*/ 109 h 161"/>
                <a:gd name="T62" fmla="*/ 24 w 160"/>
                <a:gd name="T63" fmla="*/ 109 h 161"/>
                <a:gd name="T64" fmla="*/ 23 w 160"/>
                <a:gd name="T65" fmla="*/ 109 h 161"/>
                <a:gd name="T66" fmla="*/ 40 w 160"/>
                <a:gd name="T67" fmla="*/ 139 h 161"/>
                <a:gd name="T68" fmla="*/ 77 w 160"/>
                <a:gd name="T69" fmla="*/ 139 h 161"/>
                <a:gd name="T70" fmla="*/ 73 w 160"/>
                <a:gd name="T71" fmla="*/ 150 h 161"/>
                <a:gd name="T72" fmla="*/ 73 w 160"/>
                <a:gd name="T73" fmla="*/ 150 h 161"/>
                <a:gd name="T74" fmla="*/ 72 w 160"/>
                <a:gd name="T75" fmla="*/ 154 h 161"/>
                <a:gd name="T76" fmla="*/ 79 w 160"/>
                <a:gd name="T77" fmla="*/ 161 h 161"/>
                <a:gd name="T78" fmla="*/ 86 w 160"/>
                <a:gd name="T79" fmla="*/ 154 h 161"/>
                <a:gd name="T80" fmla="*/ 85 w 160"/>
                <a:gd name="T81" fmla="*/ 150 h 161"/>
                <a:gd name="T82" fmla="*/ 85 w 160"/>
                <a:gd name="T83" fmla="*/ 150 h 161"/>
                <a:gd name="T84" fmla="*/ 81 w 160"/>
                <a:gd name="T85" fmla="*/ 139 h 161"/>
                <a:gd name="T86" fmla="*/ 120 w 160"/>
                <a:gd name="T87" fmla="*/ 1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0" h="161">
                  <a:moveTo>
                    <a:pt x="120" y="139"/>
                  </a:moveTo>
                  <a:cubicBezTo>
                    <a:pt x="160" y="69"/>
                    <a:pt x="160" y="69"/>
                    <a:pt x="160" y="69"/>
                  </a:cubicBezTo>
                  <a:cubicBezTo>
                    <a:pt x="120" y="0"/>
                    <a:pt x="120" y="0"/>
                    <a:pt x="120" y="0"/>
                  </a:cubicBezTo>
                  <a:cubicBezTo>
                    <a:pt x="40" y="0"/>
                    <a:pt x="40" y="0"/>
                    <a:pt x="40" y="0"/>
                  </a:cubicBezTo>
                  <a:cubicBezTo>
                    <a:pt x="22" y="32"/>
                    <a:pt x="22" y="32"/>
                    <a:pt x="22" y="32"/>
                  </a:cubicBezTo>
                  <a:cubicBezTo>
                    <a:pt x="22" y="32"/>
                    <a:pt x="23" y="32"/>
                    <a:pt x="24" y="32"/>
                  </a:cubicBezTo>
                  <a:cubicBezTo>
                    <a:pt x="25" y="32"/>
                    <a:pt x="26" y="32"/>
                    <a:pt x="27" y="32"/>
                  </a:cubicBezTo>
                  <a:cubicBezTo>
                    <a:pt x="28" y="32"/>
                    <a:pt x="28" y="32"/>
                    <a:pt x="28" y="32"/>
                  </a:cubicBezTo>
                  <a:cubicBezTo>
                    <a:pt x="30" y="33"/>
                    <a:pt x="30" y="33"/>
                    <a:pt x="30" y="33"/>
                  </a:cubicBezTo>
                  <a:cubicBezTo>
                    <a:pt x="31" y="33"/>
                    <a:pt x="31" y="33"/>
                    <a:pt x="32" y="33"/>
                  </a:cubicBezTo>
                  <a:cubicBezTo>
                    <a:pt x="34" y="35"/>
                    <a:pt x="36" y="37"/>
                    <a:pt x="36" y="39"/>
                  </a:cubicBezTo>
                  <a:cubicBezTo>
                    <a:pt x="37" y="41"/>
                    <a:pt x="37" y="44"/>
                    <a:pt x="35" y="46"/>
                  </a:cubicBezTo>
                  <a:cubicBezTo>
                    <a:pt x="34" y="49"/>
                    <a:pt x="31" y="50"/>
                    <a:pt x="28" y="50"/>
                  </a:cubicBezTo>
                  <a:cubicBezTo>
                    <a:pt x="26" y="50"/>
                    <a:pt x="24" y="50"/>
                    <a:pt x="23" y="49"/>
                  </a:cubicBezTo>
                  <a:cubicBezTo>
                    <a:pt x="22" y="49"/>
                    <a:pt x="22" y="48"/>
                    <a:pt x="21" y="48"/>
                  </a:cubicBezTo>
                  <a:cubicBezTo>
                    <a:pt x="20" y="47"/>
                    <a:pt x="20" y="47"/>
                    <a:pt x="20" y="47"/>
                  </a:cubicBezTo>
                  <a:cubicBezTo>
                    <a:pt x="19" y="45"/>
                    <a:pt x="19" y="45"/>
                    <a:pt x="19" y="45"/>
                  </a:cubicBezTo>
                  <a:cubicBezTo>
                    <a:pt x="19" y="43"/>
                    <a:pt x="18" y="42"/>
                    <a:pt x="17" y="41"/>
                  </a:cubicBezTo>
                  <a:cubicBezTo>
                    <a:pt x="0" y="69"/>
                    <a:pt x="0" y="69"/>
                    <a:pt x="0" y="69"/>
                  </a:cubicBezTo>
                  <a:cubicBezTo>
                    <a:pt x="18" y="99"/>
                    <a:pt x="18" y="99"/>
                    <a:pt x="18" y="99"/>
                  </a:cubicBezTo>
                  <a:cubicBezTo>
                    <a:pt x="18" y="99"/>
                    <a:pt x="19" y="97"/>
                    <a:pt x="19" y="96"/>
                  </a:cubicBezTo>
                  <a:cubicBezTo>
                    <a:pt x="21" y="94"/>
                    <a:pt x="21" y="94"/>
                    <a:pt x="21" y="94"/>
                  </a:cubicBezTo>
                  <a:cubicBezTo>
                    <a:pt x="21" y="93"/>
                    <a:pt x="21" y="93"/>
                    <a:pt x="21" y="93"/>
                  </a:cubicBezTo>
                  <a:cubicBezTo>
                    <a:pt x="22" y="93"/>
                    <a:pt x="23" y="92"/>
                    <a:pt x="23" y="92"/>
                  </a:cubicBezTo>
                  <a:cubicBezTo>
                    <a:pt x="24" y="91"/>
                    <a:pt x="26" y="91"/>
                    <a:pt x="28" y="91"/>
                  </a:cubicBezTo>
                  <a:cubicBezTo>
                    <a:pt x="31" y="91"/>
                    <a:pt x="34" y="93"/>
                    <a:pt x="35" y="95"/>
                  </a:cubicBezTo>
                  <a:cubicBezTo>
                    <a:pt x="37" y="97"/>
                    <a:pt x="37" y="100"/>
                    <a:pt x="36" y="102"/>
                  </a:cubicBezTo>
                  <a:cubicBezTo>
                    <a:pt x="36" y="105"/>
                    <a:pt x="34" y="107"/>
                    <a:pt x="32" y="108"/>
                  </a:cubicBezTo>
                  <a:cubicBezTo>
                    <a:pt x="32" y="108"/>
                    <a:pt x="31" y="108"/>
                    <a:pt x="31" y="108"/>
                  </a:cubicBezTo>
                  <a:cubicBezTo>
                    <a:pt x="29" y="109"/>
                    <a:pt x="29" y="109"/>
                    <a:pt x="29" y="109"/>
                  </a:cubicBezTo>
                  <a:cubicBezTo>
                    <a:pt x="27" y="109"/>
                    <a:pt x="27" y="109"/>
                    <a:pt x="27" y="109"/>
                  </a:cubicBezTo>
                  <a:cubicBezTo>
                    <a:pt x="26" y="109"/>
                    <a:pt x="25" y="109"/>
                    <a:pt x="24" y="109"/>
                  </a:cubicBezTo>
                  <a:cubicBezTo>
                    <a:pt x="24" y="109"/>
                    <a:pt x="23" y="109"/>
                    <a:pt x="23" y="109"/>
                  </a:cubicBezTo>
                  <a:cubicBezTo>
                    <a:pt x="40" y="139"/>
                    <a:pt x="40" y="139"/>
                    <a:pt x="40" y="139"/>
                  </a:cubicBezTo>
                  <a:cubicBezTo>
                    <a:pt x="77" y="139"/>
                    <a:pt x="77" y="139"/>
                    <a:pt x="77" y="139"/>
                  </a:cubicBezTo>
                  <a:cubicBezTo>
                    <a:pt x="77" y="142"/>
                    <a:pt x="76" y="146"/>
                    <a:pt x="73" y="150"/>
                  </a:cubicBezTo>
                  <a:cubicBezTo>
                    <a:pt x="73" y="150"/>
                    <a:pt x="73" y="150"/>
                    <a:pt x="73" y="150"/>
                  </a:cubicBezTo>
                  <a:cubicBezTo>
                    <a:pt x="73" y="151"/>
                    <a:pt x="72" y="152"/>
                    <a:pt x="72" y="154"/>
                  </a:cubicBezTo>
                  <a:cubicBezTo>
                    <a:pt x="72" y="157"/>
                    <a:pt x="75" y="161"/>
                    <a:pt x="79" y="161"/>
                  </a:cubicBezTo>
                  <a:cubicBezTo>
                    <a:pt x="83" y="161"/>
                    <a:pt x="86" y="157"/>
                    <a:pt x="86" y="154"/>
                  </a:cubicBezTo>
                  <a:cubicBezTo>
                    <a:pt x="86" y="152"/>
                    <a:pt x="86" y="151"/>
                    <a:pt x="85" y="150"/>
                  </a:cubicBezTo>
                  <a:cubicBezTo>
                    <a:pt x="85" y="150"/>
                    <a:pt x="85" y="150"/>
                    <a:pt x="85" y="150"/>
                  </a:cubicBezTo>
                  <a:cubicBezTo>
                    <a:pt x="82" y="146"/>
                    <a:pt x="81" y="142"/>
                    <a:pt x="81" y="139"/>
                  </a:cubicBezTo>
                  <a:lnTo>
                    <a:pt x="120" y="139"/>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7" name="Freeform 1927"/>
            <p:cNvSpPr>
              <a:spLocks/>
            </p:cNvSpPr>
            <p:nvPr/>
          </p:nvSpPr>
          <p:spPr bwMode="auto">
            <a:xfrm>
              <a:off x="8113257" y="696996"/>
              <a:ext cx="2096028" cy="1819538"/>
            </a:xfrm>
            <a:custGeom>
              <a:avLst/>
              <a:gdLst>
                <a:gd name="T0" fmla="*/ 155 w 160"/>
                <a:gd name="T1" fmla="*/ 106 h 139"/>
                <a:gd name="T2" fmla="*/ 151 w 160"/>
                <a:gd name="T3" fmla="*/ 105 h 139"/>
                <a:gd name="T4" fmla="*/ 151 w 160"/>
                <a:gd name="T5" fmla="*/ 105 h 139"/>
                <a:gd name="T6" fmla="*/ 140 w 160"/>
                <a:gd name="T7" fmla="*/ 103 h 139"/>
                <a:gd name="T8" fmla="*/ 160 w 160"/>
                <a:gd name="T9" fmla="*/ 69 h 139"/>
                <a:gd name="T10" fmla="*/ 120 w 160"/>
                <a:gd name="T11" fmla="*/ 0 h 139"/>
                <a:gd name="T12" fmla="*/ 40 w 160"/>
                <a:gd name="T13" fmla="*/ 0 h 139"/>
                <a:gd name="T14" fmla="*/ 0 w 160"/>
                <a:gd name="T15" fmla="*/ 69 h 139"/>
                <a:gd name="T16" fmla="*/ 18 w 160"/>
                <a:gd name="T17" fmla="*/ 101 h 139"/>
                <a:gd name="T18" fmla="*/ 20 w 160"/>
                <a:gd name="T19" fmla="*/ 97 h 139"/>
                <a:gd name="T20" fmla="*/ 21 w 160"/>
                <a:gd name="T21" fmla="*/ 95 h 139"/>
                <a:gd name="T22" fmla="*/ 22 w 160"/>
                <a:gd name="T23" fmla="*/ 94 h 139"/>
                <a:gd name="T24" fmla="*/ 24 w 160"/>
                <a:gd name="T25" fmla="*/ 93 h 139"/>
                <a:gd name="T26" fmla="*/ 29 w 160"/>
                <a:gd name="T27" fmla="*/ 92 h 139"/>
                <a:gd name="T28" fmla="*/ 36 w 160"/>
                <a:gd name="T29" fmla="*/ 96 h 139"/>
                <a:gd name="T30" fmla="*/ 37 w 160"/>
                <a:gd name="T31" fmla="*/ 103 h 139"/>
                <a:gd name="T32" fmla="*/ 33 w 160"/>
                <a:gd name="T33" fmla="*/ 108 h 139"/>
                <a:gd name="T34" fmla="*/ 31 w 160"/>
                <a:gd name="T35" fmla="*/ 109 h 139"/>
                <a:gd name="T36" fmla="*/ 30 w 160"/>
                <a:gd name="T37" fmla="*/ 110 h 139"/>
                <a:gd name="T38" fmla="*/ 28 w 160"/>
                <a:gd name="T39" fmla="*/ 110 h 139"/>
                <a:gd name="T40" fmla="*/ 25 w 160"/>
                <a:gd name="T41" fmla="*/ 109 h 139"/>
                <a:gd name="T42" fmla="*/ 23 w 160"/>
                <a:gd name="T43" fmla="*/ 110 h 139"/>
                <a:gd name="T44" fmla="*/ 40 w 160"/>
                <a:gd name="T45" fmla="*/ 139 h 139"/>
                <a:gd name="T46" fmla="*/ 75 w 160"/>
                <a:gd name="T47" fmla="*/ 139 h 139"/>
                <a:gd name="T48" fmla="*/ 73 w 160"/>
                <a:gd name="T49" fmla="*/ 135 h 139"/>
                <a:gd name="T50" fmla="*/ 72 w 160"/>
                <a:gd name="T51" fmla="*/ 133 h 139"/>
                <a:gd name="T52" fmla="*/ 72 w 160"/>
                <a:gd name="T53" fmla="*/ 132 h 139"/>
                <a:gd name="T54" fmla="*/ 71 w 160"/>
                <a:gd name="T55" fmla="*/ 130 h 139"/>
                <a:gd name="T56" fmla="*/ 80 w 160"/>
                <a:gd name="T57" fmla="*/ 121 h 139"/>
                <a:gd name="T58" fmla="*/ 89 w 160"/>
                <a:gd name="T59" fmla="*/ 130 h 139"/>
                <a:gd name="T60" fmla="*/ 89 w 160"/>
                <a:gd name="T61" fmla="*/ 132 h 139"/>
                <a:gd name="T62" fmla="*/ 89 w 160"/>
                <a:gd name="T63" fmla="*/ 133 h 139"/>
                <a:gd name="T64" fmla="*/ 88 w 160"/>
                <a:gd name="T65" fmla="*/ 135 h 139"/>
                <a:gd name="T66" fmla="*/ 85 w 160"/>
                <a:gd name="T67" fmla="*/ 139 h 139"/>
                <a:gd name="T68" fmla="*/ 120 w 160"/>
                <a:gd name="T69" fmla="*/ 139 h 139"/>
                <a:gd name="T70" fmla="*/ 138 w 160"/>
                <a:gd name="T71" fmla="*/ 107 h 139"/>
                <a:gd name="T72" fmla="*/ 145 w 160"/>
                <a:gd name="T73" fmla="*/ 115 h 139"/>
                <a:gd name="T74" fmla="*/ 145 w 160"/>
                <a:gd name="T75" fmla="*/ 115 h 139"/>
                <a:gd name="T76" fmla="*/ 148 w 160"/>
                <a:gd name="T77" fmla="*/ 118 h 139"/>
                <a:gd name="T78" fmla="*/ 158 w 160"/>
                <a:gd name="T79" fmla="*/ 116 h 139"/>
                <a:gd name="T80" fmla="*/ 155 w 160"/>
                <a:gd name="T81" fmla="*/ 10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 h="139">
                  <a:moveTo>
                    <a:pt x="155" y="106"/>
                  </a:moveTo>
                  <a:cubicBezTo>
                    <a:pt x="154" y="105"/>
                    <a:pt x="152" y="105"/>
                    <a:pt x="151" y="105"/>
                  </a:cubicBezTo>
                  <a:cubicBezTo>
                    <a:pt x="151" y="105"/>
                    <a:pt x="151" y="105"/>
                    <a:pt x="151" y="105"/>
                  </a:cubicBezTo>
                  <a:cubicBezTo>
                    <a:pt x="146" y="106"/>
                    <a:pt x="143" y="105"/>
                    <a:pt x="140" y="103"/>
                  </a:cubicBezTo>
                  <a:cubicBezTo>
                    <a:pt x="160" y="69"/>
                    <a:pt x="160" y="69"/>
                    <a:pt x="160" y="69"/>
                  </a:cubicBezTo>
                  <a:cubicBezTo>
                    <a:pt x="120" y="0"/>
                    <a:pt x="120" y="0"/>
                    <a:pt x="120" y="0"/>
                  </a:cubicBezTo>
                  <a:cubicBezTo>
                    <a:pt x="40" y="0"/>
                    <a:pt x="40" y="0"/>
                    <a:pt x="40" y="0"/>
                  </a:cubicBezTo>
                  <a:cubicBezTo>
                    <a:pt x="0" y="69"/>
                    <a:pt x="0" y="69"/>
                    <a:pt x="0" y="69"/>
                  </a:cubicBezTo>
                  <a:cubicBezTo>
                    <a:pt x="18" y="101"/>
                    <a:pt x="18" y="101"/>
                    <a:pt x="18" y="101"/>
                  </a:cubicBezTo>
                  <a:cubicBezTo>
                    <a:pt x="19" y="100"/>
                    <a:pt x="20" y="99"/>
                    <a:pt x="20" y="97"/>
                  </a:cubicBezTo>
                  <a:cubicBezTo>
                    <a:pt x="21" y="95"/>
                    <a:pt x="21" y="95"/>
                    <a:pt x="21" y="95"/>
                  </a:cubicBezTo>
                  <a:cubicBezTo>
                    <a:pt x="22" y="94"/>
                    <a:pt x="22" y="94"/>
                    <a:pt x="22" y="94"/>
                  </a:cubicBezTo>
                  <a:cubicBezTo>
                    <a:pt x="23" y="94"/>
                    <a:pt x="23" y="93"/>
                    <a:pt x="24" y="93"/>
                  </a:cubicBezTo>
                  <a:cubicBezTo>
                    <a:pt x="25" y="92"/>
                    <a:pt x="27" y="92"/>
                    <a:pt x="29" y="92"/>
                  </a:cubicBezTo>
                  <a:cubicBezTo>
                    <a:pt x="32" y="92"/>
                    <a:pt x="35" y="93"/>
                    <a:pt x="36" y="96"/>
                  </a:cubicBezTo>
                  <a:cubicBezTo>
                    <a:pt x="38" y="98"/>
                    <a:pt x="38" y="101"/>
                    <a:pt x="37" y="103"/>
                  </a:cubicBezTo>
                  <a:cubicBezTo>
                    <a:pt x="37" y="105"/>
                    <a:pt x="35" y="107"/>
                    <a:pt x="33" y="108"/>
                  </a:cubicBezTo>
                  <a:cubicBezTo>
                    <a:pt x="32" y="109"/>
                    <a:pt x="32" y="109"/>
                    <a:pt x="31" y="109"/>
                  </a:cubicBezTo>
                  <a:cubicBezTo>
                    <a:pt x="30" y="110"/>
                    <a:pt x="30" y="110"/>
                    <a:pt x="30" y="110"/>
                  </a:cubicBezTo>
                  <a:cubicBezTo>
                    <a:pt x="28" y="110"/>
                    <a:pt x="28" y="110"/>
                    <a:pt x="28" y="110"/>
                  </a:cubicBezTo>
                  <a:cubicBezTo>
                    <a:pt x="27" y="109"/>
                    <a:pt x="26" y="109"/>
                    <a:pt x="25" y="109"/>
                  </a:cubicBezTo>
                  <a:cubicBezTo>
                    <a:pt x="24" y="109"/>
                    <a:pt x="24" y="109"/>
                    <a:pt x="23" y="110"/>
                  </a:cubicBezTo>
                  <a:cubicBezTo>
                    <a:pt x="40" y="139"/>
                    <a:pt x="40" y="139"/>
                    <a:pt x="40" y="139"/>
                  </a:cubicBezTo>
                  <a:cubicBezTo>
                    <a:pt x="75" y="139"/>
                    <a:pt x="75" y="139"/>
                    <a:pt x="75" y="139"/>
                  </a:cubicBezTo>
                  <a:cubicBezTo>
                    <a:pt x="75" y="137"/>
                    <a:pt x="74" y="136"/>
                    <a:pt x="73" y="135"/>
                  </a:cubicBezTo>
                  <a:cubicBezTo>
                    <a:pt x="72" y="133"/>
                    <a:pt x="72" y="133"/>
                    <a:pt x="72" y="133"/>
                  </a:cubicBezTo>
                  <a:cubicBezTo>
                    <a:pt x="72" y="132"/>
                    <a:pt x="72" y="132"/>
                    <a:pt x="72" y="132"/>
                  </a:cubicBezTo>
                  <a:cubicBezTo>
                    <a:pt x="71" y="131"/>
                    <a:pt x="71" y="130"/>
                    <a:pt x="71" y="130"/>
                  </a:cubicBezTo>
                  <a:cubicBezTo>
                    <a:pt x="71" y="125"/>
                    <a:pt x="75" y="121"/>
                    <a:pt x="80" y="121"/>
                  </a:cubicBezTo>
                  <a:cubicBezTo>
                    <a:pt x="85" y="121"/>
                    <a:pt x="89" y="125"/>
                    <a:pt x="89" y="130"/>
                  </a:cubicBezTo>
                  <a:cubicBezTo>
                    <a:pt x="89" y="130"/>
                    <a:pt x="89" y="131"/>
                    <a:pt x="89" y="132"/>
                  </a:cubicBezTo>
                  <a:cubicBezTo>
                    <a:pt x="89" y="133"/>
                    <a:pt x="89" y="133"/>
                    <a:pt x="89" y="133"/>
                  </a:cubicBezTo>
                  <a:cubicBezTo>
                    <a:pt x="88" y="135"/>
                    <a:pt x="88" y="135"/>
                    <a:pt x="88" y="135"/>
                  </a:cubicBezTo>
                  <a:cubicBezTo>
                    <a:pt x="87" y="136"/>
                    <a:pt x="86" y="137"/>
                    <a:pt x="85" y="139"/>
                  </a:cubicBezTo>
                  <a:cubicBezTo>
                    <a:pt x="120" y="139"/>
                    <a:pt x="120" y="139"/>
                    <a:pt x="120" y="139"/>
                  </a:cubicBezTo>
                  <a:cubicBezTo>
                    <a:pt x="138" y="107"/>
                    <a:pt x="138" y="107"/>
                    <a:pt x="138" y="107"/>
                  </a:cubicBezTo>
                  <a:cubicBezTo>
                    <a:pt x="141" y="108"/>
                    <a:pt x="143" y="111"/>
                    <a:pt x="145" y="115"/>
                  </a:cubicBezTo>
                  <a:cubicBezTo>
                    <a:pt x="145" y="115"/>
                    <a:pt x="145" y="115"/>
                    <a:pt x="145" y="115"/>
                  </a:cubicBezTo>
                  <a:cubicBezTo>
                    <a:pt x="146" y="116"/>
                    <a:pt x="147" y="118"/>
                    <a:pt x="148" y="118"/>
                  </a:cubicBezTo>
                  <a:cubicBezTo>
                    <a:pt x="151" y="120"/>
                    <a:pt x="156" y="119"/>
                    <a:pt x="158" y="116"/>
                  </a:cubicBezTo>
                  <a:cubicBezTo>
                    <a:pt x="160" y="112"/>
                    <a:pt x="158" y="108"/>
                    <a:pt x="155" y="106"/>
                  </a:cubicBezTo>
                  <a:close/>
                </a:path>
              </a:pathLst>
            </a:custGeom>
            <a:gradFill flip="none" rotWithShape="1">
              <a:gsLst>
                <a:gs pos="100000">
                  <a:srgbClr val="1D8DE5"/>
                </a:gs>
                <a:gs pos="0">
                  <a:srgbClr val="007BB5"/>
                </a:gs>
              </a:gsLst>
              <a:lin ang="2700000" scaled="1"/>
              <a:tileRect/>
            </a:gradFill>
            <a:ln w="19050">
              <a:gradFill flip="none" rotWithShape="1">
                <a:gsLst>
                  <a:gs pos="100000">
                    <a:srgbClr val="1D8DE5"/>
                  </a:gs>
                  <a:gs pos="0">
                    <a:srgbClr val="007BB5"/>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8" name="文本框 1978"/>
            <p:cNvSpPr txBox="1"/>
            <p:nvPr/>
          </p:nvSpPr>
          <p:spPr>
            <a:xfrm>
              <a:off x="6567732" y="1998379"/>
              <a:ext cx="1983553" cy="1499749"/>
            </a:xfrm>
            <a:prstGeom prst="rect">
              <a:avLst/>
            </a:prstGeom>
            <a:noFill/>
          </p:spPr>
          <p:txBody>
            <a:bodyPr wrap="none" rtlCol="0">
              <a:spAutoFit/>
            </a:bodyPr>
            <a:lstStyle/>
            <a:p>
              <a:pPr algn="ctr"/>
              <a:r>
                <a:rPr lang="en-US" altLang="zh-CN" dirty="0">
                  <a:solidFill>
                    <a:srgbClr val="1D8DE5"/>
                  </a:solidFill>
                  <a:latin typeface="+mn-ea"/>
                  <a:cs typeface="Arial Unicode MS" panose="020B0604020202020204" pitchFamily="34" charset="-122"/>
                </a:rPr>
                <a:t>Operator</a:t>
              </a:r>
            </a:p>
            <a:p>
              <a:pPr algn="ctr"/>
              <a:r>
                <a:rPr lang="en-US" altLang="zh-CN" dirty="0">
                  <a:solidFill>
                    <a:srgbClr val="1D8DE5"/>
                  </a:solidFill>
                  <a:latin typeface="+mn-ea"/>
                  <a:cs typeface="Arial Unicode MS" panose="020B0604020202020204" pitchFamily="34" charset="-122"/>
                </a:rPr>
                <a:t>Nonintervention</a:t>
              </a:r>
            </a:p>
            <a:p>
              <a:pPr algn="ctr"/>
              <a:r>
                <a:rPr lang="en-US" altLang="zh-CN" dirty="0">
                  <a:solidFill>
                    <a:srgbClr val="1D8DE5"/>
                  </a:solidFill>
                  <a:latin typeface="+mn-ea"/>
                  <a:cs typeface="Arial Unicode MS" panose="020B0604020202020204" pitchFamily="34" charset="-122"/>
                </a:rPr>
                <a:t>Period</a:t>
              </a:r>
            </a:p>
            <a:p>
              <a:pPr algn="ctr"/>
              <a:r>
                <a:rPr lang="en-US" altLang="zh-CN" b="1" dirty="0">
                  <a:solidFill>
                    <a:srgbClr val="CB3D7D"/>
                  </a:solidFill>
                  <a:effectLst>
                    <a:outerShdw blurRad="38100" dist="38100" dir="2700000" algn="tl">
                      <a:srgbClr val="000000">
                        <a:alpha val="43137"/>
                      </a:srgbClr>
                    </a:outerShdw>
                  </a:effectLst>
                  <a:latin typeface="+mn-ea"/>
                  <a:cs typeface="Arial Unicode MS" panose="020B0604020202020204" pitchFamily="34" charset="-122"/>
                </a:rPr>
                <a:t>30 </a:t>
              </a:r>
              <a:r>
                <a:rPr lang="en-US" altLang="zh-CN" dirty="0">
                  <a:solidFill>
                    <a:srgbClr val="CB3D7D"/>
                  </a:solidFill>
                  <a:effectLst>
                    <a:outerShdw blurRad="38100" dist="38100" dir="2700000" algn="tl">
                      <a:srgbClr val="000000">
                        <a:alpha val="43137"/>
                      </a:srgbClr>
                    </a:outerShdw>
                  </a:effectLst>
                  <a:latin typeface="+mn-ea"/>
                  <a:cs typeface="Arial Unicode MS" panose="020B0604020202020204" pitchFamily="34" charset="-122"/>
                </a:rPr>
                <a:t>min</a:t>
              </a:r>
              <a:endParaRPr lang="en-US" altLang="zh-CN" dirty="0">
                <a:solidFill>
                  <a:srgbClr val="1D8DE5"/>
                </a:solidFill>
                <a:latin typeface="+mn-ea"/>
                <a:cs typeface="Arial Unicode MS" panose="020B0604020202020204" pitchFamily="34" charset="-122"/>
              </a:endParaRPr>
            </a:p>
            <a:p>
              <a:pPr algn="ctr"/>
              <a:endParaRPr lang="en-US" altLang="zh-CN" dirty="0">
                <a:solidFill>
                  <a:srgbClr val="1D8DE5"/>
                </a:solidFill>
                <a:latin typeface="+mn-ea"/>
                <a:cs typeface="Arial Unicode MS" panose="020B0604020202020204" pitchFamily="34" charset="-122"/>
              </a:endParaRPr>
            </a:p>
          </p:txBody>
        </p:sp>
        <p:sp>
          <p:nvSpPr>
            <p:cNvPr id="29" name="文本框 1980"/>
            <p:cNvSpPr txBox="1"/>
            <p:nvPr/>
          </p:nvSpPr>
          <p:spPr>
            <a:xfrm>
              <a:off x="10131389" y="2026389"/>
              <a:ext cx="1430322" cy="1499749"/>
            </a:xfrm>
            <a:prstGeom prst="rect">
              <a:avLst/>
            </a:prstGeom>
            <a:noFill/>
          </p:spPr>
          <p:txBody>
            <a:bodyPr wrap="none" rtlCol="0">
              <a:spAutoFit/>
            </a:bodyPr>
            <a:lstStyle/>
            <a:p>
              <a:pPr algn="ctr"/>
              <a:r>
                <a:rPr lang="en-US" altLang="zh-CN" dirty="0">
                  <a:solidFill>
                    <a:srgbClr val="1D8DE5"/>
                  </a:solidFill>
                  <a:latin typeface="+mn-ea"/>
                  <a:cs typeface="Arial Unicode MS" panose="020B0604020202020204" pitchFamily="34" charset="-122"/>
                </a:rPr>
                <a:t>Unplanned</a:t>
              </a:r>
            </a:p>
            <a:p>
              <a:pPr algn="ctr"/>
              <a:r>
                <a:rPr lang="en-US" altLang="zh-CN" dirty="0">
                  <a:solidFill>
                    <a:srgbClr val="1D8DE5"/>
                  </a:solidFill>
                  <a:latin typeface="+mn-ea"/>
                  <a:cs typeface="Arial Unicode MS" panose="020B0604020202020204" pitchFamily="34" charset="-122"/>
                </a:rPr>
                <a:t>Automatic</a:t>
              </a:r>
            </a:p>
            <a:p>
              <a:pPr algn="ctr"/>
              <a:r>
                <a:rPr lang="en-US" altLang="zh-CN" dirty="0">
                  <a:solidFill>
                    <a:srgbClr val="1D8DE5"/>
                  </a:solidFill>
                  <a:latin typeface="+mn-ea"/>
                  <a:cs typeface="Arial Unicode MS" panose="020B0604020202020204" pitchFamily="34" charset="-122"/>
                </a:rPr>
                <a:t>Scrams</a:t>
              </a:r>
            </a:p>
            <a:p>
              <a:pPr algn="ctr"/>
              <a:r>
                <a:rPr lang="en-US" altLang="zh-CN" b="1" dirty="0">
                  <a:solidFill>
                    <a:srgbClr val="00B050"/>
                  </a:solidFill>
                  <a:effectLst>
                    <a:outerShdw blurRad="38100" dist="38100" dir="2700000" algn="tl">
                      <a:srgbClr val="000000">
                        <a:alpha val="43137"/>
                      </a:srgbClr>
                    </a:outerShdw>
                  </a:effectLst>
                  <a:latin typeface="+mn-ea"/>
                  <a:cs typeface="Arial Unicode MS" panose="020B0604020202020204" pitchFamily="34" charset="-122"/>
                </a:rPr>
                <a:t>&lt;1</a:t>
              </a:r>
              <a:r>
                <a:rPr lang="en-US" altLang="zh-CN" dirty="0">
                  <a:solidFill>
                    <a:srgbClr val="00B050"/>
                  </a:solidFill>
                  <a:latin typeface="+mn-ea"/>
                  <a:cs typeface="Arial Unicode MS" panose="020B0604020202020204" pitchFamily="34" charset="-122"/>
                </a:rPr>
                <a:t>/year</a:t>
              </a:r>
            </a:p>
            <a:p>
              <a:pPr algn="ctr"/>
              <a:r>
                <a:rPr lang="en-US" altLang="zh-CN" dirty="0">
                  <a:solidFill>
                    <a:srgbClr val="1D8DE5"/>
                  </a:solidFill>
                  <a:latin typeface="+mn-ea"/>
                  <a:cs typeface="Arial Unicode MS" panose="020B0604020202020204" pitchFamily="34" charset="-122"/>
                </a:rPr>
                <a:t> </a:t>
              </a:r>
            </a:p>
          </p:txBody>
        </p:sp>
        <p:sp>
          <p:nvSpPr>
            <p:cNvPr id="30" name="文本框 1982"/>
            <p:cNvSpPr txBox="1"/>
            <p:nvPr/>
          </p:nvSpPr>
          <p:spPr>
            <a:xfrm>
              <a:off x="8510335" y="4979138"/>
              <a:ext cx="1355993" cy="937343"/>
            </a:xfrm>
            <a:prstGeom prst="rect">
              <a:avLst/>
            </a:prstGeom>
            <a:noFill/>
          </p:spPr>
          <p:txBody>
            <a:bodyPr wrap="none" rtlCol="0">
              <a:spAutoFit/>
            </a:bodyPr>
            <a:lstStyle/>
            <a:p>
              <a:pPr algn="ctr"/>
              <a:r>
                <a:rPr lang="en-US" altLang="zh-CN" dirty="0">
                  <a:solidFill>
                    <a:srgbClr val="1D8DE5"/>
                  </a:solidFill>
                  <a:latin typeface="+mn-ea"/>
                  <a:cs typeface="Arial Unicode MS" panose="020B0604020202020204" pitchFamily="34" charset="-122"/>
                </a:rPr>
                <a:t>Plant </a:t>
              </a:r>
            </a:p>
            <a:p>
              <a:pPr algn="ctr"/>
              <a:r>
                <a:rPr lang="en-US" altLang="zh-CN" dirty="0">
                  <a:solidFill>
                    <a:srgbClr val="1D8DE5"/>
                  </a:solidFill>
                  <a:latin typeface="+mn-ea"/>
                  <a:cs typeface="Arial Unicode MS" panose="020B0604020202020204" pitchFamily="34" charset="-122"/>
                </a:rPr>
                <a:t>Availability</a:t>
              </a:r>
            </a:p>
            <a:p>
              <a:pPr algn="ctr"/>
              <a:r>
                <a:rPr lang="zh-CN" altLang="en-US" b="1" dirty="0">
                  <a:solidFill>
                    <a:srgbClr val="39CFAB"/>
                  </a:solidFill>
                  <a:effectLst>
                    <a:outerShdw blurRad="38100" dist="38100" dir="2700000" algn="tl">
                      <a:srgbClr val="000000">
                        <a:alpha val="43137"/>
                      </a:srgbClr>
                    </a:outerShdw>
                  </a:effectLst>
                  <a:latin typeface="+mn-ea"/>
                  <a:cs typeface="Arial Unicode MS" panose="020B0604020202020204" pitchFamily="34" charset="-122"/>
                </a:rPr>
                <a:t>≥</a:t>
              </a:r>
              <a:r>
                <a:rPr lang="en-US" altLang="zh-CN" b="1" dirty="0">
                  <a:solidFill>
                    <a:srgbClr val="39CFAB"/>
                  </a:solidFill>
                  <a:effectLst>
                    <a:outerShdw blurRad="38100" dist="38100" dir="2700000" algn="tl">
                      <a:srgbClr val="000000">
                        <a:alpha val="43137"/>
                      </a:srgbClr>
                    </a:outerShdw>
                  </a:effectLst>
                  <a:latin typeface="+mn-ea"/>
                  <a:cs typeface="Arial Unicode MS" panose="020B0604020202020204" pitchFamily="34" charset="-122"/>
                </a:rPr>
                <a:t>90%</a:t>
              </a:r>
              <a:endParaRPr lang="en-US" altLang="zh-CN" dirty="0">
                <a:solidFill>
                  <a:srgbClr val="1D8DE5"/>
                </a:solidFill>
                <a:latin typeface="+mn-ea"/>
                <a:cs typeface="Arial Unicode MS" panose="020B0604020202020204" pitchFamily="34" charset="-122"/>
              </a:endParaRPr>
            </a:p>
          </p:txBody>
        </p:sp>
        <p:sp>
          <p:nvSpPr>
            <p:cNvPr id="31" name="文本框 1984"/>
            <p:cNvSpPr txBox="1"/>
            <p:nvPr/>
          </p:nvSpPr>
          <p:spPr>
            <a:xfrm>
              <a:off x="6805573" y="3978730"/>
              <a:ext cx="1521968" cy="1499749"/>
            </a:xfrm>
            <a:prstGeom prst="rect">
              <a:avLst/>
            </a:prstGeom>
            <a:noFill/>
          </p:spPr>
          <p:txBody>
            <a:bodyPr wrap="none" rtlCol="0">
              <a:spAutoFit/>
            </a:bodyPr>
            <a:lstStyle/>
            <a:p>
              <a:pPr algn="ctr"/>
              <a:r>
                <a:rPr lang="en-US" altLang="zh-CN"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Peak Ground</a:t>
              </a:r>
            </a:p>
            <a:p>
              <a:pPr algn="ctr"/>
              <a:r>
                <a:rPr lang="en-US" altLang="zh-CN"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Acceleration</a:t>
              </a:r>
            </a:p>
            <a:p>
              <a:pPr algn="ctr"/>
              <a:r>
                <a:rPr lang="en-US" altLang="zh-CN" b="1" dirty="0">
                  <a:solidFill>
                    <a:srgbClr val="C00000"/>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0.3</a:t>
              </a:r>
              <a:r>
                <a:rPr lang="en-US" altLang="zh-CN" dirty="0">
                  <a:solidFill>
                    <a:srgbClr val="C00000"/>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g</a:t>
              </a:r>
            </a:p>
            <a:p>
              <a:pPr algn="ctr"/>
              <a:endParaRPr lang="en-US" altLang="zh-CN"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gn="ctr"/>
              <a:endParaRPr lang="en-US" altLang="zh-CN"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2" name="文本框 1986"/>
            <p:cNvSpPr txBox="1"/>
            <p:nvPr/>
          </p:nvSpPr>
          <p:spPr>
            <a:xfrm>
              <a:off x="9959896" y="4015363"/>
              <a:ext cx="1787428" cy="1218546"/>
            </a:xfrm>
            <a:prstGeom prst="rect">
              <a:avLst/>
            </a:prstGeom>
            <a:noFill/>
          </p:spPr>
          <p:txBody>
            <a:bodyPr wrap="none" rtlCol="0">
              <a:spAutoFit/>
            </a:bodyPr>
            <a:lstStyle/>
            <a:p>
              <a:pPr algn="ctr"/>
              <a:r>
                <a:rPr lang="en-US" altLang="zh-CN"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Daily Load</a:t>
              </a:r>
            </a:p>
            <a:p>
              <a:pPr algn="ctr"/>
              <a:r>
                <a:rPr lang="en-US" altLang="zh-CN"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Follow Capacity</a:t>
              </a:r>
            </a:p>
            <a:p>
              <a:pPr algn="ctr"/>
              <a:r>
                <a:rPr lang="en-US" altLang="zh-CN" b="1" dirty="0">
                  <a:solidFill>
                    <a:schemeClr val="bg2">
                      <a:lumMod val="90000"/>
                    </a:schemeClr>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YES</a:t>
              </a:r>
              <a:endParaRPr lang="en-US" altLang="zh-CN" dirty="0">
                <a:solidFill>
                  <a:schemeClr val="bg2">
                    <a:lumMod val="90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gn="ctr"/>
              <a:endParaRPr lang="en-US" altLang="zh-CN"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3" name="文本框 1988"/>
            <p:cNvSpPr txBox="1"/>
            <p:nvPr/>
          </p:nvSpPr>
          <p:spPr>
            <a:xfrm>
              <a:off x="8373089" y="891176"/>
              <a:ext cx="1623098" cy="1499749"/>
            </a:xfrm>
            <a:prstGeom prst="rect">
              <a:avLst/>
            </a:prstGeom>
            <a:noFill/>
          </p:spPr>
          <p:txBody>
            <a:bodyPr wrap="none" rtlCol="0">
              <a:spAutoFit/>
            </a:bodyPr>
            <a:lstStyle/>
            <a:p>
              <a:pPr algn="ctr"/>
              <a:r>
                <a:rPr lang="en-US" altLang="zh-CN"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Construction </a:t>
              </a:r>
            </a:p>
            <a:p>
              <a:pPr algn="ctr"/>
              <a:r>
                <a:rPr lang="en-US" altLang="zh-CN"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Period</a:t>
              </a:r>
            </a:p>
            <a:p>
              <a:pPr algn="ctr"/>
              <a:r>
                <a:rPr lang="en-US" altLang="zh-CN" b="1" dirty="0">
                  <a:solidFill>
                    <a:schemeClr val="accent4"/>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60 months</a:t>
              </a:r>
            </a:p>
            <a:p>
              <a:pPr algn="ctr"/>
              <a:r>
                <a:rPr lang="en-US" altLang="zh-CN" b="1" dirty="0">
                  <a:solidFill>
                    <a:schemeClr val="accent4"/>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VS</a:t>
              </a:r>
            </a:p>
            <a:p>
              <a:pPr algn="ctr"/>
              <a:r>
                <a:rPr lang="en-US" altLang="zh-CN" b="1" dirty="0">
                  <a:solidFill>
                    <a:schemeClr val="accent4"/>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 81/91 months</a:t>
              </a:r>
              <a:endParaRPr lang="zh-CN" altLang="en-US" b="1" dirty="0">
                <a:solidFill>
                  <a:schemeClr val="accent4"/>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文本框 1989"/>
            <p:cNvSpPr txBox="1"/>
            <p:nvPr/>
          </p:nvSpPr>
          <p:spPr>
            <a:xfrm>
              <a:off x="8513571" y="3002841"/>
              <a:ext cx="1330458" cy="1499749"/>
            </a:xfrm>
            <a:prstGeom prst="rect">
              <a:avLst/>
            </a:prstGeom>
            <a:noFill/>
          </p:spPr>
          <p:txBody>
            <a:bodyPr wrap="none" rtlCol="0">
              <a:spAutoFit/>
            </a:bodyPr>
            <a:lstStyle/>
            <a:p>
              <a:pPr algn="ctr"/>
              <a:r>
                <a:rPr lang="en-US" altLang="zh-CN" dirty="0">
                  <a:solidFill>
                    <a:srgbClr val="1D8DE5"/>
                  </a:solidFill>
                  <a:latin typeface="+mn-ea"/>
                  <a:cs typeface="Arial Unicode MS" panose="020B0604020202020204" pitchFamily="34" charset="-122"/>
                </a:rPr>
                <a:t>Plant </a:t>
              </a:r>
            </a:p>
            <a:p>
              <a:pPr algn="ctr"/>
              <a:r>
                <a:rPr lang="en-US" altLang="zh-CN" dirty="0">
                  <a:solidFill>
                    <a:srgbClr val="1D8DE5"/>
                  </a:solidFill>
                  <a:latin typeface="+mn-ea"/>
                  <a:cs typeface="Arial Unicode MS" panose="020B0604020202020204" pitchFamily="34" charset="-122"/>
                </a:rPr>
                <a:t>Autonomy</a:t>
              </a:r>
            </a:p>
            <a:p>
              <a:pPr algn="ctr"/>
              <a:r>
                <a:rPr lang="en-US" altLang="zh-CN" b="1" dirty="0">
                  <a:solidFill>
                    <a:srgbClr val="7030A0"/>
                  </a:solidFill>
                  <a:effectLst>
                    <a:outerShdw blurRad="38100" dist="38100" dir="2700000" algn="tl">
                      <a:srgbClr val="000000">
                        <a:alpha val="43137"/>
                      </a:srgbClr>
                    </a:outerShdw>
                  </a:effectLst>
                  <a:latin typeface="+mn-ea"/>
                  <a:cs typeface="Arial Unicode MS" panose="020B0604020202020204" pitchFamily="34" charset="-122"/>
                </a:rPr>
                <a:t>72 </a:t>
              </a:r>
              <a:r>
                <a:rPr lang="en-US" altLang="zh-CN" dirty="0">
                  <a:solidFill>
                    <a:srgbClr val="7030A0"/>
                  </a:solidFill>
                  <a:latin typeface="+mn-ea"/>
                  <a:cs typeface="Arial Unicode MS" panose="020B0604020202020204" pitchFamily="34" charset="-122"/>
                </a:rPr>
                <a:t>hours</a:t>
              </a:r>
            </a:p>
            <a:p>
              <a:pPr algn="ctr"/>
              <a:endParaRPr lang="en-US" altLang="zh-CN" dirty="0">
                <a:solidFill>
                  <a:srgbClr val="1D8DE5"/>
                </a:solidFill>
                <a:latin typeface="+mn-ea"/>
                <a:cs typeface="Arial Unicode MS" panose="020B0604020202020204" pitchFamily="34" charset="-122"/>
              </a:endParaRPr>
            </a:p>
            <a:p>
              <a:pPr algn="ctr"/>
              <a:endParaRPr lang="zh-CN" altLang="en-US" dirty="0">
                <a:solidFill>
                  <a:srgbClr val="1D8DE5"/>
                </a:solidFill>
                <a:latin typeface="+mn-ea"/>
                <a:cs typeface="Arial Unicode MS" panose="020B0604020202020204" pitchFamily="34" charset="-122"/>
              </a:endParaRPr>
            </a:p>
          </p:txBody>
        </p:sp>
      </p:grpSp>
      <p:sp>
        <p:nvSpPr>
          <p:cNvPr id="87" name="文本框 3"/>
          <p:cNvSpPr txBox="1"/>
          <p:nvPr/>
        </p:nvSpPr>
        <p:spPr>
          <a:xfrm>
            <a:off x="1414674" y="550138"/>
            <a:ext cx="3650619" cy="369332"/>
          </a:xfrm>
          <a:prstGeom prst="rect">
            <a:avLst/>
          </a:prstGeom>
          <a:noFill/>
        </p:spPr>
        <p:txBody>
          <a:bodyPr wrap="square" rtlCol="0">
            <a:spAutoFit/>
          </a:bodyPr>
          <a:lstStyle/>
          <a:p>
            <a:r>
              <a:rPr lang="en-US" altLang="zh-CN"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Overall Performance</a:t>
            </a:r>
            <a:endParaRPr lang="zh-CN" altLang="en-US"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0" name="文本框 90"/>
          <p:cNvSpPr txBox="1"/>
          <p:nvPr/>
        </p:nvSpPr>
        <p:spPr>
          <a:xfrm>
            <a:off x="0" y="685412"/>
            <a:ext cx="1120820" cy="369332"/>
          </a:xfrm>
          <a:prstGeom prst="rect">
            <a:avLst/>
          </a:prstGeom>
          <a:noFill/>
        </p:spPr>
        <p:txBody>
          <a:bodyPr wrap="none" rtlCol="0">
            <a:spAutoFit/>
          </a:bodyPr>
          <a:lstStyle/>
          <a:p>
            <a:pPr algn="ctr"/>
            <a:r>
              <a:rPr lang="en-US" altLang="zh-CN" dirty="0">
                <a:solidFill>
                  <a:schemeClr val="lt1"/>
                </a:solidFill>
              </a:rPr>
              <a:t>PART ONE</a:t>
            </a:r>
            <a:endParaRPr lang="zh-CN" altLang="en-US" dirty="0">
              <a:solidFill>
                <a:schemeClr val="lt1"/>
              </a:solidFill>
            </a:endParaRPr>
          </a:p>
        </p:txBody>
      </p:sp>
      <p:grpSp>
        <p:nvGrpSpPr>
          <p:cNvPr id="2" name="组合 95"/>
          <p:cNvGrpSpPr/>
          <p:nvPr/>
        </p:nvGrpSpPr>
        <p:grpSpPr>
          <a:xfrm>
            <a:off x="5485619" y="726022"/>
            <a:ext cx="5433537" cy="5695451"/>
            <a:chOff x="6490740" y="696996"/>
            <a:chExt cx="5355963" cy="5781891"/>
          </a:xfrm>
        </p:grpSpPr>
        <p:sp>
          <p:nvSpPr>
            <p:cNvPr id="75" name="Freeform 1867"/>
            <p:cNvSpPr>
              <a:spLocks/>
            </p:cNvSpPr>
            <p:nvPr/>
          </p:nvSpPr>
          <p:spPr bwMode="auto">
            <a:xfrm>
              <a:off x="8126502" y="2306269"/>
              <a:ext cx="2082783" cy="2331127"/>
            </a:xfrm>
            <a:custGeom>
              <a:avLst/>
              <a:gdLst>
                <a:gd name="T0" fmla="*/ 154 w 159"/>
                <a:gd name="T1" fmla="*/ 124 h 178"/>
                <a:gd name="T2" fmla="*/ 150 w 159"/>
                <a:gd name="T3" fmla="*/ 123 h 178"/>
                <a:gd name="T4" fmla="*/ 150 w 159"/>
                <a:gd name="T5" fmla="*/ 123 h 178"/>
                <a:gd name="T6" fmla="*/ 141 w 159"/>
                <a:gd name="T7" fmla="*/ 122 h 178"/>
                <a:gd name="T8" fmla="*/ 159 w 159"/>
                <a:gd name="T9" fmla="*/ 90 h 178"/>
                <a:gd name="T10" fmla="*/ 140 w 159"/>
                <a:gd name="T11" fmla="*/ 56 h 178"/>
                <a:gd name="T12" fmla="*/ 150 w 159"/>
                <a:gd name="T13" fmla="*/ 55 h 178"/>
                <a:gd name="T14" fmla="*/ 150 w 159"/>
                <a:gd name="T15" fmla="*/ 55 h 178"/>
                <a:gd name="T16" fmla="*/ 154 w 159"/>
                <a:gd name="T17" fmla="*/ 54 h 178"/>
                <a:gd name="T18" fmla="*/ 157 w 159"/>
                <a:gd name="T19" fmla="*/ 44 h 178"/>
                <a:gd name="T20" fmla="*/ 147 w 159"/>
                <a:gd name="T21" fmla="*/ 42 h 178"/>
                <a:gd name="T22" fmla="*/ 144 w 159"/>
                <a:gd name="T23" fmla="*/ 45 h 178"/>
                <a:gd name="T24" fmla="*/ 144 w 159"/>
                <a:gd name="T25" fmla="*/ 45 h 178"/>
                <a:gd name="T26" fmla="*/ 138 w 159"/>
                <a:gd name="T27" fmla="*/ 53 h 178"/>
                <a:gd name="T28" fmla="*/ 119 w 159"/>
                <a:gd name="T29" fmla="*/ 20 h 178"/>
                <a:gd name="T30" fmla="*/ 81 w 159"/>
                <a:gd name="T31" fmla="*/ 20 h 178"/>
                <a:gd name="T32" fmla="*/ 85 w 159"/>
                <a:gd name="T33" fmla="*/ 11 h 178"/>
                <a:gd name="T34" fmla="*/ 85 w 159"/>
                <a:gd name="T35" fmla="*/ 11 h 178"/>
                <a:gd name="T36" fmla="*/ 86 w 159"/>
                <a:gd name="T37" fmla="*/ 7 h 178"/>
                <a:gd name="T38" fmla="*/ 79 w 159"/>
                <a:gd name="T39" fmla="*/ 0 h 178"/>
                <a:gd name="T40" fmla="*/ 72 w 159"/>
                <a:gd name="T41" fmla="*/ 7 h 178"/>
                <a:gd name="T42" fmla="*/ 74 w 159"/>
                <a:gd name="T43" fmla="*/ 11 h 178"/>
                <a:gd name="T44" fmla="*/ 74 w 159"/>
                <a:gd name="T45" fmla="*/ 11 h 178"/>
                <a:gd name="T46" fmla="*/ 77 w 159"/>
                <a:gd name="T47" fmla="*/ 20 h 178"/>
                <a:gd name="T48" fmla="*/ 40 w 159"/>
                <a:gd name="T49" fmla="*/ 20 h 178"/>
                <a:gd name="T50" fmla="*/ 21 w 159"/>
                <a:gd name="T51" fmla="*/ 53 h 178"/>
                <a:gd name="T52" fmla="*/ 14 w 159"/>
                <a:gd name="T53" fmla="*/ 45 h 178"/>
                <a:gd name="T54" fmla="*/ 14 w 159"/>
                <a:gd name="T55" fmla="*/ 45 h 178"/>
                <a:gd name="T56" fmla="*/ 12 w 159"/>
                <a:gd name="T57" fmla="*/ 42 h 178"/>
                <a:gd name="T58" fmla="*/ 2 w 159"/>
                <a:gd name="T59" fmla="*/ 44 h 178"/>
                <a:gd name="T60" fmla="*/ 5 w 159"/>
                <a:gd name="T61" fmla="*/ 54 h 178"/>
                <a:gd name="T62" fmla="*/ 9 w 159"/>
                <a:gd name="T63" fmla="*/ 55 h 178"/>
                <a:gd name="T64" fmla="*/ 9 w 159"/>
                <a:gd name="T65" fmla="*/ 55 h 178"/>
                <a:gd name="T66" fmla="*/ 19 w 159"/>
                <a:gd name="T67" fmla="*/ 56 h 178"/>
                <a:gd name="T68" fmla="*/ 0 w 159"/>
                <a:gd name="T69" fmla="*/ 90 h 178"/>
                <a:gd name="T70" fmla="*/ 18 w 159"/>
                <a:gd name="T71" fmla="*/ 122 h 178"/>
                <a:gd name="T72" fmla="*/ 9 w 159"/>
                <a:gd name="T73" fmla="*/ 123 h 178"/>
                <a:gd name="T74" fmla="*/ 9 w 159"/>
                <a:gd name="T75" fmla="*/ 123 h 178"/>
                <a:gd name="T76" fmla="*/ 5 w 159"/>
                <a:gd name="T77" fmla="*/ 124 h 178"/>
                <a:gd name="T78" fmla="*/ 2 w 159"/>
                <a:gd name="T79" fmla="*/ 134 h 178"/>
                <a:gd name="T80" fmla="*/ 12 w 159"/>
                <a:gd name="T81" fmla="*/ 136 h 178"/>
                <a:gd name="T82" fmla="*/ 14 w 159"/>
                <a:gd name="T83" fmla="*/ 133 h 178"/>
                <a:gd name="T84" fmla="*/ 14 w 159"/>
                <a:gd name="T85" fmla="*/ 133 h 178"/>
                <a:gd name="T86" fmla="*/ 20 w 159"/>
                <a:gd name="T87" fmla="*/ 125 h 178"/>
                <a:gd name="T88" fmla="*/ 40 w 159"/>
                <a:gd name="T89" fmla="*/ 159 h 178"/>
                <a:gd name="T90" fmla="*/ 77 w 159"/>
                <a:gd name="T91" fmla="*/ 159 h 178"/>
                <a:gd name="T92" fmla="*/ 74 w 159"/>
                <a:gd name="T93" fmla="*/ 167 h 178"/>
                <a:gd name="T94" fmla="*/ 74 w 159"/>
                <a:gd name="T95" fmla="*/ 167 h 178"/>
                <a:gd name="T96" fmla="*/ 72 w 159"/>
                <a:gd name="T97" fmla="*/ 171 h 178"/>
                <a:gd name="T98" fmla="*/ 79 w 159"/>
                <a:gd name="T99" fmla="*/ 178 h 178"/>
                <a:gd name="T100" fmla="*/ 86 w 159"/>
                <a:gd name="T101" fmla="*/ 171 h 178"/>
                <a:gd name="T102" fmla="*/ 85 w 159"/>
                <a:gd name="T103" fmla="*/ 167 h 178"/>
                <a:gd name="T104" fmla="*/ 85 w 159"/>
                <a:gd name="T105" fmla="*/ 167 h 178"/>
                <a:gd name="T106" fmla="*/ 81 w 159"/>
                <a:gd name="T107" fmla="*/ 159 h 178"/>
                <a:gd name="T108" fmla="*/ 119 w 159"/>
                <a:gd name="T109" fmla="*/ 159 h 178"/>
                <a:gd name="T110" fmla="*/ 139 w 159"/>
                <a:gd name="T111" fmla="*/ 126 h 178"/>
                <a:gd name="T112" fmla="*/ 144 w 159"/>
                <a:gd name="T113" fmla="*/ 133 h 178"/>
                <a:gd name="T114" fmla="*/ 144 w 159"/>
                <a:gd name="T115" fmla="*/ 133 h 178"/>
                <a:gd name="T116" fmla="*/ 147 w 159"/>
                <a:gd name="T117" fmla="*/ 136 h 178"/>
                <a:gd name="T118" fmla="*/ 157 w 159"/>
                <a:gd name="T119" fmla="*/ 134 h 178"/>
                <a:gd name="T120" fmla="*/ 154 w 159"/>
                <a:gd name="T121" fmla="*/ 12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9" h="178">
                  <a:moveTo>
                    <a:pt x="154" y="124"/>
                  </a:moveTo>
                  <a:cubicBezTo>
                    <a:pt x="153" y="123"/>
                    <a:pt x="151" y="123"/>
                    <a:pt x="150" y="123"/>
                  </a:cubicBezTo>
                  <a:cubicBezTo>
                    <a:pt x="150" y="123"/>
                    <a:pt x="150" y="123"/>
                    <a:pt x="150" y="123"/>
                  </a:cubicBezTo>
                  <a:cubicBezTo>
                    <a:pt x="146" y="124"/>
                    <a:pt x="143" y="123"/>
                    <a:pt x="141" y="122"/>
                  </a:cubicBezTo>
                  <a:cubicBezTo>
                    <a:pt x="159" y="90"/>
                    <a:pt x="159" y="90"/>
                    <a:pt x="159" y="90"/>
                  </a:cubicBezTo>
                  <a:cubicBezTo>
                    <a:pt x="140" y="56"/>
                    <a:pt x="140" y="56"/>
                    <a:pt x="140" y="56"/>
                  </a:cubicBezTo>
                  <a:cubicBezTo>
                    <a:pt x="143" y="55"/>
                    <a:pt x="146" y="54"/>
                    <a:pt x="150" y="55"/>
                  </a:cubicBezTo>
                  <a:cubicBezTo>
                    <a:pt x="150" y="55"/>
                    <a:pt x="150" y="55"/>
                    <a:pt x="150" y="55"/>
                  </a:cubicBezTo>
                  <a:cubicBezTo>
                    <a:pt x="151" y="55"/>
                    <a:pt x="153" y="55"/>
                    <a:pt x="154" y="54"/>
                  </a:cubicBezTo>
                  <a:cubicBezTo>
                    <a:pt x="157" y="52"/>
                    <a:pt x="159" y="48"/>
                    <a:pt x="157" y="44"/>
                  </a:cubicBezTo>
                  <a:cubicBezTo>
                    <a:pt x="155" y="41"/>
                    <a:pt x="150" y="40"/>
                    <a:pt x="147" y="42"/>
                  </a:cubicBezTo>
                  <a:cubicBezTo>
                    <a:pt x="146" y="43"/>
                    <a:pt x="145" y="44"/>
                    <a:pt x="144" y="45"/>
                  </a:cubicBezTo>
                  <a:cubicBezTo>
                    <a:pt x="144" y="45"/>
                    <a:pt x="144" y="45"/>
                    <a:pt x="144" y="45"/>
                  </a:cubicBezTo>
                  <a:cubicBezTo>
                    <a:pt x="143" y="49"/>
                    <a:pt x="141" y="51"/>
                    <a:pt x="138" y="53"/>
                  </a:cubicBezTo>
                  <a:cubicBezTo>
                    <a:pt x="119" y="20"/>
                    <a:pt x="119" y="20"/>
                    <a:pt x="119" y="20"/>
                  </a:cubicBezTo>
                  <a:cubicBezTo>
                    <a:pt x="81" y="20"/>
                    <a:pt x="81" y="20"/>
                    <a:pt x="81" y="20"/>
                  </a:cubicBezTo>
                  <a:cubicBezTo>
                    <a:pt x="81" y="17"/>
                    <a:pt x="83" y="14"/>
                    <a:pt x="85" y="11"/>
                  </a:cubicBezTo>
                  <a:cubicBezTo>
                    <a:pt x="85" y="11"/>
                    <a:pt x="85" y="11"/>
                    <a:pt x="85" y="11"/>
                  </a:cubicBezTo>
                  <a:cubicBezTo>
                    <a:pt x="86" y="10"/>
                    <a:pt x="86" y="8"/>
                    <a:pt x="86" y="7"/>
                  </a:cubicBezTo>
                  <a:cubicBezTo>
                    <a:pt x="86" y="3"/>
                    <a:pt x="83" y="0"/>
                    <a:pt x="79" y="0"/>
                  </a:cubicBezTo>
                  <a:cubicBezTo>
                    <a:pt x="76" y="0"/>
                    <a:pt x="72" y="3"/>
                    <a:pt x="72" y="7"/>
                  </a:cubicBezTo>
                  <a:cubicBezTo>
                    <a:pt x="72" y="8"/>
                    <a:pt x="73" y="10"/>
                    <a:pt x="74" y="11"/>
                  </a:cubicBezTo>
                  <a:cubicBezTo>
                    <a:pt x="74" y="11"/>
                    <a:pt x="74" y="11"/>
                    <a:pt x="74" y="11"/>
                  </a:cubicBezTo>
                  <a:cubicBezTo>
                    <a:pt x="76" y="14"/>
                    <a:pt x="77" y="17"/>
                    <a:pt x="77" y="20"/>
                  </a:cubicBezTo>
                  <a:cubicBezTo>
                    <a:pt x="40" y="20"/>
                    <a:pt x="40" y="20"/>
                    <a:pt x="40" y="20"/>
                  </a:cubicBezTo>
                  <a:cubicBezTo>
                    <a:pt x="21" y="53"/>
                    <a:pt x="21" y="53"/>
                    <a:pt x="21" y="53"/>
                  </a:cubicBezTo>
                  <a:cubicBezTo>
                    <a:pt x="18" y="51"/>
                    <a:pt x="16" y="49"/>
                    <a:pt x="14" y="45"/>
                  </a:cubicBezTo>
                  <a:cubicBezTo>
                    <a:pt x="14" y="45"/>
                    <a:pt x="14" y="45"/>
                    <a:pt x="14" y="45"/>
                  </a:cubicBezTo>
                  <a:cubicBezTo>
                    <a:pt x="14" y="44"/>
                    <a:pt x="13" y="43"/>
                    <a:pt x="12" y="42"/>
                  </a:cubicBezTo>
                  <a:cubicBezTo>
                    <a:pt x="8" y="40"/>
                    <a:pt x="4" y="41"/>
                    <a:pt x="2" y="44"/>
                  </a:cubicBezTo>
                  <a:cubicBezTo>
                    <a:pt x="0" y="48"/>
                    <a:pt x="1" y="52"/>
                    <a:pt x="5" y="54"/>
                  </a:cubicBezTo>
                  <a:cubicBezTo>
                    <a:pt x="6" y="55"/>
                    <a:pt x="7" y="55"/>
                    <a:pt x="9" y="55"/>
                  </a:cubicBezTo>
                  <a:cubicBezTo>
                    <a:pt x="9" y="55"/>
                    <a:pt x="9" y="55"/>
                    <a:pt x="9" y="55"/>
                  </a:cubicBezTo>
                  <a:cubicBezTo>
                    <a:pt x="13" y="54"/>
                    <a:pt x="16" y="55"/>
                    <a:pt x="19" y="56"/>
                  </a:cubicBezTo>
                  <a:cubicBezTo>
                    <a:pt x="0" y="90"/>
                    <a:pt x="0" y="90"/>
                    <a:pt x="0" y="90"/>
                  </a:cubicBezTo>
                  <a:cubicBezTo>
                    <a:pt x="18" y="122"/>
                    <a:pt x="18" y="122"/>
                    <a:pt x="18" y="122"/>
                  </a:cubicBezTo>
                  <a:cubicBezTo>
                    <a:pt x="16" y="123"/>
                    <a:pt x="13" y="124"/>
                    <a:pt x="9" y="123"/>
                  </a:cubicBezTo>
                  <a:cubicBezTo>
                    <a:pt x="9" y="123"/>
                    <a:pt x="9" y="123"/>
                    <a:pt x="9" y="123"/>
                  </a:cubicBezTo>
                  <a:cubicBezTo>
                    <a:pt x="7" y="123"/>
                    <a:pt x="6" y="123"/>
                    <a:pt x="5" y="124"/>
                  </a:cubicBezTo>
                  <a:cubicBezTo>
                    <a:pt x="1" y="126"/>
                    <a:pt x="0" y="130"/>
                    <a:pt x="2" y="134"/>
                  </a:cubicBezTo>
                  <a:cubicBezTo>
                    <a:pt x="4" y="137"/>
                    <a:pt x="8" y="138"/>
                    <a:pt x="12" y="136"/>
                  </a:cubicBezTo>
                  <a:cubicBezTo>
                    <a:pt x="13" y="135"/>
                    <a:pt x="14" y="134"/>
                    <a:pt x="14" y="133"/>
                  </a:cubicBezTo>
                  <a:cubicBezTo>
                    <a:pt x="14" y="133"/>
                    <a:pt x="14" y="133"/>
                    <a:pt x="14" y="133"/>
                  </a:cubicBezTo>
                  <a:cubicBezTo>
                    <a:pt x="16" y="129"/>
                    <a:pt x="18" y="127"/>
                    <a:pt x="20" y="125"/>
                  </a:cubicBezTo>
                  <a:cubicBezTo>
                    <a:pt x="40" y="159"/>
                    <a:pt x="40" y="159"/>
                    <a:pt x="40" y="159"/>
                  </a:cubicBezTo>
                  <a:cubicBezTo>
                    <a:pt x="77" y="159"/>
                    <a:pt x="77" y="159"/>
                    <a:pt x="77" y="159"/>
                  </a:cubicBezTo>
                  <a:cubicBezTo>
                    <a:pt x="77" y="162"/>
                    <a:pt x="76" y="164"/>
                    <a:pt x="74" y="167"/>
                  </a:cubicBezTo>
                  <a:cubicBezTo>
                    <a:pt x="74" y="167"/>
                    <a:pt x="74" y="167"/>
                    <a:pt x="74" y="167"/>
                  </a:cubicBezTo>
                  <a:cubicBezTo>
                    <a:pt x="73" y="168"/>
                    <a:pt x="72" y="170"/>
                    <a:pt x="72" y="171"/>
                  </a:cubicBezTo>
                  <a:cubicBezTo>
                    <a:pt x="72" y="175"/>
                    <a:pt x="75" y="178"/>
                    <a:pt x="79" y="178"/>
                  </a:cubicBezTo>
                  <a:cubicBezTo>
                    <a:pt x="83" y="178"/>
                    <a:pt x="86" y="175"/>
                    <a:pt x="86" y="171"/>
                  </a:cubicBezTo>
                  <a:cubicBezTo>
                    <a:pt x="86" y="170"/>
                    <a:pt x="86" y="168"/>
                    <a:pt x="85" y="167"/>
                  </a:cubicBezTo>
                  <a:cubicBezTo>
                    <a:pt x="85" y="167"/>
                    <a:pt x="85" y="167"/>
                    <a:pt x="85" y="167"/>
                  </a:cubicBezTo>
                  <a:cubicBezTo>
                    <a:pt x="83" y="164"/>
                    <a:pt x="82" y="162"/>
                    <a:pt x="81" y="159"/>
                  </a:cubicBezTo>
                  <a:cubicBezTo>
                    <a:pt x="119" y="159"/>
                    <a:pt x="119" y="159"/>
                    <a:pt x="119" y="159"/>
                  </a:cubicBezTo>
                  <a:cubicBezTo>
                    <a:pt x="139" y="126"/>
                    <a:pt x="139" y="126"/>
                    <a:pt x="139" y="126"/>
                  </a:cubicBezTo>
                  <a:cubicBezTo>
                    <a:pt x="141" y="127"/>
                    <a:pt x="143" y="130"/>
                    <a:pt x="144" y="133"/>
                  </a:cubicBezTo>
                  <a:cubicBezTo>
                    <a:pt x="144" y="133"/>
                    <a:pt x="144" y="133"/>
                    <a:pt x="144" y="133"/>
                  </a:cubicBezTo>
                  <a:cubicBezTo>
                    <a:pt x="145" y="134"/>
                    <a:pt x="146" y="135"/>
                    <a:pt x="147" y="136"/>
                  </a:cubicBezTo>
                  <a:cubicBezTo>
                    <a:pt x="150" y="138"/>
                    <a:pt x="155" y="137"/>
                    <a:pt x="157" y="134"/>
                  </a:cubicBezTo>
                  <a:cubicBezTo>
                    <a:pt x="159" y="130"/>
                    <a:pt x="157" y="126"/>
                    <a:pt x="154" y="124"/>
                  </a:cubicBez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6" name="Freeform 1877"/>
            <p:cNvSpPr>
              <a:spLocks/>
            </p:cNvSpPr>
            <p:nvPr/>
          </p:nvSpPr>
          <p:spPr bwMode="auto">
            <a:xfrm>
              <a:off x="6490740" y="1639050"/>
              <a:ext cx="2107617" cy="1819538"/>
            </a:xfrm>
            <a:custGeom>
              <a:avLst/>
              <a:gdLst>
                <a:gd name="T0" fmla="*/ 141 w 161"/>
                <a:gd name="T1" fmla="*/ 37 h 139"/>
                <a:gd name="T2" fmla="*/ 152 w 161"/>
                <a:gd name="T3" fmla="*/ 36 h 139"/>
                <a:gd name="T4" fmla="*/ 152 w 161"/>
                <a:gd name="T5" fmla="*/ 36 h 139"/>
                <a:gd name="T6" fmla="*/ 156 w 161"/>
                <a:gd name="T7" fmla="*/ 35 h 139"/>
                <a:gd name="T8" fmla="*/ 159 w 161"/>
                <a:gd name="T9" fmla="*/ 25 h 139"/>
                <a:gd name="T10" fmla="*/ 149 w 161"/>
                <a:gd name="T11" fmla="*/ 23 h 139"/>
                <a:gd name="T12" fmla="*/ 146 w 161"/>
                <a:gd name="T13" fmla="*/ 26 h 139"/>
                <a:gd name="T14" fmla="*/ 146 w 161"/>
                <a:gd name="T15" fmla="*/ 26 h 139"/>
                <a:gd name="T16" fmla="*/ 139 w 161"/>
                <a:gd name="T17" fmla="*/ 34 h 139"/>
                <a:gd name="T18" fmla="*/ 120 w 161"/>
                <a:gd name="T19" fmla="*/ 0 h 139"/>
                <a:gd name="T20" fmla="*/ 40 w 161"/>
                <a:gd name="T21" fmla="*/ 0 h 139"/>
                <a:gd name="T22" fmla="*/ 0 w 161"/>
                <a:gd name="T23" fmla="*/ 70 h 139"/>
                <a:gd name="T24" fmla="*/ 40 w 161"/>
                <a:gd name="T25" fmla="*/ 139 h 139"/>
                <a:gd name="T26" fmla="*/ 76 w 161"/>
                <a:gd name="T27" fmla="*/ 139 h 139"/>
                <a:gd name="T28" fmla="*/ 74 w 161"/>
                <a:gd name="T29" fmla="*/ 135 h 139"/>
                <a:gd name="T30" fmla="*/ 73 w 161"/>
                <a:gd name="T31" fmla="*/ 133 h 139"/>
                <a:gd name="T32" fmla="*/ 72 w 161"/>
                <a:gd name="T33" fmla="*/ 132 h 139"/>
                <a:gd name="T34" fmla="*/ 72 w 161"/>
                <a:gd name="T35" fmla="*/ 129 h 139"/>
                <a:gd name="T36" fmla="*/ 81 w 161"/>
                <a:gd name="T37" fmla="*/ 120 h 139"/>
                <a:gd name="T38" fmla="*/ 90 w 161"/>
                <a:gd name="T39" fmla="*/ 129 h 139"/>
                <a:gd name="T40" fmla="*/ 90 w 161"/>
                <a:gd name="T41" fmla="*/ 132 h 139"/>
                <a:gd name="T42" fmla="*/ 89 w 161"/>
                <a:gd name="T43" fmla="*/ 133 h 139"/>
                <a:gd name="T44" fmla="*/ 88 w 161"/>
                <a:gd name="T45" fmla="*/ 135 h 139"/>
                <a:gd name="T46" fmla="*/ 86 w 161"/>
                <a:gd name="T47" fmla="*/ 139 h 139"/>
                <a:gd name="T48" fmla="*/ 120 w 161"/>
                <a:gd name="T49" fmla="*/ 139 h 139"/>
                <a:gd name="T50" fmla="*/ 138 w 161"/>
                <a:gd name="T51" fmla="*/ 108 h 139"/>
                <a:gd name="T52" fmla="*/ 137 w 161"/>
                <a:gd name="T53" fmla="*/ 108 h 139"/>
                <a:gd name="T54" fmla="*/ 134 w 161"/>
                <a:gd name="T55" fmla="*/ 108 h 139"/>
                <a:gd name="T56" fmla="*/ 132 w 161"/>
                <a:gd name="T57" fmla="*/ 108 h 139"/>
                <a:gd name="T58" fmla="*/ 131 w 161"/>
                <a:gd name="T59" fmla="*/ 107 h 139"/>
                <a:gd name="T60" fmla="*/ 129 w 161"/>
                <a:gd name="T61" fmla="*/ 107 h 139"/>
                <a:gd name="T62" fmla="*/ 125 w 161"/>
                <a:gd name="T63" fmla="*/ 94 h 139"/>
                <a:gd name="T64" fmla="*/ 133 w 161"/>
                <a:gd name="T65" fmla="*/ 90 h 139"/>
                <a:gd name="T66" fmla="*/ 138 w 161"/>
                <a:gd name="T67" fmla="*/ 91 h 139"/>
                <a:gd name="T68" fmla="*/ 139 w 161"/>
                <a:gd name="T69" fmla="*/ 92 h 139"/>
                <a:gd name="T70" fmla="*/ 140 w 161"/>
                <a:gd name="T71" fmla="*/ 93 h 139"/>
                <a:gd name="T72" fmla="*/ 141 w 161"/>
                <a:gd name="T73" fmla="*/ 95 h 139"/>
                <a:gd name="T74" fmla="*/ 143 w 161"/>
                <a:gd name="T75" fmla="*/ 99 h 139"/>
                <a:gd name="T76" fmla="*/ 160 w 161"/>
                <a:gd name="T77" fmla="*/ 70 h 139"/>
                <a:gd name="T78" fmla="*/ 141 w 161"/>
                <a:gd name="T79" fmla="*/ 3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 h="139">
                  <a:moveTo>
                    <a:pt x="141" y="37"/>
                  </a:moveTo>
                  <a:cubicBezTo>
                    <a:pt x="144" y="36"/>
                    <a:pt x="147" y="35"/>
                    <a:pt x="152" y="36"/>
                  </a:cubicBezTo>
                  <a:cubicBezTo>
                    <a:pt x="152" y="36"/>
                    <a:pt x="152" y="36"/>
                    <a:pt x="152" y="36"/>
                  </a:cubicBezTo>
                  <a:cubicBezTo>
                    <a:pt x="153" y="36"/>
                    <a:pt x="155" y="35"/>
                    <a:pt x="156" y="35"/>
                  </a:cubicBezTo>
                  <a:cubicBezTo>
                    <a:pt x="159" y="33"/>
                    <a:pt x="161" y="28"/>
                    <a:pt x="159" y="25"/>
                  </a:cubicBezTo>
                  <a:cubicBezTo>
                    <a:pt x="157" y="22"/>
                    <a:pt x="152" y="21"/>
                    <a:pt x="149" y="23"/>
                  </a:cubicBezTo>
                  <a:cubicBezTo>
                    <a:pt x="148" y="23"/>
                    <a:pt x="147" y="24"/>
                    <a:pt x="146" y="26"/>
                  </a:cubicBezTo>
                  <a:cubicBezTo>
                    <a:pt x="146" y="26"/>
                    <a:pt x="146" y="26"/>
                    <a:pt x="146" y="26"/>
                  </a:cubicBezTo>
                  <a:cubicBezTo>
                    <a:pt x="144" y="30"/>
                    <a:pt x="142" y="32"/>
                    <a:pt x="139" y="34"/>
                  </a:cubicBezTo>
                  <a:cubicBezTo>
                    <a:pt x="120" y="0"/>
                    <a:pt x="120" y="0"/>
                    <a:pt x="120" y="0"/>
                  </a:cubicBezTo>
                  <a:cubicBezTo>
                    <a:pt x="40" y="0"/>
                    <a:pt x="40" y="0"/>
                    <a:pt x="40" y="0"/>
                  </a:cubicBezTo>
                  <a:cubicBezTo>
                    <a:pt x="0" y="70"/>
                    <a:pt x="0" y="70"/>
                    <a:pt x="0" y="70"/>
                  </a:cubicBezTo>
                  <a:cubicBezTo>
                    <a:pt x="40" y="139"/>
                    <a:pt x="40" y="139"/>
                    <a:pt x="40" y="139"/>
                  </a:cubicBezTo>
                  <a:cubicBezTo>
                    <a:pt x="76" y="139"/>
                    <a:pt x="76" y="139"/>
                    <a:pt x="76" y="139"/>
                  </a:cubicBezTo>
                  <a:cubicBezTo>
                    <a:pt x="76" y="138"/>
                    <a:pt x="75" y="136"/>
                    <a:pt x="74" y="135"/>
                  </a:cubicBezTo>
                  <a:cubicBezTo>
                    <a:pt x="73" y="133"/>
                    <a:pt x="73" y="133"/>
                    <a:pt x="73" y="133"/>
                  </a:cubicBezTo>
                  <a:cubicBezTo>
                    <a:pt x="72" y="132"/>
                    <a:pt x="72" y="132"/>
                    <a:pt x="72" y="132"/>
                  </a:cubicBezTo>
                  <a:cubicBezTo>
                    <a:pt x="72" y="131"/>
                    <a:pt x="72" y="130"/>
                    <a:pt x="72" y="129"/>
                  </a:cubicBezTo>
                  <a:cubicBezTo>
                    <a:pt x="72" y="124"/>
                    <a:pt x="76" y="120"/>
                    <a:pt x="81" y="120"/>
                  </a:cubicBezTo>
                  <a:cubicBezTo>
                    <a:pt x="86" y="120"/>
                    <a:pt x="90" y="124"/>
                    <a:pt x="90" y="129"/>
                  </a:cubicBezTo>
                  <a:cubicBezTo>
                    <a:pt x="90" y="130"/>
                    <a:pt x="90" y="131"/>
                    <a:pt x="90" y="132"/>
                  </a:cubicBezTo>
                  <a:cubicBezTo>
                    <a:pt x="89" y="133"/>
                    <a:pt x="89" y="133"/>
                    <a:pt x="89" y="133"/>
                  </a:cubicBezTo>
                  <a:cubicBezTo>
                    <a:pt x="88" y="135"/>
                    <a:pt x="88" y="135"/>
                    <a:pt x="88" y="135"/>
                  </a:cubicBezTo>
                  <a:cubicBezTo>
                    <a:pt x="87" y="136"/>
                    <a:pt x="86" y="138"/>
                    <a:pt x="86" y="139"/>
                  </a:cubicBezTo>
                  <a:cubicBezTo>
                    <a:pt x="120" y="139"/>
                    <a:pt x="120" y="139"/>
                    <a:pt x="120" y="139"/>
                  </a:cubicBezTo>
                  <a:cubicBezTo>
                    <a:pt x="138" y="108"/>
                    <a:pt x="138" y="108"/>
                    <a:pt x="138" y="108"/>
                  </a:cubicBezTo>
                  <a:cubicBezTo>
                    <a:pt x="138" y="108"/>
                    <a:pt x="137" y="108"/>
                    <a:pt x="137" y="108"/>
                  </a:cubicBezTo>
                  <a:cubicBezTo>
                    <a:pt x="136" y="108"/>
                    <a:pt x="135" y="108"/>
                    <a:pt x="134" y="108"/>
                  </a:cubicBezTo>
                  <a:cubicBezTo>
                    <a:pt x="132" y="108"/>
                    <a:pt x="132" y="108"/>
                    <a:pt x="132" y="108"/>
                  </a:cubicBezTo>
                  <a:cubicBezTo>
                    <a:pt x="131" y="107"/>
                    <a:pt x="131" y="107"/>
                    <a:pt x="131" y="107"/>
                  </a:cubicBezTo>
                  <a:cubicBezTo>
                    <a:pt x="130" y="107"/>
                    <a:pt x="129" y="107"/>
                    <a:pt x="129" y="107"/>
                  </a:cubicBezTo>
                  <a:cubicBezTo>
                    <a:pt x="124" y="104"/>
                    <a:pt x="123" y="99"/>
                    <a:pt x="125" y="94"/>
                  </a:cubicBezTo>
                  <a:cubicBezTo>
                    <a:pt x="127" y="92"/>
                    <a:pt x="130" y="90"/>
                    <a:pt x="133" y="90"/>
                  </a:cubicBezTo>
                  <a:cubicBezTo>
                    <a:pt x="135" y="90"/>
                    <a:pt x="136" y="90"/>
                    <a:pt x="138" y="91"/>
                  </a:cubicBezTo>
                  <a:cubicBezTo>
                    <a:pt x="138" y="91"/>
                    <a:pt x="139" y="92"/>
                    <a:pt x="139" y="92"/>
                  </a:cubicBezTo>
                  <a:cubicBezTo>
                    <a:pt x="140" y="93"/>
                    <a:pt x="140" y="93"/>
                    <a:pt x="140" y="93"/>
                  </a:cubicBezTo>
                  <a:cubicBezTo>
                    <a:pt x="141" y="95"/>
                    <a:pt x="141" y="95"/>
                    <a:pt x="141" y="95"/>
                  </a:cubicBezTo>
                  <a:cubicBezTo>
                    <a:pt x="142" y="97"/>
                    <a:pt x="143" y="98"/>
                    <a:pt x="143" y="99"/>
                  </a:cubicBezTo>
                  <a:cubicBezTo>
                    <a:pt x="160" y="70"/>
                    <a:pt x="160" y="70"/>
                    <a:pt x="160" y="70"/>
                  </a:cubicBezTo>
                  <a:lnTo>
                    <a:pt x="141" y="37"/>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7" name="Freeform 1887"/>
            <p:cNvSpPr>
              <a:spLocks/>
            </p:cNvSpPr>
            <p:nvPr/>
          </p:nvSpPr>
          <p:spPr bwMode="auto">
            <a:xfrm>
              <a:off x="6503985" y="3236733"/>
              <a:ext cx="2094372" cy="2094372"/>
            </a:xfrm>
            <a:custGeom>
              <a:avLst/>
              <a:gdLst>
                <a:gd name="T0" fmla="*/ 142 w 160"/>
                <a:gd name="T1" fmla="*/ 60 h 160"/>
                <a:gd name="T2" fmla="*/ 140 w 160"/>
                <a:gd name="T3" fmla="*/ 63 h 160"/>
                <a:gd name="T4" fmla="*/ 139 w 160"/>
                <a:gd name="T5" fmla="*/ 65 h 160"/>
                <a:gd name="T6" fmla="*/ 138 w 160"/>
                <a:gd name="T7" fmla="*/ 66 h 160"/>
                <a:gd name="T8" fmla="*/ 137 w 160"/>
                <a:gd name="T9" fmla="*/ 67 h 160"/>
                <a:gd name="T10" fmla="*/ 132 w 160"/>
                <a:gd name="T11" fmla="*/ 68 h 160"/>
                <a:gd name="T12" fmla="*/ 124 w 160"/>
                <a:gd name="T13" fmla="*/ 64 h 160"/>
                <a:gd name="T14" fmla="*/ 128 w 160"/>
                <a:gd name="T15" fmla="*/ 51 h 160"/>
                <a:gd name="T16" fmla="*/ 129 w 160"/>
                <a:gd name="T17" fmla="*/ 51 h 160"/>
                <a:gd name="T18" fmla="*/ 131 w 160"/>
                <a:gd name="T19" fmla="*/ 50 h 160"/>
                <a:gd name="T20" fmla="*/ 133 w 160"/>
                <a:gd name="T21" fmla="*/ 50 h 160"/>
                <a:gd name="T22" fmla="*/ 136 w 160"/>
                <a:gd name="T23" fmla="*/ 50 h 160"/>
                <a:gd name="T24" fmla="*/ 136 w 160"/>
                <a:gd name="T25" fmla="*/ 50 h 160"/>
                <a:gd name="T26" fmla="*/ 120 w 160"/>
                <a:gd name="T27" fmla="*/ 22 h 160"/>
                <a:gd name="T28" fmla="*/ 82 w 160"/>
                <a:gd name="T29" fmla="*/ 22 h 160"/>
                <a:gd name="T30" fmla="*/ 86 w 160"/>
                <a:gd name="T31" fmla="*/ 12 h 160"/>
                <a:gd name="T32" fmla="*/ 86 w 160"/>
                <a:gd name="T33" fmla="*/ 12 h 160"/>
                <a:gd name="T34" fmla="*/ 87 w 160"/>
                <a:gd name="T35" fmla="*/ 7 h 160"/>
                <a:gd name="T36" fmla="*/ 80 w 160"/>
                <a:gd name="T37" fmla="*/ 0 h 160"/>
                <a:gd name="T38" fmla="*/ 73 w 160"/>
                <a:gd name="T39" fmla="*/ 7 h 160"/>
                <a:gd name="T40" fmla="*/ 74 w 160"/>
                <a:gd name="T41" fmla="*/ 12 h 160"/>
                <a:gd name="T42" fmla="*/ 74 w 160"/>
                <a:gd name="T43" fmla="*/ 12 h 160"/>
                <a:gd name="T44" fmla="*/ 78 w 160"/>
                <a:gd name="T45" fmla="*/ 22 h 160"/>
                <a:gd name="T46" fmla="*/ 40 w 160"/>
                <a:gd name="T47" fmla="*/ 22 h 160"/>
                <a:gd name="T48" fmla="*/ 0 w 160"/>
                <a:gd name="T49" fmla="*/ 91 h 160"/>
                <a:gd name="T50" fmla="*/ 40 w 160"/>
                <a:gd name="T51" fmla="*/ 160 h 160"/>
                <a:gd name="T52" fmla="*/ 120 w 160"/>
                <a:gd name="T53" fmla="*/ 160 h 160"/>
                <a:gd name="T54" fmla="*/ 138 w 160"/>
                <a:gd name="T55" fmla="*/ 129 h 160"/>
                <a:gd name="T56" fmla="*/ 135 w 160"/>
                <a:gd name="T57" fmla="*/ 129 h 160"/>
                <a:gd name="T58" fmla="*/ 132 w 160"/>
                <a:gd name="T59" fmla="*/ 129 h 160"/>
                <a:gd name="T60" fmla="*/ 130 w 160"/>
                <a:gd name="T61" fmla="*/ 129 h 160"/>
                <a:gd name="T62" fmla="*/ 129 w 160"/>
                <a:gd name="T63" fmla="*/ 128 h 160"/>
                <a:gd name="T64" fmla="*/ 127 w 160"/>
                <a:gd name="T65" fmla="*/ 128 h 160"/>
                <a:gd name="T66" fmla="*/ 123 w 160"/>
                <a:gd name="T67" fmla="*/ 122 h 160"/>
                <a:gd name="T68" fmla="*/ 124 w 160"/>
                <a:gd name="T69" fmla="*/ 115 h 160"/>
                <a:gd name="T70" fmla="*/ 131 w 160"/>
                <a:gd name="T71" fmla="*/ 111 h 160"/>
                <a:gd name="T72" fmla="*/ 136 w 160"/>
                <a:gd name="T73" fmla="*/ 112 h 160"/>
                <a:gd name="T74" fmla="*/ 138 w 160"/>
                <a:gd name="T75" fmla="*/ 113 h 160"/>
                <a:gd name="T76" fmla="*/ 139 w 160"/>
                <a:gd name="T77" fmla="*/ 115 h 160"/>
                <a:gd name="T78" fmla="*/ 140 w 160"/>
                <a:gd name="T79" fmla="*/ 116 h 160"/>
                <a:gd name="T80" fmla="*/ 142 w 160"/>
                <a:gd name="T81" fmla="*/ 121 h 160"/>
                <a:gd name="T82" fmla="*/ 160 w 160"/>
                <a:gd name="T83" fmla="*/ 91 h 160"/>
                <a:gd name="T84" fmla="*/ 142 w 160"/>
                <a:gd name="T85" fmla="*/ 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 h="160">
                  <a:moveTo>
                    <a:pt x="142" y="60"/>
                  </a:moveTo>
                  <a:cubicBezTo>
                    <a:pt x="141" y="61"/>
                    <a:pt x="141" y="62"/>
                    <a:pt x="140" y="63"/>
                  </a:cubicBezTo>
                  <a:cubicBezTo>
                    <a:pt x="139" y="65"/>
                    <a:pt x="139" y="65"/>
                    <a:pt x="139" y="65"/>
                  </a:cubicBezTo>
                  <a:cubicBezTo>
                    <a:pt x="138" y="66"/>
                    <a:pt x="138" y="66"/>
                    <a:pt x="138" y="66"/>
                  </a:cubicBezTo>
                  <a:cubicBezTo>
                    <a:pt x="138" y="66"/>
                    <a:pt x="137" y="67"/>
                    <a:pt x="137" y="67"/>
                  </a:cubicBezTo>
                  <a:cubicBezTo>
                    <a:pt x="135" y="68"/>
                    <a:pt x="134" y="68"/>
                    <a:pt x="132" y="68"/>
                  </a:cubicBezTo>
                  <a:cubicBezTo>
                    <a:pt x="129" y="68"/>
                    <a:pt x="126" y="66"/>
                    <a:pt x="124" y="64"/>
                  </a:cubicBezTo>
                  <a:cubicBezTo>
                    <a:pt x="122" y="59"/>
                    <a:pt x="123" y="54"/>
                    <a:pt x="128" y="51"/>
                  </a:cubicBezTo>
                  <a:cubicBezTo>
                    <a:pt x="128" y="51"/>
                    <a:pt x="129" y="51"/>
                    <a:pt x="129" y="51"/>
                  </a:cubicBezTo>
                  <a:cubicBezTo>
                    <a:pt x="131" y="50"/>
                    <a:pt x="131" y="50"/>
                    <a:pt x="131" y="50"/>
                  </a:cubicBezTo>
                  <a:cubicBezTo>
                    <a:pt x="133" y="50"/>
                    <a:pt x="133" y="50"/>
                    <a:pt x="133" y="50"/>
                  </a:cubicBezTo>
                  <a:cubicBezTo>
                    <a:pt x="134" y="50"/>
                    <a:pt x="135" y="50"/>
                    <a:pt x="136" y="50"/>
                  </a:cubicBezTo>
                  <a:cubicBezTo>
                    <a:pt x="136" y="50"/>
                    <a:pt x="136" y="50"/>
                    <a:pt x="136" y="50"/>
                  </a:cubicBezTo>
                  <a:cubicBezTo>
                    <a:pt x="120" y="22"/>
                    <a:pt x="120" y="22"/>
                    <a:pt x="120" y="22"/>
                  </a:cubicBezTo>
                  <a:cubicBezTo>
                    <a:pt x="82" y="22"/>
                    <a:pt x="82" y="22"/>
                    <a:pt x="82" y="22"/>
                  </a:cubicBezTo>
                  <a:cubicBezTo>
                    <a:pt x="82" y="18"/>
                    <a:pt x="83" y="15"/>
                    <a:pt x="86" y="12"/>
                  </a:cubicBezTo>
                  <a:cubicBezTo>
                    <a:pt x="86" y="12"/>
                    <a:pt x="86" y="12"/>
                    <a:pt x="86" y="12"/>
                  </a:cubicBezTo>
                  <a:cubicBezTo>
                    <a:pt x="86" y="10"/>
                    <a:pt x="87" y="9"/>
                    <a:pt x="87" y="7"/>
                  </a:cubicBezTo>
                  <a:cubicBezTo>
                    <a:pt x="87" y="4"/>
                    <a:pt x="84" y="0"/>
                    <a:pt x="80" y="0"/>
                  </a:cubicBezTo>
                  <a:cubicBezTo>
                    <a:pt x="76" y="0"/>
                    <a:pt x="73" y="4"/>
                    <a:pt x="73" y="7"/>
                  </a:cubicBezTo>
                  <a:cubicBezTo>
                    <a:pt x="73" y="9"/>
                    <a:pt x="73" y="10"/>
                    <a:pt x="74" y="12"/>
                  </a:cubicBezTo>
                  <a:cubicBezTo>
                    <a:pt x="74" y="12"/>
                    <a:pt x="74" y="12"/>
                    <a:pt x="74" y="12"/>
                  </a:cubicBezTo>
                  <a:cubicBezTo>
                    <a:pt x="77" y="15"/>
                    <a:pt x="78" y="18"/>
                    <a:pt x="78" y="22"/>
                  </a:cubicBezTo>
                  <a:cubicBezTo>
                    <a:pt x="40" y="22"/>
                    <a:pt x="40" y="22"/>
                    <a:pt x="40" y="22"/>
                  </a:cubicBezTo>
                  <a:cubicBezTo>
                    <a:pt x="0" y="91"/>
                    <a:pt x="0" y="91"/>
                    <a:pt x="0" y="91"/>
                  </a:cubicBezTo>
                  <a:cubicBezTo>
                    <a:pt x="40" y="160"/>
                    <a:pt x="40" y="160"/>
                    <a:pt x="40" y="160"/>
                  </a:cubicBezTo>
                  <a:cubicBezTo>
                    <a:pt x="120" y="160"/>
                    <a:pt x="120" y="160"/>
                    <a:pt x="120" y="160"/>
                  </a:cubicBezTo>
                  <a:cubicBezTo>
                    <a:pt x="138" y="129"/>
                    <a:pt x="138" y="129"/>
                    <a:pt x="138" y="129"/>
                  </a:cubicBezTo>
                  <a:cubicBezTo>
                    <a:pt x="137" y="129"/>
                    <a:pt x="136" y="129"/>
                    <a:pt x="135" y="129"/>
                  </a:cubicBezTo>
                  <a:cubicBezTo>
                    <a:pt x="134" y="129"/>
                    <a:pt x="133" y="129"/>
                    <a:pt x="132" y="129"/>
                  </a:cubicBezTo>
                  <a:cubicBezTo>
                    <a:pt x="130" y="129"/>
                    <a:pt x="130" y="129"/>
                    <a:pt x="130" y="129"/>
                  </a:cubicBezTo>
                  <a:cubicBezTo>
                    <a:pt x="129" y="128"/>
                    <a:pt x="129" y="128"/>
                    <a:pt x="129" y="128"/>
                  </a:cubicBezTo>
                  <a:cubicBezTo>
                    <a:pt x="128" y="128"/>
                    <a:pt x="128" y="128"/>
                    <a:pt x="127" y="128"/>
                  </a:cubicBezTo>
                  <a:cubicBezTo>
                    <a:pt x="125" y="126"/>
                    <a:pt x="123" y="124"/>
                    <a:pt x="123" y="122"/>
                  </a:cubicBezTo>
                  <a:cubicBezTo>
                    <a:pt x="122" y="120"/>
                    <a:pt x="122" y="117"/>
                    <a:pt x="124" y="115"/>
                  </a:cubicBezTo>
                  <a:cubicBezTo>
                    <a:pt x="125" y="113"/>
                    <a:pt x="128" y="111"/>
                    <a:pt x="131" y="111"/>
                  </a:cubicBezTo>
                  <a:cubicBezTo>
                    <a:pt x="133" y="111"/>
                    <a:pt x="135" y="111"/>
                    <a:pt x="136" y="112"/>
                  </a:cubicBezTo>
                  <a:cubicBezTo>
                    <a:pt x="137" y="112"/>
                    <a:pt x="137" y="113"/>
                    <a:pt x="138" y="113"/>
                  </a:cubicBezTo>
                  <a:cubicBezTo>
                    <a:pt x="139" y="115"/>
                    <a:pt x="139" y="115"/>
                    <a:pt x="139" y="115"/>
                  </a:cubicBezTo>
                  <a:cubicBezTo>
                    <a:pt x="140" y="116"/>
                    <a:pt x="140" y="116"/>
                    <a:pt x="140" y="116"/>
                  </a:cubicBezTo>
                  <a:cubicBezTo>
                    <a:pt x="140" y="118"/>
                    <a:pt x="141" y="120"/>
                    <a:pt x="142" y="121"/>
                  </a:cubicBezTo>
                  <a:cubicBezTo>
                    <a:pt x="160" y="91"/>
                    <a:pt x="160" y="91"/>
                    <a:pt x="160" y="91"/>
                  </a:cubicBezTo>
                  <a:lnTo>
                    <a:pt x="142" y="60"/>
                  </a:lnTo>
                  <a:close/>
                </a:path>
              </a:pathLst>
            </a:custGeom>
            <a:gradFill flip="none" rotWithShape="1">
              <a:gsLst>
                <a:gs pos="100000">
                  <a:srgbClr val="1D8DE5"/>
                </a:gs>
                <a:gs pos="0">
                  <a:srgbClr val="007BB5"/>
                </a:gs>
              </a:gsLst>
              <a:lin ang="2700000" scaled="1"/>
              <a:tileRect/>
            </a:gradFill>
            <a:ln w="19050">
              <a:gradFill flip="none" rotWithShape="1">
                <a:gsLst>
                  <a:gs pos="100000">
                    <a:srgbClr val="1D8DE5"/>
                  </a:gs>
                  <a:gs pos="0">
                    <a:srgbClr val="007BB5"/>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Freeform 1897"/>
            <p:cNvSpPr>
              <a:spLocks/>
            </p:cNvSpPr>
            <p:nvPr/>
          </p:nvSpPr>
          <p:spPr bwMode="auto">
            <a:xfrm>
              <a:off x="8113257" y="4453621"/>
              <a:ext cx="2109273" cy="1807948"/>
            </a:xfrm>
            <a:custGeom>
              <a:avLst/>
              <a:gdLst>
                <a:gd name="T0" fmla="*/ 143 w 161"/>
                <a:gd name="T1" fmla="*/ 37 h 138"/>
                <a:gd name="T2" fmla="*/ 140 w 161"/>
                <a:gd name="T3" fmla="*/ 42 h 138"/>
                <a:gd name="T4" fmla="*/ 139 w 161"/>
                <a:gd name="T5" fmla="*/ 44 h 138"/>
                <a:gd name="T6" fmla="*/ 138 w 161"/>
                <a:gd name="T7" fmla="*/ 45 h 138"/>
                <a:gd name="T8" fmla="*/ 136 w 161"/>
                <a:gd name="T9" fmla="*/ 46 h 138"/>
                <a:gd name="T10" fmla="*/ 131 w 161"/>
                <a:gd name="T11" fmla="*/ 47 h 138"/>
                <a:gd name="T12" fmla="*/ 124 w 161"/>
                <a:gd name="T13" fmla="*/ 43 h 138"/>
                <a:gd name="T14" fmla="*/ 123 w 161"/>
                <a:gd name="T15" fmla="*/ 36 h 138"/>
                <a:gd name="T16" fmla="*/ 127 w 161"/>
                <a:gd name="T17" fmla="*/ 31 h 138"/>
                <a:gd name="T18" fmla="*/ 129 w 161"/>
                <a:gd name="T19" fmla="*/ 30 h 138"/>
                <a:gd name="T20" fmla="*/ 130 w 161"/>
                <a:gd name="T21" fmla="*/ 30 h 138"/>
                <a:gd name="T22" fmla="*/ 132 w 161"/>
                <a:gd name="T23" fmla="*/ 29 h 138"/>
                <a:gd name="T24" fmla="*/ 135 w 161"/>
                <a:gd name="T25" fmla="*/ 30 h 138"/>
                <a:gd name="T26" fmla="*/ 138 w 161"/>
                <a:gd name="T27" fmla="*/ 29 h 138"/>
                <a:gd name="T28" fmla="*/ 121 w 161"/>
                <a:gd name="T29" fmla="*/ 0 h 138"/>
                <a:gd name="T30" fmla="*/ 86 w 161"/>
                <a:gd name="T31" fmla="*/ 0 h 138"/>
                <a:gd name="T32" fmla="*/ 88 w 161"/>
                <a:gd name="T33" fmla="*/ 2 h 138"/>
                <a:gd name="T34" fmla="*/ 88 w 161"/>
                <a:gd name="T35" fmla="*/ 4 h 138"/>
                <a:gd name="T36" fmla="*/ 89 w 161"/>
                <a:gd name="T37" fmla="*/ 5 h 138"/>
                <a:gd name="T38" fmla="*/ 89 w 161"/>
                <a:gd name="T39" fmla="*/ 7 h 138"/>
                <a:gd name="T40" fmla="*/ 80 w 161"/>
                <a:gd name="T41" fmla="*/ 16 h 138"/>
                <a:gd name="T42" fmla="*/ 71 w 161"/>
                <a:gd name="T43" fmla="*/ 7 h 138"/>
                <a:gd name="T44" fmla="*/ 71 w 161"/>
                <a:gd name="T45" fmla="*/ 6 h 138"/>
                <a:gd name="T46" fmla="*/ 72 w 161"/>
                <a:gd name="T47" fmla="*/ 4 h 138"/>
                <a:gd name="T48" fmla="*/ 73 w 161"/>
                <a:gd name="T49" fmla="*/ 2 h 138"/>
                <a:gd name="T50" fmla="*/ 75 w 161"/>
                <a:gd name="T51" fmla="*/ 0 h 138"/>
                <a:gd name="T52" fmla="*/ 41 w 161"/>
                <a:gd name="T53" fmla="*/ 0 h 138"/>
                <a:gd name="T54" fmla="*/ 22 w 161"/>
                <a:gd name="T55" fmla="*/ 32 h 138"/>
                <a:gd name="T56" fmla="*/ 15 w 161"/>
                <a:gd name="T57" fmla="*/ 24 h 138"/>
                <a:gd name="T58" fmla="*/ 15 w 161"/>
                <a:gd name="T59" fmla="*/ 24 h 138"/>
                <a:gd name="T60" fmla="*/ 12 w 161"/>
                <a:gd name="T61" fmla="*/ 21 h 138"/>
                <a:gd name="T62" fmla="*/ 2 w 161"/>
                <a:gd name="T63" fmla="*/ 23 h 138"/>
                <a:gd name="T64" fmla="*/ 5 w 161"/>
                <a:gd name="T65" fmla="*/ 33 h 138"/>
                <a:gd name="T66" fmla="*/ 9 w 161"/>
                <a:gd name="T67" fmla="*/ 34 h 138"/>
                <a:gd name="T68" fmla="*/ 9 w 161"/>
                <a:gd name="T69" fmla="*/ 34 h 138"/>
                <a:gd name="T70" fmla="*/ 20 w 161"/>
                <a:gd name="T71" fmla="*/ 36 h 138"/>
                <a:gd name="T72" fmla="*/ 1 w 161"/>
                <a:gd name="T73" fmla="*/ 69 h 138"/>
                <a:gd name="T74" fmla="*/ 41 w 161"/>
                <a:gd name="T75" fmla="*/ 138 h 138"/>
                <a:gd name="T76" fmla="*/ 121 w 161"/>
                <a:gd name="T77" fmla="*/ 138 h 138"/>
                <a:gd name="T78" fmla="*/ 161 w 161"/>
                <a:gd name="T79" fmla="*/ 69 h 138"/>
                <a:gd name="T80" fmla="*/ 143 w 161"/>
                <a:gd name="T81" fmla="*/ 3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1" h="138">
                  <a:moveTo>
                    <a:pt x="143" y="37"/>
                  </a:moveTo>
                  <a:cubicBezTo>
                    <a:pt x="142" y="38"/>
                    <a:pt x="141" y="40"/>
                    <a:pt x="140" y="42"/>
                  </a:cubicBezTo>
                  <a:cubicBezTo>
                    <a:pt x="139" y="44"/>
                    <a:pt x="139" y="44"/>
                    <a:pt x="139" y="44"/>
                  </a:cubicBezTo>
                  <a:cubicBezTo>
                    <a:pt x="138" y="45"/>
                    <a:pt x="138" y="45"/>
                    <a:pt x="138" y="45"/>
                  </a:cubicBezTo>
                  <a:cubicBezTo>
                    <a:pt x="137" y="45"/>
                    <a:pt x="137" y="46"/>
                    <a:pt x="136" y="46"/>
                  </a:cubicBezTo>
                  <a:cubicBezTo>
                    <a:pt x="135" y="47"/>
                    <a:pt x="133" y="47"/>
                    <a:pt x="131" y="47"/>
                  </a:cubicBezTo>
                  <a:cubicBezTo>
                    <a:pt x="128" y="47"/>
                    <a:pt x="125" y="46"/>
                    <a:pt x="124" y="43"/>
                  </a:cubicBezTo>
                  <a:cubicBezTo>
                    <a:pt x="122" y="41"/>
                    <a:pt x="122" y="38"/>
                    <a:pt x="123" y="36"/>
                  </a:cubicBezTo>
                  <a:cubicBezTo>
                    <a:pt x="123" y="34"/>
                    <a:pt x="125" y="32"/>
                    <a:pt x="127" y="31"/>
                  </a:cubicBezTo>
                  <a:cubicBezTo>
                    <a:pt x="128" y="30"/>
                    <a:pt x="128" y="30"/>
                    <a:pt x="129" y="30"/>
                  </a:cubicBezTo>
                  <a:cubicBezTo>
                    <a:pt x="130" y="30"/>
                    <a:pt x="130" y="30"/>
                    <a:pt x="130" y="30"/>
                  </a:cubicBezTo>
                  <a:cubicBezTo>
                    <a:pt x="132" y="29"/>
                    <a:pt x="132" y="29"/>
                    <a:pt x="132" y="29"/>
                  </a:cubicBezTo>
                  <a:cubicBezTo>
                    <a:pt x="133" y="30"/>
                    <a:pt x="134" y="30"/>
                    <a:pt x="135" y="30"/>
                  </a:cubicBezTo>
                  <a:cubicBezTo>
                    <a:pt x="136" y="30"/>
                    <a:pt x="137" y="29"/>
                    <a:pt x="138" y="29"/>
                  </a:cubicBezTo>
                  <a:cubicBezTo>
                    <a:pt x="121" y="0"/>
                    <a:pt x="121" y="0"/>
                    <a:pt x="121" y="0"/>
                  </a:cubicBezTo>
                  <a:cubicBezTo>
                    <a:pt x="86" y="0"/>
                    <a:pt x="86" y="0"/>
                    <a:pt x="86" y="0"/>
                  </a:cubicBezTo>
                  <a:cubicBezTo>
                    <a:pt x="87" y="0"/>
                    <a:pt x="87" y="1"/>
                    <a:pt x="88" y="2"/>
                  </a:cubicBezTo>
                  <a:cubicBezTo>
                    <a:pt x="88" y="4"/>
                    <a:pt x="88" y="4"/>
                    <a:pt x="88" y="4"/>
                  </a:cubicBezTo>
                  <a:cubicBezTo>
                    <a:pt x="89" y="5"/>
                    <a:pt x="89" y="5"/>
                    <a:pt x="89" y="5"/>
                  </a:cubicBezTo>
                  <a:cubicBezTo>
                    <a:pt x="89" y="6"/>
                    <a:pt x="89" y="7"/>
                    <a:pt x="89" y="7"/>
                  </a:cubicBezTo>
                  <a:cubicBezTo>
                    <a:pt x="89" y="12"/>
                    <a:pt x="85" y="16"/>
                    <a:pt x="80" y="16"/>
                  </a:cubicBezTo>
                  <a:cubicBezTo>
                    <a:pt x="75" y="16"/>
                    <a:pt x="71" y="12"/>
                    <a:pt x="71" y="7"/>
                  </a:cubicBezTo>
                  <a:cubicBezTo>
                    <a:pt x="71" y="7"/>
                    <a:pt x="71" y="6"/>
                    <a:pt x="71" y="6"/>
                  </a:cubicBezTo>
                  <a:cubicBezTo>
                    <a:pt x="72" y="4"/>
                    <a:pt x="72" y="4"/>
                    <a:pt x="72" y="4"/>
                  </a:cubicBezTo>
                  <a:cubicBezTo>
                    <a:pt x="73" y="2"/>
                    <a:pt x="73" y="2"/>
                    <a:pt x="73" y="2"/>
                  </a:cubicBezTo>
                  <a:cubicBezTo>
                    <a:pt x="74" y="1"/>
                    <a:pt x="74" y="0"/>
                    <a:pt x="75" y="0"/>
                  </a:cubicBezTo>
                  <a:cubicBezTo>
                    <a:pt x="41" y="0"/>
                    <a:pt x="41" y="0"/>
                    <a:pt x="41" y="0"/>
                  </a:cubicBezTo>
                  <a:cubicBezTo>
                    <a:pt x="22" y="32"/>
                    <a:pt x="22" y="32"/>
                    <a:pt x="22" y="32"/>
                  </a:cubicBezTo>
                  <a:cubicBezTo>
                    <a:pt x="19" y="31"/>
                    <a:pt x="17" y="28"/>
                    <a:pt x="15" y="24"/>
                  </a:cubicBezTo>
                  <a:cubicBezTo>
                    <a:pt x="15" y="24"/>
                    <a:pt x="15" y="24"/>
                    <a:pt x="15" y="24"/>
                  </a:cubicBezTo>
                  <a:cubicBezTo>
                    <a:pt x="14" y="23"/>
                    <a:pt x="13" y="22"/>
                    <a:pt x="12" y="21"/>
                  </a:cubicBezTo>
                  <a:cubicBezTo>
                    <a:pt x="9" y="19"/>
                    <a:pt x="4" y="20"/>
                    <a:pt x="2" y="23"/>
                  </a:cubicBezTo>
                  <a:cubicBezTo>
                    <a:pt x="0" y="27"/>
                    <a:pt x="2" y="31"/>
                    <a:pt x="5" y="33"/>
                  </a:cubicBezTo>
                  <a:cubicBezTo>
                    <a:pt x="6" y="34"/>
                    <a:pt x="8" y="34"/>
                    <a:pt x="9" y="34"/>
                  </a:cubicBezTo>
                  <a:cubicBezTo>
                    <a:pt x="9" y="34"/>
                    <a:pt x="9" y="34"/>
                    <a:pt x="9" y="34"/>
                  </a:cubicBezTo>
                  <a:cubicBezTo>
                    <a:pt x="14" y="33"/>
                    <a:pt x="17" y="34"/>
                    <a:pt x="20" y="36"/>
                  </a:cubicBezTo>
                  <a:cubicBezTo>
                    <a:pt x="1" y="69"/>
                    <a:pt x="1" y="69"/>
                    <a:pt x="1" y="69"/>
                  </a:cubicBezTo>
                  <a:cubicBezTo>
                    <a:pt x="41" y="138"/>
                    <a:pt x="41" y="138"/>
                    <a:pt x="41" y="138"/>
                  </a:cubicBezTo>
                  <a:cubicBezTo>
                    <a:pt x="121" y="138"/>
                    <a:pt x="121" y="138"/>
                    <a:pt x="121" y="138"/>
                  </a:cubicBezTo>
                  <a:cubicBezTo>
                    <a:pt x="161" y="69"/>
                    <a:pt x="161" y="69"/>
                    <a:pt x="161" y="69"/>
                  </a:cubicBezTo>
                  <a:lnTo>
                    <a:pt x="143" y="37"/>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9" name="Freeform 1907"/>
            <p:cNvSpPr>
              <a:spLocks/>
            </p:cNvSpPr>
            <p:nvPr/>
          </p:nvSpPr>
          <p:spPr bwMode="auto">
            <a:xfrm>
              <a:off x="9724185" y="3498322"/>
              <a:ext cx="2122518" cy="1819538"/>
            </a:xfrm>
            <a:custGeom>
              <a:avLst/>
              <a:gdLst>
                <a:gd name="T0" fmla="*/ 122 w 162"/>
                <a:gd name="T1" fmla="*/ 0 h 139"/>
                <a:gd name="T2" fmla="*/ 85 w 162"/>
                <a:gd name="T3" fmla="*/ 0 h 139"/>
                <a:gd name="T4" fmla="*/ 87 w 162"/>
                <a:gd name="T5" fmla="*/ 5 h 139"/>
                <a:gd name="T6" fmla="*/ 88 w 162"/>
                <a:gd name="T7" fmla="*/ 7 h 139"/>
                <a:gd name="T8" fmla="*/ 89 w 162"/>
                <a:gd name="T9" fmla="*/ 8 h 139"/>
                <a:gd name="T10" fmla="*/ 89 w 162"/>
                <a:gd name="T11" fmla="*/ 11 h 139"/>
                <a:gd name="T12" fmla="*/ 80 w 162"/>
                <a:gd name="T13" fmla="*/ 20 h 139"/>
                <a:gd name="T14" fmla="*/ 71 w 162"/>
                <a:gd name="T15" fmla="*/ 11 h 139"/>
                <a:gd name="T16" fmla="*/ 71 w 162"/>
                <a:gd name="T17" fmla="*/ 9 h 139"/>
                <a:gd name="T18" fmla="*/ 72 w 162"/>
                <a:gd name="T19" fmla="*/ 7 h 139"/>
                <a:gd name="T20" fmla="*/ 73 w 162"/>
                <a:gd name="T21" fmla="*/ 5 h 139"/>
                <a:gd name="T22" fmla="*/ 75 w 162"/>
                <a:gd name="T23" fmla="*/ 0 h 139"/>
                <a:gd name="T24" fmla="*/ 42 w 162"/>
                <a:gd name="T25" fmla="*/ 0 h 139"/>
                <a:gd name="T26" fmla="*/ 25 w 162"/>
                <a:gd name="T27" fmla="*/ 30 h 139"/>
                <a:gd name="T28" fmla="*/ 25 w 162"/>
                <a:gd name="T29" fmla="*/ 30 h 139"/>
                <a:gd name="T30" fmla="*/ 28 w 162"/>
                <a:gd name="T31" fmla="*/ 30 h 139"/>
                <a:gd name="T32" fmla="*/ 30 w 162"/>
                <a:gd name="T33" fmla="*/ 30 h 139"/>
                <a:gd name="T34" fmla="*/ 31 w 162"/>
                <a:gd name="T35" fmla="*/ 31 h 139"/>
                <a:gd name="T36" fmla="*/ 33 w 162"/>
                <a:gd name="T37" fmla="*/ 31 h 139"/>
                <a:gd name="T38" fmla="*/ 37 w 162"/>
                <a:gd name="T39" fmla="*/ 37 h 139"/>
                <a:gd name="T40" fmla="*/ 36 w 162"/>
                <a:gd name="T41" fmla="*/ 44 h 139"/>
                <a:gd name="T42" fmla="*/ 29 w 162"/>
                <a:gd name="T43" fmla="*/ 48 h 139"/>
                <a:gd name="T44" fmla="*/ 24 w 162"/>
                <a:gd name="T45" fmla="*/ 47 h 139"/>
                <a:gd name="T46" fmla="*/ 23 w 162"/>
                <a:gd name="T47" fmla="*/ 46 h 139"/>
                <a:gd name="T48" fmla="*/ 22 w 162"/>
                <a:gd name="T49" fmla="*/ 45 h 139"/>
                <a:gd name="T50" fmla="*/ 20 w 162"/>
                <a:gd name="T51" fmla="*/ 43 h 139"/>
                <a:gd name="T52" fmla="*/ 19 w 162"/>
                <a:gd name="T53" fmla="*/ 40 h 139"/>
                <a:gd name="T54" fmla="*/ 2 w 162"/>
                <a:gd name="T55" fmla="*/ 70 h 139"/>
                <a:gd name="T56" fmla="*/ 21 w 162"/>
                <a:gd name="T57" fmla="*/ 102 h 139"/>
                <a:gd name="T58" fmla="*/ 9 w 162"/>
                <a:gd name="T59" fmla="*/ 104 h 139"/>
                <a:gd name="T60" fmla="*/ 9 w 162"/>
                <a:gd name="T61" fmla="*/ 104 h 139"/>
                <a:gd name="T62" fmla="*/ 5 w 162"/>
                <a:gd name="T63" fmla="*/ 105 h 139"/>
                <a:gd name="T64" fmla="*/ 2 w 162"/>
                <a:gd name="T65" fmla="*/ 115 h 139"/>
                <a:gd name="T66" fmla="*/ 12 w 162"/>
                <a:gd name="T67" fmla="*/ 117 h 139"/>
                <a:gd name="T68" fmla="*/ 15 w 162"/>
                <a:gd name="T69" fmla="*/ 114 h 139"/>
                <a:gd name="T70" fmla="*/ 15 w 162"/>
                <a:gd name="T71" fmla="*/ 114 h 139"/>
                <a:gd name="T72" fmla="*/ 23 w 162"/>
                <a:gd name="T73" fmla="*/ 106 h 139"/>
                <a:gd name="T74" fmla="*/ 42 w 162"/>
                <a:gd name="T75" fmla="*/ 139 h 139"/>
                <a:gd name="T76" fmla="*/ 122 w 162"/>
                <a:gd name="T77" fmla="*/ 139 h 139"/>
                <a:gd name="T78" fmla="*/ 162 w 162"/>
                <a:gd name="T79" fmla="*/ 70 h 139"/>
                <a:gd name="T80" fmla="*/ 122 w 162"/>
                <a:gd name="T8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2" h="139">
                  <a:moveTo>
                    <a:pt x="122" y="0"/>
                  </a:moveTo>
                  <a:cubicBezTo>
                    <a:pt x="85" y="0"/>
                    <a:pt x="85" y="0"/>
                    <a:pt x="85" y="0"/>
                  </a:cubicBezTo>
                  <a:cubicBezTo>
                    <a:pt x="85" y="2"/>
                    <a:pt x="86" y="4"/>
                    <a:pt x="87" y="5"/>
                  </a:cubicBezTo>
                  <a:cubicBezTo>
                    <a:pt x="88" y="7"/>
                    <a:pt x="88" y="7"/>
                    <a:pt x="88" y="7"/>
                  </a:cubicBezTo>
                  <a:cubicBezTo>
                    <a:pt x="89" y="8"/>
                    <a:pt x="89" y="8"/>
                    <a:pt x="89" y="8"/>
                  </a:cubicBezTo>
                  <a:cubicBezTo>
                    <a:pt x="89" y="9"/>
                    <a:pt x="89" y="10"/>
                    <a:pt x="89" y="11"/>
                  </a:cubicBezTo>
                  <a:cubicBezTo>
                    <a:pt x="89" y="16"/>
                    <a:pt x="85" y="20"/>
                    <a:pt x="80" y="20"/>
                  </a:cubicBezTo>
                  <a:cubicBezTo>
                    <a:pt x="75" y="20"/>
                    <a:pt x="71" y="16"/>
                    <a:pt x="71" y="11"/>
                  </a:cubicBezTo>
                  <a:cubicBezTo>
                    <a:pt x="71" y="10"/>
                    <a:pt x="71" y="9"/>
                    <a:pt x="71" y="9"/>
                  </a:cubicBezTo>
                  <a:cubicBezTo>
                    <a:pt x="72" y="7"/>
                    <a:pt x="72" y="7"/>
                    <a:pt x="72" y="7"/>
                  </a:cubicBezTo>
                  <a:cubicBezTo>
                    <a:pt x="73" y="5"/>
                    <a:pt x="73" y="5"/>
                    <a:pt x="73" y="5"/>
                  </a:cubicBezTo>
                  <a:cubicBezTo>
                    <a:pt x="74" y="4"/>
                    <a:pt x="75" y="2"/>
                    <a:pt x="75" y="0"/>
                  </a:cubicBezTo>
                  <a:cubicBezTo>
                    <a:pt x="42" y="0"/>
                    <a:pt x="42" y="0"/>
                    <a:pt x="42" y="0"/>
                  </a:cubicBezTo>
                  <a:cubicBezTo>
                    <a:pt x="25" y="30"/>
                    <a:pt x="25" y="30"/>
                    <a:pt x="25" y="30"/>
                  </a:cubicBezTo>
                  <a:cubicBezTo>
                    <a:pt x="25" y="30"/>
                    <a:pt x="25" y="30"/>
                    <a:pt x="25" y="30"/>
                  </a:cubicBezTo>
                  <a:cubicBezTo>
                    <a:pt x="26" y="30"/>
                    <a:pt x="27" y="30"/>
                    <a:pt x="28" y="30"/>
                  </a:cubicBezTo>
                  <a:cubicBezTo>
                    <a:pt x="30" y="30"/>
                    <a:pt x="30" y="30"/>
                    <a:pt x="30" y="30"/>
                  </a:cubicBezTo>
                  <a:cubicBezTo>
                    <a:pt x="31" y="31"/>
                    <a:pt x="31" y="31"/>
                    <a:pt x="31" y="31"/>
                  </a:cubicBezTo>
                  <a:cubicBezTo>
                    <a:pt x="32" y="31"/>
                    <a:pt x="32" y="31"/>
                    <a:pt x="33" y="31"/>
                  </a:cubicBezTo>
                  <a:cubicBezTo>
                    <a:pt x="35" y="33"/>
                    <a:pt x="37" y="35"/>
                    <a:pt x="37" y="37"/>
                  </a:cubicBezTo>
                  <a:cubicBezTo>
                    <a:pt x="38" y="39"/>
                    <a:pt x="38" y="42"/>
                    <a:pt x="36" y="44"/>
                  </a:cubicBezTo>
                  <a:cubicBezTo>
                    <a:pt x="35" y="46"/>
                    <a:pt x="32" y="48"/>
                    <a:pt x="29" y="48"/>
                  </a:cubicBezTo>
                  <a:cubicBezTo>
                    <a:pt x="27" y="48"/>
                    <a:pt x="25" y="48"/>
                    <a:pt x="24" y="47"/>
                  </a:cubicBezTo>
                  <a:cubicBezTo>
                    <a:pt x="24" y="47"/>
                    <a:pt x="23" y="46"/>
                    <a:pt x="23" y="46"/>
                  </a:cubicBezTo>
                  <a:cubicBezTo>
                    <a:pt x="22" y="45"/>
                    <a:pt x="22" y="45"/>
                    <a:pt x="22" y="45"/>
                  </a:cubicBezTo>
                  <a:cubicBezTo>
                    <a:pt x="20" y="43"/>
                    <a:pt x="20" y="43"/>
                    <a:pt x="20" y="43"/>
                  </a:cubicBezTo>
                  <a:cubicBezTo>
                    <a:pt x="20" y="42"/>
                    <a:pt x="19" y="41"/>
                    <a:pt x="19" y="40"/>
                  </a:cubicBezTo>
                  <a:cubicBezTo>
                    <a:pt x="2" y="70"/>
                    <a:pt x="2" y="70"/>
                    <a:pt x="2" y="70"/>
                  </a:cubicBezTo>
                  <a:cubicBezTo>
                    <a:pt x="21" y="102"/>
                    <a:pt x="21" y="102"/>
                    <a:pt x="21" y="102"/>
                  </a:cubicBezTo>
                  <a:cubicBezTo>
                    <a:pt x="18" y="104"/>
                    <a:pt x="14" y="105"/>
                    <a:pt x="9" y="104"/>
                  </a:cubicBezTo>
                  <a:cubicBezTo>
                    <a:pt x="9" y="104"/>
                    <a:pt x="9" y="104"/>
                    <a:pt x="9" y="104"/>
                  </a:cubicBezTo>
                  <a:cubicBezTo>
                    <a:pt x="8" y="104"/>
                    <a:pt x="6" y="105"/>
                    <a:pt x="5" y="105"/>
                  </a:cubicBezTo>
                  <a:cubicBezTo>
                    <a:pt x="2" y="107"/>
                    <a:pt x="0" y="112"/>
                    <a:pt x="2" y="115"/>
                  </a:cubicBezTo>
                  <a:cubicBezTo>
                    <a:pt x="4" y="118"/>
                    <a:pt x="9" y="119"/>
                    <a:pt x="12" y="117"/>
                  </a:cubicBezTo>
                  <a:cubicBezTo>
                    <a:pt x="13" y="117"/>
                    <a:pt x="14" y="116"/>
                    <a:pt x="15" y="114"/>
                  </a:cubicBezTo>
                  <a:cubicBezTo>
                    <a:pt x="15" y="114"/>
                    <a:pt x="15" y="114"/>
                    <a:pt x="15" y="114"/>
                  </a:cubicBezTo>
                  <a:cubicBezTo>
                    <a:pt x="17" y="110"/>
                    <a:pt x="19" y="107"/>
                    <a:pt x="23" y="106"/>
                  </a:cubicBezTo>
                  <a:cubicBezTo>
                    <a:pt x="42" y="139"/>
                    <a:pt x="42" y="139"/>
                    <a:pt x="42" y="139"/>
                  </a:cubicBezTo>
                  <a:cubicBezTo>
                    <a:pt x="122" y="139"/>
                    <a:pt x="122" y="139"/>
                    <a:pt x="122" y="139"/>
                  </a:cubicBezTo>
                  <a:cubicBezTo>
                    <a:pt x="162" y="70"/>
                    <a:pt x="162" y="70"/>
                    <a:pt x="162" y="70"/>
                  </a:cubicBezTo>
                  <a:lnTo>
                    <a:pt x="122" y="0"/>
                  </a:lnTo>
                  <a:close/>
                </a:path>
              </a:pathLst>
            </a:custGeom>
            <a:gradFill flip="none" rotWithShape="1">
              <a:gsLst>
                <a:gs pos="100000">
                  <a:srgbClr val="1D8DE5"/>
                </a:gs>
                <a:gs pos="0">
                  <a:srgbClr val="007BB5"/>
                </a:gs>
              </a:gsLst>
              <a:lin ang="2700000" scaled="1"/>
              <a:tileRect/>
            </a:gradFill>
            <a:ln w="19050">
              <a:gradFill flip="none" rotWithShape="1">
                <a:gsLst>
                  <a:gs pos="100000">
                    <a:srgbClr val="1D8DE5"/>
                  </a:gs>
                  <a:gs pos="0">
                    <a:srgbClr val="007BB5"/>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Freeform 1917"/>
            <p:cNvSpPr>
              <a:spLocks/>
            </p:cNvSpPr>
            <p:nvPr/>
          </p:nvSpPr>
          <p:spPr bwMode="auto">
            <a:xfrm>
              <a:off x="9737430" y="1625804"/>
              <a:ext cx="2096028" cy="2107617"/>
            </a:xfrm>
            <a:custGeom>
              <a:avLst/>
              <a:gdLst>
                <a:gd name="T0" fmla="*/ 120 w 160"/>
                <a:gd name="T1" fmla="*/ 139 h 161"/>
                <a:gd name="T2" fmla="*/ 160 w 160"/>
                <a:gd name="T3" fmla="*/ 69 h 161"/>
                <a:gd name="T4" fmla="*/ 120 w 160"/>
                <a:gd name="T5" fmla="*/ 0 h 161"/>
                <a:gd name="T6" fmla="*/ 40 w 160"/>
                <a:gd name="T7" fmla="*/ 0 h 161"/>
                <a:gd name="T8" fmla="*/ 22 w 160"/>
                <a:gd name="T9" fmla="*/ 32 h 161"/>
                <a:gd name="T10" fmla="*/ 24 w 160"/>
                <a:gd name="T11" fmla="*/ 32 h 161"/>
                <a:gd name="T12" fmla="*/ 27 w 160"/>
                <a:gd name="T13" fmla="*/ 32 h 161"/>
                <a:gd name="T14" fmla="*/ 28 w 160"/>
                <a:gd name="T15" fmla="*/ 32 h 161"/>
                <a:gd name="T16" fmla="*/ 30 w 160"/>
                <a:gd name="T17" fmla="*/ 33 h 161"/>
                <a:gd name="T18" fmla="*/ 32 w 160"/>
                <a:gd name="T19" fmla="*/ 33 h 161"/>
                <a:gd name="T20" fmla="*/ 36 w 160"/>
                <a:gd name="T21" fmla="*/ 39 h 161"/>
                <a:gd name="T22" fmla="*/ 35 w 160"/>
                <a:gd name="T23" fmla="*/ 46 h 161"/>
                <a:gd name="T24" fmla="*/ 28 w 160"/>
                <a:gd name="T25" fmla="*/ 50 h 161"/>
                <a:gd name="T26" fmla="*/ 23 w 160"/>
                <a:gd name="T27" fmla="*/ 49 h 161"/>
                <a:gd name="T28" fmla="*/ 21 w 160"/>
                <a:gd name="T29" fmla="*/ 48 h 161"/>
                <a:gd name="T30" fmla="*/ 20 w 160"/>
                <a:gd name="T31" fmla="*/ 47 h 161"/>
                <a:gd name="T32" fmla="*/ 19 w 160"/>
                <a:gd name="T33" fmla="*/ 45 h 161"/>
                <a:gd name="T34" fmla="*/ 17 w 160"/>
                <a:gd name="T35" fmla="*/ 41 h 161"/>
                <a:gd name="T36" fmla="*/ 0 w 160"/>
                <a:gd name="T37" fmla="*/ 69 h 161"/>
                <a:gd name="T38" fmla="*/ 18 w 160"/>
                <a:gd name="T39" fmla="*/ 99 h 161"/>
                <a:gd name="T40" fmla="*/ 19 w 160"/>
                <a:gd name="T41" fmla="*/ 96 h 161"/>
                <a:gd name="T42" fmla="*/ 21 w 160"/>
                <a:gd name="T43" fmla="*/ 94 h 161"/>
                <a:gd name="T44" fmla="*/ 21 w 160"/>
                <a:gd name="T45" fmla="*/ 93 h 161"/>
                <a:gd name="T46" fmla="*/ 23 w 160"/>
                <a:gd name="T47" fmla="*/ 92 h 161"/>
                <a:gd name="T48" fmla="*/ 28 w 160"/>
                <a:gd name="T49" fmla="*/ 91 h 161"/>
                <a:gd name="T50" fmla="*/ 35 w 160"/>
                <a:gd name="T51" fmla="*/ 95 h 161"/>
                <a:gd name="T52" fmla="*/ 36 w 160"/>
                <a:gd name="T53" fmla="*/ 102 h 161"/>
                <a:gd name="T54" fmla="*/ 32 w 160"/>
                <a:gd name="T55" fmla="*/ 108 h 161"/>
                <a:gd name="T56" fmla="*/ 31 w 160"/>
                <a:gd name="T57" fmla="*/ 108 h 161"/>
                <a:gd name="T58" fmla="*/ 29 w 160"/>
                <a:gd name="T59" fmla="*/ 109 h 161"/>
                <a:gd name="T60" fmla="*/ 27 w 160"/>
                <a:gd name="T61" fmla="*/ 109 h 161"/>
                <a:gd name="T62" fmla="*/ 24 w 160"/>
                <a:gd name="T63" fmla="*/ 109 h 161"/>
                <a:gd name="T64" fmla="*/ 23 w 160"/>
                <a:gd name="T65" fmla="*/ 109 h 161"/>
                <a:gd name="T66" fmla="*/ 40 w 160"/>
                <a:gd name="T67" fmla="*/ 139 h 161"/>
                <a:gd name="T68" fmla="*/ 77 w 160"/>
                <a:gd name="T69" fmla="*/ 139 h 161"/>
                <a:gd name="T70" fmla="*/ 73 w 160"/>
                <a:gd name="T71" fmla="*/ 150 h 161"/>
                <a:gd name="T72" fmla="*/ 73 w 160"/>
                <a:gd name="T73" fmla="*/ 150 h 161"/>
                <a:gd name="T74" fmla="*/ 72 w 160"/>
                <a:gd name="T75" fmla="*/ 154 h 161"/>
                <a:gd name="T76" fmla="*/ 79 w 160"/>
                <a:gd name="T77" fmla="*/ 161 h 161"/>
                <a:gd name="T78" fmla="*/ 86 w 160"/>
                <a:gd name="T79" fmla="*/ 154 h 161"/>
                <a:gd name="T80" fmla="*/ 85 w 160"/>
                <a:gd name="T81" fmla="*/ 150 h 161"/>
                <a:gd name="T82" fmla="*/ 85 w 160"/>
                <a:gd name="T83" fmla="*/ 150 h 161"/>
                <a:gd name="T84" fmla="*/ 81 w 160"/>
                <a:gd name="T85" fmla="*/ 139 h 161"/>
                <a:gd name="T86" fmla="*/ 120 w 160"/>
                <a:gd name="T87" fmla="*/ 1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0" h="161">
                  <a:moveTo>
                    <a:pt x="120" y="139"/>
                  </a:moveTo>
                  <a:cubicBezTo>
                    <a:pt x="160" y="69"/>
                    <a:pt x="160" y="69"/>
                    <a:pt x="160" y="69"/>
                  </a:cubicBezTo>
                  <a:cubicBezTo>
                    <a:pt x="120" y="0"/>
                    <a:pt x="120" y="0"/>
                    <a:pt x="120" y="0"/>
                  </a:cubicBezTo>
                  <a:cubicBezTo>
                    <a:pt x="40" y="0"/>
                    <a:pt x="40" y="0"/>
                    <a:pt x="40" y="0"/>
                  </a:cubicBezTo>
                  <a:cubicBezTo>
                    <a:pt x="22" y="32"/>
                    <a:pt x="22" y="32"/>
                    <a:pt x="22" y="32"/>
                  </a:cubicBezTo>
                  <a:cubicBezTo>
                    <a:pt x="22" y="32"/>
                    <a:pt x="23" y="32"/>
                    <a:pt x="24" y="32"/>
                  </a:cubicBezTo>
                  <a:cubicBezTo>
                    <a:pt x="25" y="32"/>
                    <a:pt x="26" y="32"/>
                    <a:pt x="27" y="32"/>
                  </a:cubicBezTo>
                  <a:cubicBezTo>
                    <a:pt x="28" y="32"/>
                    <a:pt x="28" y="32"/>
                    <a:pt x="28" y="32"/>
                  </a:cubicBezTo>
                  <a:cubicBezTo>
                    <a:pt x="30" y="33"/>
                    <a:pt x="30" y="33"/>
                    <a:pt x="30" y="33"/>
                  </a:cubicBezTo>
                  <a:cubicBezTo>
                    <a:pt x="31" y="33"/>
                    <a:pt x="31" y="33"/>
                    <a:pt x="32" y="33"/>
                  </a:cubicBezTo>
                  <a:cubicBezTo>
                    <a:pt x="34" y="35"/>
                    <a:pt x="36" y="37"/>
                    <a:pt x="36" y="39"/>
                  </a:cubicBezTo>
                  <a:cubicBezTo>
                    <a:pt x="37" y="41"/>
                    <a:pt x="37" y="44"/>
                    <a:pt x="35" y="46"/>
                  </a:cubicBezTo>
                  <a:cubicBezTo>
                    <a:pt x="34" y="49"/>
                    <a:pt x="31" y="50"/>
                    <a:pt x="28" y="50"/>
                  </a:cubicBezTo>
                  <a:cubicBezTo>
                    <a:pt x="26" y="50"/>
                    <a:pt x="24" y="50"/>
                    <a:pt x="23" y="49"/>
                  </a:cubicBezTo>
                  <a:cubicBezTo>
                    <a:pt x="22" y="49"/>
                    <a:pt x="22" y="48"/>
                    <a:pt x="21" y="48"/>
                  </a:cubicBezTo>
                  <a:cubicBezTo>
                    <a:pt x="20" y="47"/>
                    <a:pt x="20" y="47"/>
                    <a:pt x="20" y="47"/>
                  </a:cubicBezTo>
                  <a:cubicBezTo>
                    <a:pt x="19" y="45"/>
                    <a:pt x="19" y="45"/>
                    <a:pt x="19" y="45"/>
                  </a:cubicBezTo>
                  <a:cubicBezTo>
                    <a:pt x="19" y="43"/>
                    <a:pt x="18" y="42"/>
                    <a:pt x="17" y="41"/>
                  </a:cubicBezTo>
                  <a:cubicBezTo>
                    <a:pt x="0" y="69"/>
                    <a:pt x="0" y="69"/>
                    <a:pt x="0" y="69"/>
                  </a:cubicBezTo>
                  <a:cubicBezTo>
                    <a:pt x="18" y="99"/>
                    <a:pt x="18" y="99"/>
                    <a:pt x="18" y="99"/>
                  </a:cubicBezTo>
                  <a:cubicBezTo>
                    <a:pt x="18" y="99"/>
                    <a:pt x="19" y="97"/>
                    <a:pt x="19" y="96"/>
                  </a:cubicBezTo>
                  <a:cubicBezTo>
                    <a:pt x="21" y="94"/>
                    <a:pt x="21" y="94"/>
                    <a:pt x="21" y="94"/>
                  </a:cubicBezTo>
                  <a:cubicBezTo>
                    <a:pt x="21" y="93"/>
                    <a:pt x="21" y="93"/>
                    <a:pt x="21" y="93"/>
                  </a:cubicBezTo>
                  <a:cubicBezTo>
                    <a:pt x="22" y="93"/>
                    <a:pt x="23" y="92"/>
                    <a:pt x="23" y="92"/>
                  </a:cubicBezTo>
                  <a:cubicBezTo>
                    <a:pt x="24" y="91"/>
                    <a:pt x="26" y="91"/>
                    <a:pt x="28" y="91"/>
                  </a:cubicBezTo>
                  <a:cubicBezTo>
                    <a:pt x="31" y="91"/>
                    <a:pt x="34" y="93"/>
                    <a:pt x="35" y="95"/>
                  </a:cubicBezTo>
                  <a:cubicBezTo>
                    <a:pt x="37" y="97"/>
                    <a:pt x="37" y="100"/>
                    <a:pt x="36" y="102"/>
                  </a:cubicBezTo>
                  <a:cubicBezTo>
                    <a:pt x="36" y="105"/>
                    <a:pt x="34" y="107"/>
                    <a:pt x="32" y="108"/>
                  </a:cubicBezTo>
                  <a:cubicBezTo>
                    <a:pt x="32" y="108"/>
                    <a:pt x="31" y="108"/>
                    <a:pt x="31" y="108"/>
                  </a:cubicBezTo>
                  <a:cubicBezTo>
                    <a:pt x="29" y="109"/>
                    <a:pt x="29" y="109"/>
                    <a:pt x="29" y="109"/>
                  </a:cubicBezTo>
                  <a:cubicBezTo>
                    <a:pt x="27" y="109"/>
                    <a:pt x="27" y="109"/>
                    <a:pt x="27" y="109"/>
                  </a:cubicBezTo>
                  <a:cubicBezTo>
                    <a:pt x="26" y="109"/>
                    <a:pt x="25" y="109"/>
                    <a:pt x="24" y="109"/>
                  </a:cubicBezTo>
                  <a:cubicBezTo>
                    <a:pt x="24" y="109"/>
                    <a:pt x="23" y="109"/>
                    <a:pt x="23" y="109"/>
                  </a:cubicBezTo>
                  <a:cubicBezTo>
                    <a:pt x="40" y="139"/>
                    <a:pt x="40" y="139"/>
                    <a:pt x="40" y="139"/>
                  </a:cubicBezTo>
                  <a:cubicBezTo>
                    <a:pt x="77" y="139"/>
                    <a:pt x="77" y="139"/>
                    <a:pt x="77" y="139"/>
                  </a:cubicBezTo>
                  <a:cubicBezTo>
                    <a:pt x="77" y="142"/>
                    <a:pt x="76" y="146"/>
                    <a:pt x="73" y="150"/>
                  </a:cubicBezTo>
                  <a:cubicBezTo>
                    <a:pt x="73" y="150"/>
                    <a:pt x="73" y="150"/>
                    <a:pt x="73" y="150"/>
                  </a:cubicBezTo>
                  <a:cubicBezTo>
                    <a:pt x="73" y="151"/>
                    <a:pt x="72" y="152"/>
                    <a:pt x="72" y="154"/>
                  </a:cubicBezTo>
                  <a:cubicBezTo>
                    <a:pt x="72" y="157"/>
                    <a:pt x="75" y="161"/>
                    <a:pt x="79" y="161"/>
                  </a:cubicBezTo>
                  <a:cubicBezTo>
                    <a:pt x="83" y="161"/>
                    <a:pt x="86" y="157"/>
                    <a:pt x="86" y="154"/>
                  </a:cubicBezTo>
                  <a:cubicBezTo>
                    <a:pt x="86" y="152"/>
                    <a:pt x="86" y="151"/>
                    <a:pt x="85" y="150"/>
                  </a:cubicBezTo>
                  <a:cubicBezTo>
                    <a:pt x="85" y="150"/>
                    <a:pt x="85" y="150"/>
                    <a:pt x="85" y="150"/>
                  </a:cubicBezTo>
                  <a:cubicBezTo>
                    <a:pt x="82" y="146"/>
                    <a:pt x="81" y="142"/>
                    <a:pt x="81" y="139"/>
                  </a:cubicBezTo>
                  <a:lnTo>
                    <a:pt x="120" y="139"/>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1" name="Freeform 1927"/>
            <p:cNvSpPr>
              <a:spLocks/>
            </p:cNvSpPr>
            <p:nvPr/>
          </p:nvSpPr>
          <p:spPr bwMode="auto">
            <a:xfrm>
              <a:off x="8113257" y="696996"/>
              <a:ext cx="2096028" cy="1819538"/>
            </a:xfrm>
            <a:custGeom>
              <a:avLst/>
              <a:gdLst>
                <a:gd name="T0" fmla="*/ 155 w 160"/>
                <a:gd name="T1" fmla="*/ 106 h 139"/>
                <a:gd name="T2" fmla="*/ 151 w 160"/>
                <a:gd name="T3" fmla="*/ 105 h 139"/>
                <a:gd name="T4" fmla="*/ 151 w 160"/>
                <a:gd name="T5" fmla="*/ 105 h 139"/>
                <a:gd name="T6" fmla="*/ 140 w 160"/>
                <a:gd name="T7" fmla="*/ 103 h 139"/>
                <a:gd name="T8" fmla="*/ 160 w 160"/>
                <a:gd name="T9" fmla="*/ 69 h 139"/>
                <a:gd name="T10" fmla="*/ 120 w 160"/>
                <a:gd name="T11" fmla="*/ 0 h 139"/>
                <a:gd name="T12" fmla="*/ 40 w 160"/>
                <a:gd name="T13" fmla="*/ 0 h 139"/>
                <a:gd name="T14" fmla="*/ 0 w 160"/>
                <a:gd name="T15" fmla="*/ 69 h 139"/>
                <a:gd name="T16" fmla="*/ 18 w 160"/>
                <a:gd name="T17" fmla="*/ 101 h 139"/>
                <a:gd name="T18" fmla="*/ 20 w 160"/>
                <a:gd name="T19" fmla="*/ 97 h 139"/>
                <a:gd name="T20" fmla="*/ 21 w 160"/>
                <a:gd name="T21" fmla="*/ 95 h 139"/>
                <a:gd name="T22" fmla="*/ 22 w 160"/>
                <a:gd name="T23" fmla="*/ 94 h 139"/>
                <a:gd name="T24" fmla="*/ 24 w 160"/>
                <a:gd name="T25" fmla="*/ 93 h 139"/>
                <a:gd name="T26" fmla="*/ 29 w 160"/>
                <a:gd name="T27" fmla="*/ 92 h 139"/>
                <a:gd name="T28" fmla="*/ 36 w 160"/>
                <a:gd name="T29" fmla="*/ 96 h 139"/>
                <a:gd name="T30" fmla="*/ 37 w 160"/>
                <a:gd name="T31" fmla="*/ 103 h 139"/>
                <a:gd name="T32" fmla="*/ 33 w 160"/>
                <a:gd name="T33" fmla="*/ 108 h 139"/>
                <a:gd name="T34" fmla="*/ 31 w 160"/>
                <a:gd name="T35" fmla="*/ 109 h 139"/>
                <a:gd name="T36" fmla="*/ 30 w 160"/>
                <a:gd name="T37" fmla="*/ 110 h 139"/>
                <a:gd name="T38" fmla="*/ 28 w 160"/>
                <a:gd name="T39" fmla="*/ 110 h 139"/>
                <a:gd name="T40" fmla="*/ 25 w 160"/>
                <a:gd name="T41" fmla="*/ 109 h 139"/>
                <a:gd name="T42" fmla="*/ 23 w 160"/>
                <a:gd name="T43" fmla="*/ 110 h 139"/>
                <a:gd name="T44" fmla="*/ 40 w 160"/>
                <a:gd name="T45" fmla="*/ 139 h 139"/>
                <a:gd name="T46" fmla="*/ 75 w 160"/>
                <a:gd name="T47" fmla="*/ 139 h 139"/>
                <a:gd name="T48" fmla="*/ 73 w 160"/>
                <a:gd name="T49" fmla="*/ 135 h 139"/>
                <a:gd name="T50" fmla="*/ 72 w 160"/>
                <a:gd name="T51" fmla="*/ 133 h 139"/>
                <a:gd name="T52" fmla="*/ 72 w 160"/>
                <a:gd name="T53" fmla="*/ 132 h 139"/>
                <a:gd name="T54" fmla="*/ 71 w 160"/>
                <a:gd name="T55" fmla="*/ 130 h 139"/>
                <a:gd name="T56" fmla="*/ 80 w 160"/>
                <a:gd name="T57" fmla="*/ 121 h 139"/>
                <a:gd name="T58" fmla="*/ 89 w 160"/>
                <a:gd name="T59" fmla="*/ 130 h 139"/>
                <a:gd name="T60" fmla="*/ 89 w 160"/>
                <a:gd name="T61" fmla="*/ 132 h 139"/>
                <a:gd name="T62" fmla="*/ 89 w 160"/>
                <a:gd name="T63" fmla="*/ 133 h 139"/>
                <a:gd name="T64" fmla="*/ 88 w 160"/>
                <a:gd name="T65" fmla="*/ 135 h 139"/>
                <a:gd name="T66" fmla="*/ 85 w 160"/>
                <a:gd name="T67" fmla="*/ 139 h 139"/>
                <a:gd name="T68" fmla="*/ 120 w 160"/>
                <a:gd name="T69" fmla="*/ 139 h 139"/>
                <a:gd name="T70" fmla="*/ 138 w 160"/>
                <a:gd name="T71" fmla="*/ 107 h 139"/>
                <a:gd name="T72" fmla="*/ 145 w 160"/>
                <a:gd name="T73" fmla="*/ 115 h 139"/>
                <a:gd name="T74" fmla="*/ 145 w 160"/>
                <a:gd name="T75" fmla="*/ 115 h 139"/>
                <a:gd name="T76" fmla="*/ 148 w 160"/>
                <a:gd name="T77" fmla="*/ 118 h 139"/>
                <a:gd name="T78" fmla="*/ 158 w 160"/>
                <a:gd name="T79" fmla="*/ 116 h 139"/>
                <a:gd name="T80" fmla="*/ 155 w 160"/>
                <a:gd name="T81" fmla="*/ 10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 h="139">
                  <a:moveTo>
                    <a:pt x="155" y="106"/>
                  </a:moveTo>
                  <a:cubicBezTo>
                    <a:pt x="154" y="105"/>
                    <a:pt x="152" y="105"/>
                    <a:pt x="151" y="105"/>
                  </a:cubicBezTo>
                  <a:cubicBezTo>
                    <a:pt x="151" y="105"/>
                    <a:pt x="151" y="105"/>
                    <a:pt x="151" y="105"/>
                  </a:cubicBezTo>
                  <a:cubicBezTo>
                    <a:pt x="146" y="106"/>
                    <a:pt x="143" y="105"/>
                    <a:pt x="140" y="103"/>
                  </a:cubicBezTo>
                  <a:cubicBezTo>
                    <a:pt x="160" y="69"/>
                    <a:pt x="160" y="69"/>
                    <a:pt x="160" y="69"/>
                  </a:cubicBezTo>
                  <a:cubicBezTo>
                    <a:pt x="120" y="0"/>
                    <a:pt x="120" y="0"/>
                    <a:pt x="120" y="0"/>
                  </a:cubicBezTo>
                  <a:cubicBezTo>
                    <a:pt x="40" y="0"/>
                    <a:pt x="40" y="0"/>
                    <a:pt x="40" y="0"/>
                  </a:cubicBezTo>
                  <a:cubicBezTo>
                    <a:pt x="0" y="69"/>
                    <a:pt x="0" y="69"/>
                    <a:pt x="0" y="69"/>
                  </a:cubicBezTo>
                  <a:cubicBezTo>
                    <a:pt x="18" y="101"/>
                    <a:pt x="18" y="101"/>
                    <a:pt x="18" y="101"/>
                  </a:cubicBezTo>
                  <a:cubicBezTo>
                    <a:pt x="19" y="100"/>
                    <a:pt x="20" y="99"/>
                    <a:pt x="20" y="97"/>
                  </a:cubicBezTo>
                  <a:cubicBezTo>
                    <a:pt x="21" y="95"/>
                    <a:pt x="21" y="95"/>
                    <a:pt x="21" y="95"/>
                  </a:cubicBezTo>
                  <a:cubicBezTo>
                    <a:pt x="22" y="94"/>
                    <a:pt x="22" y="94"/>
                    <a:pt x="22" y="94"/>
                  </a:cubicBezTo>
                  <a:cubicBezTo>
                    <a:pt x="23" y="94"/>
                    <a:pt x="23" y="93"/>
                    <a:pt x="24" y="93"/>
                  </a:cubicBezTo>
                  <a:cubicBezTo>
                    <a:pt x="25" y="92"/>
                    <a:pt x="27" y="92"/>
                    <a:pt x="29" y="92"/>
                  </a:cubicBezTo>
                  <a:cubicBezTo>
                    <a:pt x="32" y="92"/>
                    <a:pt x="35" y="93"/>
                    <a:pt x="36" y="96"/>
                  </a:cubicBezTo>
                  <a:cubicBezTo>
                    <a:pt x="38" y="98"/>
                    <a:pt x="38" y="101"/>
                    <a:pt x="37" y="103"/>
                  </a:cubicBezTo>
                  <a:cubicBezTo>
                    <a:pt x="37" y="105"/>
                    <a:pt x="35" y="107"/>
                    <a:pt x="33" y="108"/>
                  </a:cubicBezTo>
                  <a:cubicBezTo>
                    <a:pt x="32" y="109"/>
                    <a:pt x="32" y="109"/>
                    <a:pt x="31" y="109"/>
                  </a:cubicBezTo>
                  <a:cubicBezTo>
                    <a:pt x="30" y="110"/>
                    <a:pt x="30" y="110"/>
                    <a:pt x="30" y="110"/>
                  </a:cubicBezTo>
                  <a:cubicBezTo>
                    <a:pt x="28" y="110"/>
                    <a:pt x="28" y="110"/>
                    <a:pt x="28" y="110"/>
                  </a:cubicBezTo>
                  <a:cubicBezTo>
                    <a:pt x="27" y="109"/>
                    <a:pt x="26" y="109"/>
                    <a:pt x="25" y="109"/>
                  </a:cubicBezTo>
                  <a:cubicBezTo>
                    <a:pt x="24" y="109"/>
                    <a:pt x="24" y="109"/>
                    <a:pt x="23" y="110"/>
                  </a:cubicBezTo>
                  <a:cubicBezTo>
                    <a:pt x="40" y="139"/>
                    <a:pt x="40" y="139"/>
                    <a:pt x="40" y="139"/>
                  </a:cubicBezTo>
                  <a:cubicBezTo>
                    <a:pt x="75" y="139"/>
                    <a:pt x="75" y="139"/>
                    <a:pt x="75" y="139"/>
                  </a:cubicBezTo>
                  <a:cubicBezTo>
                    <a:pt x="75" y="137"/>
                    <a:pt x="74" y="136"/>
                    <a:pt x="73" y="135"/>
                  </a:cubicBezTo>
                  <a:cubicBezTo>
                    <a:pt x="72" y="133"/>
                    <a:pt x="72" y="133"/>
                    <a:pt x="72" y="133"/>
                  </a:cubicBezTo>
                  <a:cubicBezTo>
                    <a:pt x="72" y="132"/>
                    <a:pt x="72" y="132"/>
                    <a:pt x="72" y="132"/>
                  </a:cubicBezTo>
                  <a:cubicBezTo>
                    <a:pt x="71" y="131"/>
                    <a:pt x="71" y="130"/>
                    <a:pt x="71" y="130"/>
                  </a:cubicBezTo>
                  <a:cubicBezTo>
                    <a:pt x="71" y="125"/>
                    <a:pt x="75" y="121"/>
                    <a:pt x="80" y="121"/>
                  </a:cubicBezTo>
                  <a:cubicBezTo>
                    <a:pt x="85" y="121"/>
                    <a:pt x="89" y="125"/>
                    <a:pt x="89" y="130"/>
                  </a:cubicBezTo>
                  <a:cubicBezTo>
                    <a:pt x="89" y="130"/>
                    <a:pt x="89" y="131"/>
                    <a:pt x="89" y="132"/>
                  </a:cubicBezTo>
                  <a:cubicBezTo>
                    <a:pt x="89" y="133"/>
                    <a:pt x="89" y="133"/>
                    <a:pt x="89" y="133"/>
                  </a:cubicBezTo>
                  <a:cubicBezTo>
                    <a:pt x="88" y="135"/>
                    <a:pt x="88" y="135"/>
                    <a:pt x="88" y="135"/>
                  </a:cubicBezTo>
                  <a:cubicBezTo>
                    <a:pt x="87" y="136"/>
                    <a:pt x="86" y="137"/>
                    <a:pt x="85" y="139"/>
                  </a:cubicBezTo>
                  <a:cubicBezTo>
                    <a:pt x="120" y="139"/>
                    <a:pt x="120" y="139"/>
                    <a:pt x="120" y="139"/>
                  </a:cubicBezTo>
                  <a:cubicBezTo>
                    <a:pt x="138" y="107"/>
                    <a:pt x="138" y="107"/>
                    <a:pt x="138" y="107"/>
                  </a:cubicBezTo>
                  <a:cubicBezTo>
                    <a:pt x="141" y="108"/>
                    <a:pt x="143" y="111"/>
                    <a:pt x="145" y="115"/>
                  </a:cubicBezTo>
                  <a:cubicBezTo>
                    <a:pt x="145" y="115"/>
                    <a:pt x="145" y="115"/>
                    <a:pt x="145" y="115"/>
                  </a:cubicBezTo>
                  <a:cubicBezTo>
                    <a:pt x="146" y="116"/>
                    <a:pt x="147" y="118"/>
                    <a:pt x="148" y="118"/>
                  </a:cubicBezTo>
                  <a:cubicBezTo>
                    <a:pt x="151" y="120"/>
                    <a:pt x="156" y="119"/>
                    <a:pt x="158" y="116"/>
                  </a:cubicBezTo>
                  <a:cubicBezTo>
                    <a:pt x="160" y="112"/>
                    <a:pt x="158" y="108"/>
                    <a:pt x="155" y="106"/>
                  </a:cubicBezTo>
                  <a:close/>
                </a:path>
              </a:pathLst>
            </a:custGeom>
            <a:gradFill flip="none" rotWithShape="1">
              <a:gsLst>
                <a:gs pos="100000">
                  <a:srgbClr val="1D8DE5"/>
                </a:gs>
                <a:gs pos="0">
                  <a:srgbClr val="007BB5"/>
                </a:gs>
              </a:gsLst>
              <a:lin ang="2700000" scaled="1"/>
              <a:tileRect/>
            </a:gradFill>
            <a:ln w="19050">
              <a:gradFill flip="none" rotWithShape="1">
                <a:gsLst>
                  <a:gs pos="100000">
                    <a:srgbClr val="1D8DE5"/>
                  </a:gs>
                  <a:gs pos="0">
                    <a:srgbClr val="007BB5"/>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3" name="文本框 1978"/>
            <p:cNvSpPr txBox="1"/>
            <p:nvPr/>
          </p:nvSpPr>
          <p:spPr>
            <a:xfrm>
              <a:off x="6578698" y="1998379"/>
              <a:ext cx="1961622" cy="1499749"/>
            </a:xfrm>
            <a:prstGeom prst="rect">
              <a:avLst/>
            </a:prstGeom>
            <a:noFill/>
          </p:spPr>
          <p:txBody>
            <a:bodyPr wrap="none" rtlCol="0">
              <a:spAutoFit/>
            </a:bodyPr>
            <a:lstStyle/>
            <a:p>
              <a:pPr algn="ctr"/>
              <a:r>
                <a:rPr lang="en-US" altLang="zh-CN" dirty="0">
                  <a:solidFill>
                    <a:srgbClr val="1D8DE5"/>
                  </a:solidFill>
                  <a:latin typeface="+mn-ea"/>
                  <a:cs typeface="Arial Unicode MS" panose="020B0604020202020204" pitchFamily="34" charset="-122"/>
                </a:rPr>
                <a:t>Waste Final</a:t>
              </a:r>
            </a:p>
            <a:p>
              <a:pPr algn="ctr"/>
              <a:r>
                <a:rPr lang="en-US" altLang="zh-CN" dirty="0">
                  <a:solidFill>
                    <a:srgbClr val="1D8DE5"/>
                  </a:solidFill>
                  <a:latin typeface="+mn-ea"/>
                  <a:cs typeface="Arial Unicode MS" panose="020B0604020202020204" pitchFamily="34" charset="-122"/>
                </a:rPr>
                <a:t> Volume</a:t>
              </a:r>
            </a:p>
            <a:p>
              <a:pPr algn="ctr"/>
              <a:r>
                <a:rPr lang="en-US" altLang="zh-CN" b="1" dirty="0">
                  <a:solidFill>
                    <a:srgbClr val="CB3D7D"/>
                  </a:solidFill>
                  <a:effectLst>
                    <a:outerShdw blurRad="38100" dist="38100" dir="2700000" algn="tl">
                      <a:srgbClr val="000000">
                        <a:alpha val="43137"/>
                      </a:srgbClr>
                    </a:outerShdw>
                  </a:effectLst>
                  <a:latin typeface="+mn-ea"/>
                  <a:cs typeface="Arial Unicode MS" panose="020B0604020202020204" pitchFamily="34" charset="-122"/>
                </a:rPr>
                <a:t>50m³</a:t>
              </a:r>
              <a:r>
                <a:rPr lang="en-US" altLang="zh-CN" dirty="0">
                  <a:solidFill>
                    <a:srgbClr val="CB3D7D"/>
                  </a:solidFill>
                  <a:latin typeface="+mn-ea"/>
                  <a:cs typeface="Arial Unicode MS" panose="020B0604020202020204" pitchFamily="34" charset="-122"/>
                </a:rPr>
                <a:t>/year · unit</a:t>
              </a:r>
            </a:p>
            <a:p>
              <a:pPr algn="ctr"/>
              <a:r>
                <a:rPr lang="en-US" altLang="zh-CN" dirty="0">
                  <a:solidFill>
                    <a:srgbClr val="1D8DE5"/>
                  </a:solidFill>
                  <a:latin typeface="+mn-ea"/>
                  <a:cs typeface="Arial Unicode MS" panose="020B0604020202020204" pitchFamily="34" charset="-122"/>
                </a:rPr>
                <a:t>   </a:t>
              </a:r>
            </a:p>
            <a:p>
              <a:pPr algn="ctr"/>
              <a:endParaRPr lang="en-US" altLang="zh-CN" dirty="0">
                <a:solidFill>
                  <a:srgbClr val="1D8DE5"/>
                </a:solidFill>
                <a:latin typeface="+mn-ea"/>
                <a:cs typeface="Arial Unicode MS" panose="020B0604020202020204" pitchFamily="34" charset="-122"/>
              </a:endParaRPr>
            </a:p>
          </p:txBody>
        </p:sp>
        <p:sp>
          <p:nvSpPr>
            <p:cNvPr id="85" name="文本框 1980"/>
            <p:cNvSpPr txBox="1"/>
            <p:nvPr/>
          </p:nvSpPr>
          <p:spPr>
            <a:xfrm>
              <a:off x="9926692" y="2262143"/>
              <a:ext cx="1868331" cy="937343"/>
            </a:xfrm>
            <a:prstGeom prst="rect">
              <a:avLst/>
            </a:prstGeom>
            <a:noFill/>
          </p:spPr>
          <p:txBody>
            <a:bodyPr wrap="none" rtlCol="0">
              <a:spAutoFit/>
            </a:bodyPr>
            <a:lstStyle/>
            <a:p>
              <a:pPr algn="ctr"/>
              <a:r>
                <a:rPr lang="en-US" altLang="zh-CN" dirty="0">
                  <a:solidFill>
                    <a:srgbClr val="1D8DE5"/>
                  </a:solidFill>
                  <a:latin typeface="+mn-ea"/>
                  <a:cs typeface="Arial Unicode MS" panose="020B0604020202020204" pitchFamily="34" charset="-122"/>
                </a:rPr>
                <a:t>Refueling Cycle</a:t>
              </a:r>
            </a:p>
            <a:p>
              <a:pPr algn="ctr"/>
              <a:r>
                <a:rPr lang="en-US" altLang="zh-CN" b="1" dirty="0">
                  <a:solidFill>
                    <a:srgbClr val="00B050"/>
                  </a:solidFill>
                  <a:effectLst>
                    <a:outerShdw blurRad="38100" dist="38100" dir="2700000" algn="tl">
                      <a:srgbClr val="000000">
                        <a:alpha val="43137"/>
                      </a:srgbClr>
                    </a:outerShdw>
                  </a:effectLst>
                  <a:latin typeface="+mn-ea"/>
                  <a:cs typeface="Arial Unicode MS" panose="020B0604020202020204" pitchFamily="34" charset="-122"/>
                </a:rPr>
                <a:t>18</a:t>
              </a:r>
              <a:r>
                <a:rPr lang="en-US" altLang="zh-CN" dirty="0">
                  <a:solidFill>
                    <a:srgbClr val="00B050"/>
                  </a:solidFill>
                  <a:latin typeface="+mn-ea"/>
                  <a:cs typeface="Arial Unicode MS" panose="020B0604020202020204" pitchFamily="34" charset="-122"/>
                </a:rPr>
                <a:t> months </a:t>
              </a:r>
            </a:p>
            <a:p>
              <a:pPr algn="ctr"/>
              <a:r>
                <a:rPr lang="en-US" altLang="zh-CN" dirty="0">
                  <a:solidFill>
                    <a:srgbClr val="1D8DE5"/>
                  </a:solidFill>
                  <a:latin typeface="+mn-ea"/>
                  <a:cs typeface="Arial Unicode MS" panose="020B0604020202020204" pitchFamily="34" charset="-122"/>
                </a:rPr>
                <a:t> </a:t>
              </a:r>
            </a:p>
          </p:txBody>
        </p:sp>
        <p:sp>
          <p:nvSpPr>
            <p:cNvPr id="88" name="文本框 1982"/>
            <p:cNvSpPr txBox="1"/>
            <p:nvPr/>
          </p:nvSpPr>
          <p:spPr>
            <a:xfrm>
              <a:off x="8290699" y="4979138"/>
              <a:ext cx="1795267" cy="1499749"/>
            </a:xfrm>
            <a:prstGeom prst="rect">
              <a:avLst/>
            </a:prstGeom>
            <a:noFill/>
          </p:spPr>
          <p:txBody>
            <a:bodyPr wrap="none" rtlCol="0">
              <a:spAutoFit/>
            </a:bodyPr>
            <a:lstStyle/>
            <a:p>
              <a:pPr algn="ctr"/>
              <a:r>
                <a:rPr lang="en-US" altLang="zh-CN" dirty="0">
                  <a:solidFill>
                    <a:srgbClr val="1D8DE5"/>
                  </a:solidFill>
                  <a:latin typeface="+mn-ea"/>
                  <a:cs typeface="Arial Unicode MS" panose="020B0604020202020204" pitchFamily="34" charset="-122"/>
                </a:rPr>
                <a:t>Occupational </a:t>
              </a:r>
            </a:p>
            <a:p>
              <a:pPr algn="ctr"/>
              <a:r>
                <a:rPr lang="en-US" altLang="zh-CN" dirty="0">
                  <a:solidFill>
                    <a:srgbClr val="1D8DE5"/>
                  </a:solidFill>
                  <a:latin typeface="+mn-ea"/>
                  <a:cs typeface="Arial Unicode MS" panose="020B0604020202020204" pitchFamily="34" charset="-122"/>
                </a:rPr>
                <a:t>Exposure Dose</a:t>
              </a:r>
            </a:p>
            <a:p>
              <a:pPr algn="ctr"/>
              <a:r>
                <a:rPr lang="zh-CN" altLang="en-US" b="1" dirty="0">
                  <a:solidFill>
                    <a:srgbClr val="39CFAB"/>
                  </a:solidFill>
                  <a:effectLst>
                    <a:outerShdw blurRad="38100" dist="38100" dir="2700000" algn="tl">
                      <a:srgbClr val="000000">
                        <a:alpha val="43137"/>
                      </a:srgbClr>
                    </a:outerShdw>
                  </a:effectLst>
                  <a:latin typeface="+mn-ea"/>
                  <a:cs typeface="Arial Unicode MS" panose="020B0604020202020204" pitchFamily="34" charset="-122"/>
                </a:rPr>
                <a:t>＜ </a:t>
              </a:r>
              <a:r>
                <a:rPr lang="en-US" altLang="zh-CN" b="1" dirty="0">
                  <a:solidFill>
                    <a:srgbClr val="39CFAB"/>
                  </a:solidFill>
                  <a:effectLst>
                    <a:outerShdw blurRad="38100" dist="38100" dir="2700000" algn="tl">
                      <a:srgbClr val="000000">
                        <a:alpha val="43137"/>
                      </a:srgbClr>
                    </a:outerShdw>
                  </a:effectLst>
                  <a:latin typeface="+mn-ea"/>
                  <a:cs typeface="Arial Unicode MS" panose="020B0604020202020204" pitchFamily="34" charset="-122"/>
                </a:rPr>
                <a:t>1 </a:t>
              </a:r>
              <a:r>
                <a:rPr lang="en-US" altLang="zh-CN" dirty="0" err="1">
                  <a:solidFill>
                    <a:srgbClr val="39CFAB"/>
                  </a:solidFill>
                  <a:latin typeface="+mn-ea"/>
                  <a:cs typeface="Arial Unicode MS" panose="020B0604020202020204" pitchFamily="34" charset="-122"/>
                </a:rPr>
                <a:t>man·Sv</a:t>
              </a:r>
              <a:r>
                <a:rPr lang="en-US" altLang="zh-CN" dirty="0">
                  <a:solidFill>
                    <a:srgbClr val="39CFAB"/>
                  </a:solidFill>
                  <a:latin typeface="+mn-ea"/>
                  <a:cs typeface="Arial Unicode MS" panose="020B0604020202020204" pitchFamily="34" charset="-122"/>
                </a:rPr>
                <a:t>/</a:t>
              </a:r>
            </a:p>
            <a:p>
              <a:pPr algn="ctr"/>
              <a:r>
                <a:rPr lang="en-US" altLang="zh-CN" dirty="0">
                  <a:solidFill>
                    <a:srgbClr val="39CFAB"/>
                  </a:solidFill>
                  <a:latin typeface="+mn-ea"/>
                  <a:cs typeface="Arial Unicode MS" panose="020B0604020202020204" pitchFamily="34" charset="-122"/>
                </a:rPr>
                <a:t>reactor·year</a:t>
              </a:r>
            </a:p>
            <a:p>
              <a:pPr algn="ctr"/>
              <a:endParaRPr lang="en-US" altLang="zh-CN" dirty="0">
                <a:solidFill>
                  <a:srgbClr val="1D8DE5"/>
                </a:solidFill>
                <a:latin typeface="+mn-ea"/>
                <a:cs typeface="Arial Unicode MS" panose="020B0604020202020204" pitchFamily="34" charset="-122"/>
              </a:endParaRPr>
            </a:p>
          </p:txBody>
        </p:sp>
        <p:sp>
          <p:nvSpPr>
            <p:cNvPr id="90" name="文本框 1984"/>
            <p:cNvSpPr txBox="1"/>
            <p:nvPr/>
          </p:nvSpPr>
          <p:spPr>
            <a:xfrm>
              <a:off x="6704445" y="3978730"/>
              <a:ext cx="1724225" cy="1780951"/>
            </a:xfrm>
            <a:prstGeom prst="rect">
              <a:avLst/>
            </a:prstGeom>
            <a:noFill/>
          </p:spPr>
          <p:txBody>
            <a:bodyPr wrap="none" rtlCol="0">
              <a:spAutoFit/>
            </a:bodyPr>
            <a:lstStyle/>
            <a:p>
              <a:pPr algn="ctr"/>
              <a:r>
                <a:rPr lang="en-US" altLang="zh-CN"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Large Release </a:t>
              </a:r>
            </a:p>
            <a:p>
              <a:pPr algn="ctr"/>
              <a:r>
                <a:rPr lang="en-US" altLang="zh-CN"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Frequency</a:t>
              </a:r>
            </a:p>
            <a:p>
              <a:pPr algn="ctr"/>
              <a:r>
                <a:rPr lang="zh-CN" altLang="en-US" b="1" dirty="0">
                  <a:solidFill>
                    <a:srgbClr val="C00000"/>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b="1" dirty="0">
                  <a:solidFill>
                    <a:srgbClr val="C00000"/>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10</a:t>
              </a:r>
              <a:r>
                <a:rPr lang="en-US" altLang="zh-CN" b="1" baseline="30000" dirty="0">
                  <a:solidFill>
                    <a:srgbClr val="C00000"/>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-7</a:t>
              </a:r>
              <a:r>
                <a:rPr lang="en-US" altLang="zh-CN"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a:t>
              </a:r>
            </a:p>
            <a:p>
              <a:pPr algn="ctr"/>
              <a:r>
                <a:rPr lang="en-US" altLang="zh-CN"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reactor·year</a:t>
              </a:r>
            </a:p>
            <a:p>
              <a:pPr algn="ctr"/>
              <a:r>
                <a:rPr lang="en-US" altLang="zh-CN"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p>
            <a:p>
              <a:pPr algn="ctr"/>
              <a:endParaRPr lang="en-US" altLang="zh-CN"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92" name="文本框 1986"/>
            <p:cNvSpPr txBox="1"/>
            <p:nvPr/>
          </p:nvSpPr>
          <p:spPr>
            <a:xfrm>
              <a:off x="10054704" y="4015363"/>
              <a:ext cx="1597815" cy="1499749"/>
            </a:xfrm>
            <a:prstGeom prst="rect">
              <a:avLst/>
            </a:prstGeom>
            <a:noFill/>
          </p:spPr>
          <p:txBody>
            <a:bodyPr wrap="none" rtlCol="0">
              <a:spAutoFit/>
            </a:bodyPr>
            <a:lstStyle/>
            <a:p>
              <a:pPr algn="ctr"/>
              <a:r>
                <a:rPr lang="en-US" altLang="zh-CN"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Core Damage</a:t>
              </a:r>
            </a:p>
            <a:p>
              <a:pPr algn="ctr"/>
              <a:r>
                <a:rPr lang="en-US" altLang="zh-CN"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Frequency</a:t>
              </a:r>
            </a:p>
            <a:p>
              <a:pPr algn="ctr"/>
              <a:r>
                <a:rPr lang="zh-CN" altLang="en-US" b="1" dirty="0">
                  <a:solidFill>
                    <a:schemeClr val="bg2">
                      <a:lumMod val="90000"/>
                    </a:schemeClr>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b="1" dirty="0">
                  <a:solidFill>
                    <a:schemeClr val="bg2">
                      <a:lumMod val="90000"/>
                    </a:schemeClr>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10</a:t>
              </a:r>
              <a:r>
                <a:rPr lang="en-US" altLang="zh-CN" b="1" baseline="30000" dirty="0">
                  <a:solidFill>
                    <a:schemeClr val="bg2">
                      <a:lumMod val="90000"/>
                    </a:schemeClr>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-6</a:t>
              </a:r>
              <a:r>
                <a:rPr lang="en-US" altLang="zh-CN" dirty="0">
                  <a:solidFill>
                    <a:schemeClr val="bg2">
                      <a:lumMod val="9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a:t>
              </a:r>
            </a:p>
            <a:p>
              <a:pPr algn="ctr"/>
              <a:r>
                <a:rPr lang="en-US" altLang="zh-CN" dirty="0">
                  <a:solidFill>
                    <a:schemeClr val="bg2">
                      <a:lumMod val="9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reactor·year</a:t>
              </a:r>
            </a:p>
            <a:p>
              <a:pPr algn="ctr"/>
              <a:endParaRPr lang="en-US" altLang="zh-CN"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94" name="文本框 1988"/>
            <p:cNvSpPr txBox="1"/>
            <p:nvPr/>
          </p:nvSpPr>
          <p:spPr>
            <a:xfrm>
              <a:off x="8324189" y="1259538"/>
              <a:ext cx="1749506" cy="656140"/>
            </a:xfrm>
            <a:prstGeom prst="rect">
              <a:avLst/>
            </a:prstGeom>
            <a:noFill/>
          </p:spPr>
          <p:txBody>
            <a:bodyPr wrap="none" rtlCol="0">
              <a:spAutoFit/>
            </a:bodyPr>
            <a:lstStyle/>
            <a:p>
              <a:pPr algn="ctr"/>
              <a:r>
                <a:rPr lang="en-US" altLang="zh-CN"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Design Lifetime</a:t>
              </a:r>
            </a:p>
            <a:p>
              <a:pPr algn="ctr"/>
              <a:r>
                <a:rPr lang="en-US" altLang="zh-CN" b="1" dirty="0">
                  <a:solidFill>
                    <a:schemeClr val="accent4"/>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60 years</a:t>
              </a:r>
              <a:endParaRPr lang="zh-CN" altLang="en-US" b="1" dirty="0">
                <a:solidFill>
                  <a:schemeClr val="accent4"/>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95" name="文本框 1989"/>
            <p:cNvSpPr txBox="1"/>
            <p:nvPr/>
          </p:nvSpPr>
          <p:spPr>
            <a:xfrm>
              <a:off x="8331321" y="2943904"/>
              <a:ext cx="1694961" cy="1499749"/>
            </a:xfrm>
            <a:prstGeom prst="rect">
              <a:avLst/>
            </a:prstGeom>
            <a:noFill/>
          </p:spPr>
          <p:txBody>
            <a:bodyPr wrap="none" rtlCol="0">
              <a:spAutoFit/>
            </a:bodyPr>
            <a:lstStyle/>
            <a:p>
              <a:pPr algn="ctr"/>
              <a:r>
                <a:rPr lang="en-US" altLang="zh-CN" dirty="0">
                  <a:solidFill>
                    <a:srgbClr val="1D8DE5"/>
                  </a:solidFill>
                  <a:latin typeface="+mn-ea"/>
                  <a:cs typeface="Arial Unicode MS" panose="020B0604020202020204" pitchFamily="34" charset="-122"/>
                </a:rPr>
                <a:t>Nominal </a:t>
              </a:r>
            </a:p>
            <a:p>
              <a:pPr algn="ctr"/>
              <a:r>
                <a:rPr lang="en-US" altLang="zh-CN" dirty="0">
                  <a:solidFill>
                    <a:srgbClr val="1D8DE5"/>
                  </a:solidFill>
                  <a:latin typeface="+mn-ea"/>
                  <a:cs typeface="Arial Unicode MS" panose="020B0604020202020204" pitchFamily="34" charset="-122"/>
                </a:rPr>
                <a:t>Electric Power</a:t>
              </a:r>
            </a:p>
            <a:p>
              <a:pPr algn="ctr"/>
              <a:r>
                <a:rPr lang="en-US" altLang="zh-CN" b="1" dirty="0">
                  <a:solidFill>
                    <a:srgbClr val="7030A0"/>
                  </a:solidFill>
                  <a:effectLst>
                    <a:outerShdw blurRad="38100" dist="38100" dir="2700000" algn="tl">
                      <a:srgbClr val="000000">
                        <a:alpha val="43137"/>
                      </a:srgbClr>
                    </a:outerShdw>
                  </a:effectLst>
                  <a:latin typeface="+mn-ea"/>
                  <a:cs typeface="Arial Unicode MS" panose="020B0604020202020204" pitchFamily="34" charset="-122"/>
                </a:rPr>
                <a:t>≥ 1150 </a:t>
              </a:r>
              <a:r>
                <a:rPr lang="en-US" altLang="zh-CN" dirty="0">
                  <a:solidFill>
                    <a:srgbClr val="7030A0"/>
                  </a:solidFill>
                  <a:latin typeface="+mn-ea"/>
                  <a:cs typeface="Arial Unicode MS" panose="020B0604020202020204" pitchFamily="34" charset="-122"/>
                </a:rPr>
                <a:t>Mwe</a:t>
              </a:r>
            </a:p>
            <a:p>
              <a:pPr algn="ctr"/>
              <a:endParaRPr lang="en-US" altLang="zh-CN" dirty="0">
                <a:solidFill>
                  <a:srgbClr val="1D8DE5"/>
                </a:solidFill>
                <a:latin typeface="+mn-ea"/>
                <a:cs typeface="Arial Unicode MS" panose="020B0604020202020204" pitchFamily="34" charset="-122"/>
              </a:endParaRPr>
            </a:p>
            <a:p>
              <a:pPr algn="ctr"/>
              <a:endParaRPr lang="zh-CN" altLang="en-US" dirty="0">
                <a:solidFill>
                  <a:srgbClr val="1D8DE5"/>
                </a:solidFill>
                <a:latin typeface="+mn-ea"/>
                <a:cs typeface="Arial Unicode MS" panose="020B0604020202020204" pitchFamily="34" charset="-122"/>
              </a:endParaRPr>
            </a:p>
          </p:txBody>
        </p:sp>
      </p:grpSp>
      <p:sp>
        <p:nvSpPr>
          <p:cNvPr id="97" name="矩形 96"/>
          <p:cNvSpPr/>
          <p:nvPr/>
        </p:nvSpPr>
        <p:spPr>
          <a:xfrm>
            <a:off x="1352371" y="2428147"/>
            <a:ext cx="2629246" cy="2062103"/>
          </a:xfrm>
          <a:prstGeom prst="rect">
            <a:avLst/>
          </a:prstGeom>
          <a:noFill/>
        </p:spPr>
        <p:txBody>
          <a:bodyPr wrap="square" rtlCol="0">
            <a:spAutoFit/>
          </a:bodyPr>
          <a:lstStyle/>
          <a:p>
            <a:pPr algn="ctr"/>
            <a:r>
              <a:rPr lang="en-US" altLang="zh-CN" sz="3200" b="1" dirty="0">
                <a:solidFill>
                  <a:schemeClr val="accent1">
                    <a:lumMod val="50000"/>
                  </a:schemeClr>
                </a:solidFill>
                <a:latin typeface="微软雅黑" panose="020B0503020204020204" pitchFamily="34" charset="-122"/>
                <a:ea typeface="微软雅黑" panose="020B0503020204020204" pitchFamily="34" charset="-122"/>
              </a:rPr>
              <a:t>Technical Parameters</a:t>
            </a:r>
          </a:p>
          <a:p>
            <a:pPr algn="ctr"/>
            <a:r>
              <a:rPr lang="en-US" altLang="zh-CN" sz="2400" b="1" dirty="0">
                <a:solidFill>
                  <a:schemeClr val="accent1">
                    <a:lumMod val="50000"/>
                  </a:schemeClr>
                </a:solidFill>
                <a:latin typeface="微软雅黑" panose="020B0503020204020204" pitchFamily="34" charset="-122"/>
                <a:ea typeface="微软雅黑" panose="020B0503020204020204" pitchFamily="34" charset="-122"/>
              </a:rPr>
              <a:t>Of</a:t>
            </a:r>
          </a:p>
          <a:p>
            <a:pPr algn="ctr"/>
            <a:r>
              <a:rPr lang="en-US" altLang="zh-CN" sz="4000" b="1"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HPR1000</a:t>
            </a:r>
          </a:p>
        </p:txBody>
      </p:sp>
    </p:spTree>
    <p:extLst>
      <p:ext uri="{BB962C8B-B14F-4D97-AF65-F5344CB8AC3E}">
        <p14:creationId xmlns:p14="http://schemas.microsoft.com/office/powerpoint/2010/main" val="52879761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p:cNvGrpSpPr/>
          <p:nvPr/>
        </p:nvGrpSpPr>
        <p:grpSpPr>
          <a:xfrm>
            <a:off x="5471104" y="711507"/>
            <a:ext cx="5433536" cy="5481382"/>
            <a:chOff x="6490740" y="696996"/>
            <a:chExt cx="5355963" cy="5564573"/>
          </a:xfrm>
        </p:grpSpPr>
        <p:sp>
          <p:nvSpPr>
            <p:cNvPr id="21" name="Freeform 1867"/>
            <p:cNvSpPr>
              <a:spLocks/>
            </p:cNvSpPr>
            <p:nvPr/>
          </p:nvSpPr>
          <p:spPr bwMode="auto">
            <a:xfrm>
              <a:off x="8126502" y="2306269"/>
              <a:ext cx="2082783" cy="2331127"/>
            </a:xfrm>
            <a:custGeom>
              <a:avLst/>
              <a:gdLst>
                <a:gd name="T0" fmla="*/ 154 w 159"/>
                <a:gd name="T1" fmla="*/ 124 h 178"/>
                <a:gd name="T2" fmla="*/ 150 w 159"/>
                <a:gd name="T3" fmla="*/ 123 h 178"/>
                <a:gd name="T4" fmla="*/ 150 w 159"/>
                <a:gd name="T5" fmla="*/ 123 h 178"/>
                <a:gd name="T6" fmla="*/ 141 w 159"/>
                <a:gd name="T7" fmla="*/ 122 h 178"/>
                <a:gd name="T8" fmla="*/ 159 w 159"/>
                <a:gd name="T9" fmla="*/ 90 h 178"/>
                <a:gd name="T10" fmla="*/ 140 w 159"/>
                <a:gd name="T11" fmla="*/ 56 h 178"/>
                <a:gd name="T12" fmla="*/ 150 w 159"/>
                <a:gd name="T13" fmla="*/ 55 h 178"/>
                <a:gd name="T14" fmla="*/ 150 w 159"/>
                <a:gd name="T15" fmla="*/ 55 h 178"/>
                <a:gd name="T16" fmla="*/ 154 w 159"/>
                <a:gd name="T17" fmla="*/ 54 h 178"/>
                <a:gd name="T18" fmla="*/ 157 w 159"/>
                <a:gd name="T19" fmla="*/ 44 h 178"/>
                <a:gd name="T20" fmla="*/ 147 w 159"/>
                <a:gd name="T21" fmla="*/ 42 h 178"/>
                <a:gd name="T22" fmla="*/ 144 w 159"/>
                <a:gd name="T23" fmla="*/ 45 h 178"/>
                <a:gd name="T24" fmla="*/ 144 w 159"/>
                <a:gd name="T25" fmla="*/ 45 h 178"/>
                <a:gd name="T26" fmla="*/ 138 w 159"/>
                <a:gd name="T27" fmla="*/ 53 h 178"/>
                <a:gd name="T28" fmla="*/ 119 w 159"/>
                <a:gd name="T29" fmla="*/ 20 h 178"/>
                <a:gd name="T30" fmla="*/ 81 w 159"/>
                <a:gd name="T31" fmla="*/ 20 h 178"/>
                <a:gd name="T32" fmla="*/ 85 w 159"/>
                <a:gd name="T33" fmla="*/ 11 h 178"/>
                <a:gd name="T34" fmla="*/ 85 w 159"/>
                <a:gd name="T35" fmla="*/ 11 h 178"/>
                <a:gd name="T36" fmla="*/ 86 w 159"/>
                <a:gd name="T37" fmla="*/ 7 h 178"/>
                <a:gd name="T38" fmla="*/ 79 w 159"/>
                <a:gd name="T39" fmla="*/ 0 h 178"/>
                <a:gd name="T40" fmla="*/ 72 w 159"/>
                <a:gd name="T41" fmla="*/ 7 h 178"/>
                <a:gd name="T42" fmla="*/ 74 w 159"/>
                <a:gd name="T43" fmla="*/ 11 h 178"/>
                <a:gd name="T44" fmla="*/ 74 w 159"/>
                <a:gd name="T45" fmla="*/ 11 h 178"/>
                <a:gd name="T46" fmla="*/ 77 w 159"/>
                <a:gd name="T47" fmla="*/ 20 h 178"/>
                <a:gd name="T48" fmla="*/ 40 w 159"/>
                <a:gd name="T49" fmla="*/ 20 h 178"/>
                <a:gd name="T50" fmla="*/ 21 w 159"/>
                <a:gd name="T51" fmla="*/ 53 h 178"/>
                <a:gd name="T52" fmla="*/ 14 w 159"/>
                <a:gd name="T53" fmla="*/ 45 h 178"/>
                <a:gd name="T54" fmla="*/ 14 w 159"/>
                <a:gd name="T55" fmla="*/ 45 h 178"/>
                <a:gd name="T56" fmla="*/ 12 w 159"/>
                <a:gd name="T57" fmla="*/ 42 h 178"/>
                <a:gd name="T58" fmla="*/ 2 w 159"/>
                <a:gd name="T59" fmla="*/ 44 h 178"/>
                <a:gd name="T60" fmla="*/ 5 w 159"/>
                <a:gd name="T61" fmla="*/ 54 h 178"/>
                <a:gd name="T62" fmla="*/ 9 w 159"/>
                <a:gd name="T63" fmla="*/ 55 h 178"/>
                <a:gd name="T64" fmla="*/ 9 w 159"/>
                <a:gd name="T65" fmla="*/ 55 h 178"/>
                <a:gd name="T66" fmla="*/ 19 w 159"/>
                <a:gd name="T67" fmla="*/ 56 h 178"/>
                <a:gd name="T68" fmla="*/ 0 w 159"/>
                <a:gd name="T69" fmla="*/ 90 h 178"/>
                <a:gd name="T70" fmla="*/ 18 w 159"/>
                <a:gd name="T71" fmla="*/ 122 h 178"/>
                <a:gd name="T72" fmla="*/ 9 w 159"/>
                <a:gd name="T73" fmla="*/ 123 h 178"/>
                <a:gd name="T74" fmla="*/ 9 w 159"/>
                <a:gd name="T75" fmla="*/ 123 h 178"/>
                <a:gd name="T76" fmla="*/ 5 w 159"/>
                <a:gd name="T77" fmla="*/ 124 h 178"/>
                <a:gd name="T78" fmla="*/ 2 w 159"/>
                <a:gd name="T79" fmla="*/ 134 h 178"/>
                <a:gd name="T80" fmla="*/ 12 w 159"/>
                <a:gd name="T81" fmla="*/ 136 h 178"/>
                <a:gd name="T82" fmla="*/ 14 w 159"/>
                <a:gd name="T83" fmla="*/ 133 h 178"/>
                <a:gd name="T84" fmla="*/ 14 w 159"/>
                <a:gd name="T85" fmla="*/ 133 h 178"/>
                <a:gd name="T86" fmla="*/ 20 w 159"/>
                <a:gd name="T87" fmla="*/ 125 h 178"/>
                <a:gd name="T88" fmla="*/ 40 w 159"/>
                <a:gd name="T89" fmla="*/ 159 h 178"/>
                <a:gd name="T90" fmla="*/ 77 w 159"/>
                <a:gd name="T91" fmla="*/ 159 h 178"/>
                <a:gd name="T92" fmla="*/ 74 w 159"/>
                <a:gd name="T93" fmla="*/ 167 h 178"/>
                <a:gd name="T94" fmla="*/ 74 w 159"/>
                <a:gd name="T95" fmla="*/ 167 h 178"/>
                <a:gd name="T96" fmla="*/ 72 w 159"/>
                <a:gd name="T97" fmla="*/ 171 h 178"/>
                <a:gd name="T98" fmla="*/ 79 w 159"/>
                <a:gd name="T99" fmla="*/ 178 h 178"/>
                <a:gd name="T100" fmla="*/ 86 w 159"/>
                <a:gd name="T101" fmla="*/ 171 h 178"/>
                <a:gd name="T102" fmla="*/ 85 w 159"/>
                <a:gd name="T103" fmla="*/ 167 h 178"/>
                <a:gd name="T104" fmla="*/ 85 w 159"/>
                <a:gd name="T105" fmla="*/ 167 h 178"/>
                <a:gd name="T106" fmla="*/ 81 w 159"/>
                <a:gd name="T107" fmla="*/ 159 h 178"/>
                <a:gd name="T108" fmla="*/ 119 w 159"/>
                <a:gd name="T109" fmla="*/ 159 h 178"/>
                <a:gd name="T110" fmla="*/ 139 w 159"/>
                <a:gd name="T111" fmla="*/ 126 h 178"/>
                <a:gd name="T112" fmla="*/ 144 w 159"/>
                <a:gd name="T113" fmla="*/ 133 h 178"/>
                <a:gd name="T114" fmla="*/ 144 w 159"/>
                <a:gd name="T115" fmla="*/ 133 h 178"/>
                <a:gd name="T116" fmla="*/ 147 w 159"/>
                <a:gd name="T117" fmla="*/ 136 h 178"/>
                <a:gd name="T118" fmla="*/ 157 w 159"/>
                <a:gd name="T119" fmla="*/ 134 h 178"/>
                <a:gd name="T120" fmla="*/ 154 w 159"/>
                <a:gd name="T121" fmla="*/ 12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9" h="178">
                  <a:moveTo>
                    <a:pt x="154" y="124"/>
                  </a:moveTo>
                  <a:cubicBezTo>
                    <a:pt x="153" y="123"/>
                    <a:pt x="151" y="123"/>
                    <a:pt x="150" y="123"/>
                  </a:cubicBezTo>
                  <a:cubicBezTo>
                    <a:pt x="150" y="123"/>
                    <a:pt x="150" y="123"/>
                    <a:pt x="150" y="123"/>
                  </a:cubicBezTo>
                  <a:cubicBezTo>
                    <a:pt x="146" y="124"/>
                    <a:pt x="143" y="123"/>
                    <a:pt x="141" y="122"/>
                  </a:cubicBezTo>
                  <a:cubicBezTo>
                    <a:pt x="159" y="90"/>
                    <a:pt x="159" y="90"/>
                    <a:pt x="159" y="90"/>
                  </a:cubicBezTo>
                  <a:cubicBezTo>
                    <a:pt x="140" y="56"/>
                    <a:pt x="140" y="56"/>
                    <a:pt x="140" y="56"/>
                  </a:cubicBezTo>
                  <a:cubicBezTo>
                    <a:pt x="143" y="55"/>
                    <a:pt x="146" y="54"/>
                    <a:pt x="150" y="55"/>
                  </a:cubicBezTo>
                  <a:cubicBezTo>
                    <a:pt x="150" y="55"/>
                    <a:pt x="150" y="55"/>
                    <a:pt x="150" y="55"/>
                  </a:cubicBezTo>
                  <a:cubicBezTo>
                    <a:pt x="151" y="55"/>
                    <a:pt x="153" y="55"/>
                    <a:pt x="154" y="54"/>
                  </a:cubicBezTo>
                  <a:cubicBezTo>
                    <a:pt x="157" y="52"/>
                    <a:pt x="159" y="48"/>
                    <a:pt x="157" y="44"/>
                  </a:cubicBezTo>
                  <a:cubicBezTo>
                    <a:pt x="155" y="41"/>
                    <a:pt x="150" y="40"/>
                    <a:pt x="147" y="42"/>
                  </a:cubicBezTo>
                  <a:cubicBezTo>
                    <a:pt x="146" y="43"/>
                    <a:pt x="145" y="44"/>
                    <a:pt x="144" y="45"/>
                  </a:cubicBezTo>
                  <a:cubicBezTo>
                    <a:pt x="144" y="45"/>
                    <a:pt x="144" y="45"/>
                    <a:pt x="144" y="45"/>
                  </a:cubicBezTo>
                  <a:cubicBezTo>
                    <a:pt x="143" y="49"/>
                    <a:pt x="141" y="51"/>
                    <a:pt x="138" y="53"/>
                  </a:cubicBezTo>
                  <a:cubicBezTo>
                    <a:pt x="119" y="20"/>
                    <a:pt x="119" y="20"/>
                    <a:pt x="119" y="20"/>
                  </a:cubicBezTo>
                  <a:cubicBezTo>
                    <a:pt x="81" y="20"/>
                    <a:pt x="81" y="20"/>
                    <a:pt x="81" y="20"/>
                  </a:cubicBezTo>
                  <a:cubicBezTo>
                    <a:pt x="81" y="17"/>
                    <a:pt x="83" y="14"/>
                    <a:pt x="85" y="11"/>
                  </a:cubicBezTo>
                  <a:cubicBezTo>
                    <a:pt x="85" y="11"/>
                    <a:pt x="85" y="11"/>
                    <a:pt x="85" y="11"/>
                  </a:cubicBezTo>
                  <a:cubicBezTo>
                    <a:pt x="86" y="10"/>
                    <a:pt x="86" y="8"/>
                    <a:pt x="86" y="7"/>
                  </a:cubicBezTo>
                  <a:cubicBezTo>
                    <a:pt x="86" y="3"/>
                    <a:pt x="83" y="0"/>
                    <a:pt x="79" y="0"/>
                  </a:cubicBezTo>
                  <a:cubicBezTo>
                    <a:pt x="76" y="0"/>
                    <a:pt x="72" y="3"/>
                    <a:pt x="72" y="7"/>
                  </a:cubicBezTo>
                  <a:cubicBezTo>
                    <a:pt x="72" y="8"/>
                    <a:pt x="73" y="10"/>
                    <a:pt x="74" y="11"/>
                  </a:cubicBezTo>
                  <a:cubicBezTo>
                    <a:pt x="74" y="11"/>
                    <a:pt x="74" y="11"/>
                    <a:pt x="74" y="11"/>
                  </a:cubicBezTo>
                  <a:cubicBezTo>
                    <a:pt x="76" y="14"/>
                    <a:pt x="77" y="17"/>
                    <a:pt x="77" y="20"/>
                  </a:cubicBezTo>
                  <a:cubicBezTo>
                    <a:pt x="40" y="20"/>
                    <a:pt x="40" y="20"/>
                    <a:pt x="40" y="20"/>
                  </a:cubicBezTo>
                  <a:cubicBezTo>
                    <a:pt x="21" y="53"/>
                    <a:pt x="21" y="53"/>
                    <a:pt x="21" y="53"/>
                  </a:cubicBezTo>
                  <a:cubicBezTo>
                    <a:pt x="18" y="51"/>
                    <a:pt x="16" y="49"/>
                    <a:pt x="14" y="45"/>
                  </a:cubicBezTo>
                  <a:cubicBezTo>
                    <a:pt x="14" y="45"/>
                    <a:pt x="14" y="45"/>
                    <a:pt x="14" y="45"/>
                  </a:cubicBezTo>
                  <a:cubicBezTo>
                    <a:pt x="14" y="44"/>
                    <a:pt x="13" y="43"/>
                    <a:pt x="12" y="42"/>
                  </a:cubicBezTo>
                  <a:cubicBezTo>
                    <a:pt x="8" y="40"/>
                    <a:pt x="4" y="41"/>
                    <a:pt x="2" y="44"/>
                  </a:cubicBezTo>
                  <a:cubicBezTo>
                    <a:pt x="0" y="48"/>
                    <a:pt x="1" y="52"/>
                    <a:pt x="5" y="54"/>
                  </a:cubicBezTo>
                  <a:cubicBezTo>
                    <a:pt x="6" y="55"/>
                    <a:pt x="7" y="55"/>
                    <a:pt x="9" y="55"/>
                  </a:cubicBezTo>
                  <a:cubicBezTo>
                    <a:pt x="9" y="55"/>
                    <a:pt x="9" y="55"/>
                    <a:pt x="9" y="55"/>
                  </a:cubicBezTo>
                  <a:cubicBezTo>
                    <a:pt x="13" y="54"/>
                    <a:pt x="16" y="55"/>
                    <a:pt x="19" y="56"/>
                  </a:cubicBezTo>
                  <a:cubicBezTo>
                    <a:pt x="0" y="90"/>
                    <a:pt x="0" y="90"/>
                    <a:pt x="0" y="90"/>
                  </a:cubicBezTo>
                  <a:cubicBezTo>
                    <a:pt x="18" y="122"/>
                    <a:pt x="18" y="122"/>
                    <a:pt x="18" y="122"/>
                  </a:cubicBezTo>
                  <a:cubicBezTo>
                    <a:pt x="16" y="123"/>
                    <a:pt x="13" y="124"/>
                    <a:pt x="9" y="123"/>
                  </a:cubicBezTo>
                  <a:cubicBezTo>
                    <a:pt x="9" y="123"/>
                    <a:pt x="9" y="123"/>
                    <a:pt x="9" y="123"/>
                  </a:cubicBezTo>
                  <a:cubicBezTo>
                    <a:pt x="7" y="123"/>
                    <a:pt x="6" y="123"/>
                    <a:pt x="5" y="124"/>
                  </a:cubicBezTo>
                  <a:cubicBezTo>
                    <a:pt x="1" y="126"/>
                    <a:pt x="0" y="130"/>
                    <a:pt x="2" y="134"/>
                  </a:cubicBezTo>
                  <a:cubicBezTo>
                    <a:pt x="4" y="137"/>
                    <a:pt x="8" y="138"/>
                    <a:pt x="12" y="136"/>
                  </a:cubicBezTo>
                  <a:cubicBezTo>
                    <a:pt x="13" y="135"/>
                    <a:pt x="14" y="134"/>
                    <a:pt x="14" y="133"/>
                  </a:cubicBezTo>
                  <a:cubicBezTo>
                    <a:pt x="14" y="133"/>
                    <a:pt x="14" y="133"/>
                    <a:pt x="14" y="133"/>
                  </a:cubicBezTo>
                  <a:cubicBezTo>
                    <a:pt x="16" y="129"/>
                    <a:pt x="18" y="127"/>
                    <a:pt x="20" y="125"/>
                  </a:cubicBezTo>
                  <a:cubicBezTo>
                    <a:pt x="40" y="159"/>
                    <a:pt x="40" y="159"/>
                    <a:pt x="40" y="159"/>
                  </a:cubicBezTo>
                  <a:cubicBezTo>
                    <a:pt x="77" y="159"/>
                    <a:pt x="77" y="159"/>
                    <a:pt x="77" y="159"/>
                  </a:cubicBezTo>
                  <a:cubicBezTo>
                    <a:pt x="77" y="162"/>
                    <a:pt x="76" y="164"/>
                    <a:pt x="74" y="167"/>
                  </a:cubicBezTo>
                  <a:cubicBezTo>
                    <a:pt x="74" y="167"/>
                    <a:pt x="74" y="167"/>
                    <a:pt x="74" y="167"/>
                  </a:cubicBezTo>
                  <a:cubicBezTo>
                    <a:pt x="73" y="168"/>
                    <a:pt x="72" y="170"/>
                    <a:pt x="72" y="171"/>
                  </a:cubicBezTo>
                  <a:cubicBezTo>
                    <a:pt x="72" y="175"/>
                    <a:pt x="75" y="178"/>
                    <a:pt x="79" y="178"/>
                  </a:cubicBezTo>
                  <a:cubicBezTo>
                    <a:pt x="83" y="178"/>
                    <a:pt x="86" y="175"/>
                    <a:pt x="86" y="171"/>
                  </a:cubicBezTo>
                  <a:cubicBezTo>
                    <a:pt x="86" y="170"/>
                    <a:pt x="86" y="168"/>
                    <a:pt x="85" y="167"/>
                  </a:cubicBezTo>
                  <a:cubicBezTo>
                    <a:pt x="85" y="167"/>
                    <a:pt x="85" y="167"/>
                    <a:pt x="85" y="167"/>
                  </a:cubicBezTo>
                  <a:cubicBezTo>
                    <a:pt x="83" y="164"/>
                    <a:pt x="82" y="162"/>
                    <a:pt x="81" y="159"/>
                  </a:cubicBezTo>
                  <a:cubicBezTo>
                    <a:pt x="119" y="159"/>
                    <a:pt x="119" y="159"/>
                    <a:pt x="119" y="159"/>
                  </a:cubicBezTo>
                  <a:cubicBezTo>
                    <a:pt x="139" y="126"/>
                    <a:pt x="139" y="126"/>
                    <a:pt x="139" y="126"/>
                  </a:cubicBezTo>
                  <a:cubicBezTo>
                    <a:pt x="141" y="127"/>
                    <a:pt x="143" y="130"/>
                    <a:pt x="144" y="133"/>
                  </a:cubicBezTo>
                  <a:cubicBezTo>
                    <a:pt x="144" y="133"/>
                    <a:pt x="144" y="133"/>
                    <a:pt x="144" y="133"/>
                  </a:cubicBezTo>
                  <a:cubicBezTo>
                    <a:pt x="145" y="134"/>
                    <a:pt x="146" y="135"/>
                    <a:pt x="147" y="136"/>
                  </a:cubicBezTo>
                  <a:cubicBezTo>
                    <a:pt x="150" y="138"/>
                    <a:pt x="155" y="137"/>
                    <a:pt x="157" y="134"/>
                  </a:cubicBezTo>
                  <a:cubicBezTo>
                    <a:pt x="159" y="130"/>
                    <a:pt x="157" y="126"/>
                    <a:pt x="154" y="124"/>
                  </a:cubicBez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2" name="Freeform 1877"/>
            <p:cNvSpPr>
              <a:spLocks/>
            </p:cNvSpPr>
            <p:nvPr/>
          </p:nvSpPr>
          <p:spPr bwMode="auto">
            <a:xfrm>
              <a:off x="6490740" y="1639050"/>
              <a:ext cx="2107617" cy="1819538"/>
            </a:xfrm>
            <a:custGeom>
              <a:avLst/>
              <a:gdLst>
                <a:gd name="T0" fmla="*/ 141 w 161"/>
                <a:gd name="T1" fmla="*/ 37 h 139"/>
                <a:gd name="T2" fmla="*/ 152 w 161"/>
                <a:gd name="T3" fmla="*/ 36 h 139"/>
                <a:gd name="T4" fmla="*/ 152 w 161"/>
                <a:gd name="T5" fmla="*/ 36 h 139"/>
                <a:gd name="T6" fmla="*/ 156 w 161"/>
                <a:gd name="T7" fmla="*/ 35 h 139"/>
                <a:gd name="T8" fmla="*/ 159 w 161"/>
                <a:gd name="T9" fmla="*/ 25 h 139"/>
                <a:gd name="T10" fmla="*/ 149 w 161"/>
                <a:gd name="T11" fmla="*/ 23 h 139"/>
                <a:gd name="T12" fmla="*/ 146 w 161"/>
                <a:gd name="T13" fmla="*/ 26 h 139"/>
                <a:gd name="T14" fmla="*/ 146 w 161"/>
                <a:gd name="T15" fmla="*/ 26 h 139"/>
                <a:gd name="T16" fmla="*/ 139 w 161"/>
                <a:gd name="T17" fmla="*/ 34 h 139"/>
                <a:gd name="T18" fmla="*/ 120 w 161"/>
                <a:gd name="T19" fmla="*/ 0 h 139"/>
                <a:gd name="T20" fmla="*/ 40 w 161"/>
                <a:gd name="T21" fmla="*/ 0 h 139"/>
                <a:gd name="T22" fmla="*/ 0 w 161"/>
                <a:gd name="T23" fmla="*/ 70 h 139"/>
                <a:gd name="T24" fmla="*/ 40 w 161"/>
                <a:gd name="T25" fmla="*/ 139 h 139"/>
                <a:gd name="T26" fmla="*/ 76 w 161"/>
                <a:gd name="T27" fmla="*/ 139 h 139"/>
                <a:gd name="T28" fmla="*/ 74 w 161"/>
                <a:gd name="T29" fmla="*/ 135 h 139"/>
                <a:gd name="T30" fmla="*/ 73 w 161"/>
                <a:gd name="T31" fmla="*/ 133 h 139"/>
                <a:gd name="T32" fmla="*/ 72 w 161"/>
                <a:gd name="T33" fmla="*/ 132 h 139"/>
                <a:gd name="T34" fmla="*/ 72 w 161"/>
                <a:gd name="T35" fmla="*/ 129 h 139"/>
                <a:gd name="T36" fmla="*/ 81 w 161"/>
                <a:gd name="T37" fmla="*/ 120 h 139"/>
                <a:gd name="T38" fmla="*/ 90 w 161"/>
                <a:gd name="T39" fmla="*/ 129 h 139"/>
                <a:gd name="T40" fmla="*/ 90 w 161"/>
                <a:gd name="T41" fmla="*/ 132 h 139"/>
                <a:gd name="T42" fmla="*/ 89 w 161"/>
                <a:gd name="T43" fmla="*/ 133 h 139"/>
                <a:gd name="T44" fmla="*/ 88 w 161"/>
                <a:gd name="T45" fmla="*/ 135 h 139"/>
                <a:gd name="T46" fmla="*/ 86 w 161"/>
                <a:gd name="T47" fmla="*/ 139 h 139"/>
                <a:gd name="T48" fmla="*/ 120 w 161"/>
                <a:gd name="T49" fmla="*/ 139 h 139"/>
                <a:gd name="T50" fmla="*/ 138 w 161"/>
                <a:gd name="T51" fmla="*/ 108 h 139"/>
                <a:gd name="T52" fmla="*/ 137 w 161"/>
                <a:gd name="T53" fmla="*/ 108 h 139"/>
                <a:gd name="T54" fmla="*/ 134 w 161"/>
                <a:gd name="T55" fmla="*/ 108 h 139"/>
                <a:gd name="T56" fmla="*/ 132 w 161"/>
                <a:gd name="T57" fmla="*/ 108 h 139"/>
                <a:gd name="T58" fmla="*/ 131 w 161"/>
                <a:gd name="T59" fmla="*/ 107 h 139"/>
                <a:gd name="T60" fmla="*/ 129 w 161"/>
                <a:gd name="T61" fmla="*/ 107 h 139"/>
                <a:gd name="T62" fmla="*/ 125 w 161"/>
                <a:gd name="T63" fmla="*/ 94 h 139"/>
                <a:gd name="T64" fmla="*/ 133 w 161"/>
                <a:gd name="T65" fmla="*/ 90 h 139"/>
                <a:gd name="T66" fmla="*/ 138 w 161"/>
                <a:gd name="T67" fmla="*/ 91 h 139"/>
                <a:gd name="T68" fmla="*/ 139 w 161"/>
                <a:gd name="T69" fmla="*/ 92 h 139"/>
                <a:gd name="T70" fmla="*/ 140 w 161"/>
                <a:gd name="T71" fmla="*/ 93 h 139"/>
                <a:gd name="T72" fmla="*/ 141 w 161"/>
                <a:gd name="T73" fmla="*/ 95 h 139"/>
                <a:gd name="T74" fmla="*/ 143 w 161"/>
                <a:gd name="T75" fmla="*/ 99 h 139"/>
                <a:gd name="T76" fmla="*/ 160 w 161"/>
                <a:gd name="T77" fmla="*/ 70 h 139"/>
                <a:gd name="T78" fmla="*/ 141 w 161"/>
                <a:gd name="T79" fmla="*/ 3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 h="139">
                  <a:moveTo>
                    <a:pt x="141" y="37"/>
                  </a:moveTo>
                  <a:cubicBezTo>
                    <a:pt x="144" y="36"/>
                    <a:pt x="147" y="35"/>
                    <a:pt x="152" y="36"/>
                  </a:cubicBezTo>
                  <a:cubicBezTo>
                    <a:pt x="152" y="36"/>
                    <a:pt x="152" y="36"/>
                    <a:pt x="152" y="36"/>
                  </a:cubicBezTo>
                  <a:cubicBezTo>
                    <a:pt x="153" y="36"/>
                    <a:pt x="155" y="35"/>
                    <a:pt x="156" y="35"/>
                  </a:cubicBezTo>
                  <a:cubicBezTo>
                    <a:pt x="159" y="33"/>
                    <a:pt x="161" y="28"/>
                    <a:pt x="159" y="25"/>
                  </a:cubicBezTo>
                  <a:cubicBezTo>
                    <a:pt x="157" y="22"/>
                    <a:pt x="152" y="21"/>
                    <a:pt x="149" y="23"/>
                  </a:cubicBezTo>
                  <a:cubicBezTo>
                    <a:pt x="148" y="23"/>
                    <a:pt x="147" y="24"/>
                    <a:pt x="146" y="26"/>
                  </a:cubicBezTo>
                  <a:cubicBezTo>
                    <a:pt x="146" y="26"/>
                    <a:pt x="146" y="26"/>
                    <a:pt x="146" y="26"/>
                  </a:cubicBezTo>
                  <a:cubicBezTo>
                    <a:pt x="144" y="30"/>
                    <a:pt x="142" y="32"/>
                    <a:pt x="139" y="34"/>
                  </a:cubicBezTo>
                  <a:cubicBezTo>
                    <a:pt x="120" y="0"/>
                    <a:pt x="120" y="0"/>
                    <a:pt x="120" y="0"/>
                  </a:cubicBezTo>
                  <a:cubicBezTo>
                    <a:pt x="40" y="0"/>
                    <a:pt x="40" y="0"/>
                    <a:pt x="40" y="0"/>
                  </a:cubicBezTo>
                  <a:cubicBezTo>
                    <a:pt x="0" y="70"/>
                    <a:pt x="0" y="70"/>
                    <a:pt x="0" y="70"/>
                  </a:cubicBezTo>
                  <a:cubicBezTo>
                    <a:pt x="40" y="139"/>
                    <a:pt x="40" y="139"/>
                    <a:pt x="40" y="139"/>
                  </a:cubicBezTo>
                  <a:cubicBezTo>
                    <a:pt x="76" y="139"/>
                    <a:pt x="76" y="139"/>
                    <a:pt x="76" y="139"/>
                  </a:cubicBezTo>
                  <a:cubicBezTo>
                    <a:pt x="76" y="138"/>
                    <a:pt x="75" y="136"/>
                    <a:pt x="74" y="135"/>
                  </a:cubicBezTo>
                  <a:cubicBezTo>
                    <a:pt x="73" y="133"/>
                    <a:pt x="73" y="133"/>
                    <a:pt x="73" y="133"/>
                  </a:cubicBezTo>
                  <a:cubicBezTo>
                    <a:pt x="72" y="132"/>
                    <a:pt x="72" y="132"/>
                    <a:pt x="72" y="132"/>
                  </a:cubicBezTo>
                  <a:cubicBezTo>
                    <a:pt x="72" y="131"/>
                    <a:pt x="72" y="130"/>
                    <a:pt x="72" y="129"/>
                  </a:cubicBezTo>
                  <a:cubicBezTo>
                    <a:pt x="72" y="124"/>
                    <a:pt x="76" y="120"/>
                    <a:pt x="81" y="120"/>
                  </a:cubicBezTo>
                  <a:cubicBezTo>
                    <a:pt x="86" y="120"/>
                    <a:pt x="90" y="124"/>
                    <a:pt x="90" y="129"/>
                  </a:cubicBezTo>
                  <a:cubicBezTo>
                    <a:pt x="90" y="130"/>
                    <a:pt x="90" y="131"/>
                    <a:pt x="90" y="132"/>
                  </a:cubicBezTo>
                  <a:cubicBezTo>
                    <a:pt x="89" y="133"/>
                    <a:pt x="89" y="133"/>
                    <a:pt x="89" y="133"/>
                  </a:cubicBezTo>
                  <a:cubicBezTo>
                    <a:pt x="88" y="135"/>
                    <a:pt x="88" y="135"/>
                    <a:pt x="88" y="135"/>
                  </a:cubicBezTo>
                  <a:cubicBezTo>
                    <a:pt x="87" y="136"/>
                    <a:pt x="86" y="138"/>
                    <a:pt x="86" y="139"/>
                  </a:cubicBezTo>
                  <a:cubicBezTo>
                    <a:pt x="120" y="139"/>
                    <a:pt x="120" y="139"/>
                    <a:pt x="120" y="139"/>
                  </a:cubicBezTo>
                  <a:cubicBezTo>
                    <a:pt x="138" y="108"/>
                    <a:pt x="138" y="108"/>
                    <a:pt x="138" y="108"/>
                  </a:cubicBezTo>
                  <a:cubicBezTo>
                    <a:pt x="138" y="108"/>
                    <a:pt x="137" y="108"/>
                    <a:pt x="137" y="108"/>
                  </a:cubicBezTo>
                  <a:cubicBezTo>
                    <a:pt x="136" y="108"/>
                    <a:pt x="135" y="108"/>
                    <a:pt x="134" y="108"/>
                  </a:cubicBezTo>
                  <a:cubicBezTo>
                    <a:pt x="132" y="108"/>
                    <a:pt x="132" y="108"/>
                    <a:pt x="132" y="108"/>
                  </a:cubicBezTo>
                  <a:cubicBezTo>
                    <a:pt x="131" y="107"/>
                    <a:pt x="131" y="107"/>
                    <a:pt x="131" y="107"/>
                  </a:cubicBezTo>
                  <a:cubicBezTo>
                    <a:pt x="130" y="107"/>
                    <a:pt x="129" y="107"/>
                    <a:pt x="129" y="107"/>
                  </a:cubicBezTo>
                  <a:cubicBezTo>
                    <a:pt x="124" y="104"/>
                    <a:pt x="123" y="99"/>
                    <a:pt x="125" y="94"/>
                  </a:cubicBezTo>
                  <a:cubicBezTo>
                    <a:pt x="127" y="92"/>
                    <a:pt x="130" y="90"/>
                    <a:pt x="133" y="90"/>
                  </a:cubicBezTo>
                  <a:cubicBezTo>
                    <a:pt x="135" y="90"/>
                    <a:pt x="136" y="90"/>
                    <a:pt x="138" y="91"/>
                  </a:cubicBezTo>
                  <a:cubicBezTo>
                    <a:pt x="138" y="91"/>
                    <a:pt x="139" y="92"/>
                    <a:pt x="139" y="92"/>
                  </a:cubicBezTo>
                  <a:cubicBezTo>
                    <a:pt x="140" y="93"/>
                    <a:pt x="140" y="93"/>
                    <a:pt x="140" y="93"/>
                  </a:cubicBezTo>
                  <a:cubicBezTo>
                    <a:pt x="141" y="95"/>
                    <a:pt x="141" y="95"/>
                    <a:pt x="141" y="95"/>
                  </a:cubicBezTo>
                  <a:cubicBezTo>
                    <a:pt x="142" y="97"/>
                    <a:pt x="143" y="98"/>
                    <a:pt x="143" y="99"/>
                  </a:cubicBezTo>
                  <a:cubicBezTo>
                    <a:pt x="160" y="70"/>
                    <a:pt x="160" y="70"/>
                    <a:pt x="160" y="70"/>
                  </a:cubicBezTo>
                  <a:lnTo>
                    <a:pt x="141" y="37"/>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3" name="Freeform 1887"/>
            <p:cNvSpPr>
              <a:spLocks/>
            </p:cNvSpPr>
            <p:nvPr/>
          </p:nvSpPr>
          <p:spPr bwMode="auto">
            <a:xfrm>
              <a:off x="6503985" y="3236733"/>
              <a:ext cx="2094372" cy="2094372"/>
            </a:xfrm>
            <a:custGeom>
              <a:avLst/>
              <a:gdLst>
                <a:gd name="T0" fmla="*/ 142 w 160"/>
                <a:gd name="T1" fmla="*/ 60 h 160"/>
                <a:gd name="T2" fmla="*/ 140 w 160"/>
                <a:gd name="T3" fmla="*/ 63 h 160"/>
                <a:gd name="T4" fmla="*/ 139 w 160"/>
                <a:gd name="T5" fmla="*/ 65 h 160"/>
                <a:gd name="T6" fmla="*/ 138 w 160"/>
                <a:gd name="T7" fmla="*/ 66 h 160"/>
                <a:gd name="T8" fmla="*/ 137 w 160"/>
                <a:gd name="T9" fmla="*/ 67 h 160"/>
                <a:gd name="T10" fmla="*/ 132 w 160"/>
                <a:gd name="T11" fmla="*/ 68 h 160"/>
                <a:gd name="T12" fmla="*/ 124 w 160"/>
                <a:gd name="T13" fmla="*/ 64 h 160"/>
                <a:gd name="T14" fmla="*/ 128 w 160"/>
                <a:gd name="T15" fmla="*/ 51 h 160"/>
                <a:gd name="T16" fmla="*/ 129 w 160"/>
                <a:gd name="T17" fmla="*/ 51 h 160"/>
                <a:gd name="T18" fmla="*/ 131 w 160"/>
                <a:gd name="T19" fmla="*/ 50 h 160"/>
                <a:gd name="T20" fmla="*/ 133 w 160"/>
                <a:gd name="T21" fmla="*/ 50 h 160"/>
                <a:gd name="T22" fmla="*/ 136 w 160"/>
                <a:gd name="T23" fmla="*/ 50 h 160"/>
                <a:gd name="T24" fmla="*/ 136 w 160"/>
                <a:gd name="T25" fmla="*/ 50 h 160"/>
                <a:gd name="T26" fmla="*/ 120 w 160"/>
                <a:gd name="T27" fmla="*/ 22 h 160"/>
                <a:gd name="T28" fmla="*/ 82 w 160"/>
                <a:gd name="T29" fmla="*/ 22 h 160"/>
                <a:gd name="T30" fmla="*/ 86 w 160"/>
                <a:gd name="T31" fmla="*/ 12 h 160"/>
                <a:gd name="T32" fmla="*/ 86 w 160"/>
                <a:gd name="T33" fmla="*/ 12 h 160"/>
                <a:gd name="T34" fmla="*/ 87 w 160"/>
                <a:gd name="T35" fmla="*/ 7 h 160"/>
                <a:gd name="T36" fmla="*/ 80 w 160"/>
                <a:gd name="T37" fmla="*/ 0 h 160"/>
                <a:gd name="T38" fmla="*/ 73 w 160"/>
                <a:gd name="T39" fmla="*/ 7 h 160"/>
                <a:gd name="T40" fmla="*/ 74 w 160"/>
                <a:gd name="T41" fmla="*/ 12 h 160"/>
                <a:gd name="T42" fmla="*/ 74 w 160"/>
                <a:gd name="T43" fmla="*/ 12 h 160"/>
                <a:gd name="T44" fmla="*/ 78 w 160"/>
                <a:gd name="T45" fmla="*/ 22 h 160"/>
                <a:gd name="T46" fmla="*/ 40 w 160"/>
                <a:gd name="T47" fmla="*/ 22 h 160"/>
                <a:gd name="T48" fmla="*/ 0 w 160"/>
                <a:gd name="T49" fmla="*/ 91 h 160"/>
                <a:gd name="T50" fmla="*/ 40 w 160"/>
                <a:gd name="T51" fmla="*/ 160 h 160"/>
                <a:gd name="T52" fmla="*/ 120 w 160"/>
                <a:gd name="T53" fmla="*/ 160 h 160"/>
                <a:gd name="T54" fmla="*/ 138 w 160"/>
                <a:gd name="T55" fmla="*/ 129 h 160"/>
                <a:gd name="T56" fmla="*/ 135 w 160"/>
                <a:gd name="T57" fmla="*/ 129 h 160"/>
                <a:gd name="T58" fmla="*/ 132 w 160"/>
                <a:gd name="T59" fmla="*/ 129 h 160"/>
                <a:gd name="T60" fmla="*/ 130 w 160"/>
                <a:gd name="T61" fmla="*/ 129 h 160"/>
                <a:gd name="T62" fmla="*/ 129 w 160"/>
                <a:gd name="T63" fmla="*/ 128 h 160"/>
                <a:gd name="T64" fmla="*/ 127 w 160"/>
                <a:gd name="T65" fmla="*/ 128 h 160"/>
                <a:gd name="T66" fmla="*/ 123 w 160"/>
                <a:gd name="T67" fmla="*/ 122 h 160"/>
                <a:gd name="T68" fmla="*/ 124 w 160"/>
                <a:gd name="T69" fmla="*/ 115 h 160"/>
                <a:gd name="T70" fmla="*/ 131 w 160"/>
                <a:gd name="T71" fmla="*/ 111 h 160"/>
                <a:gd name="T72" fmla="*/ 136 w 160"/>
                <a:gd name="T73" fmla="*/ 112 h 160"/>
                <a:gd name="T74" fmla="*/ 138 w 160"/>
                <a:gd name="T75" fmla="*/ 113 h 160"/>
                <a:gd name="T76" fmla="*/ 139 w 160"/>
                <a:gd name="T77" fmla="*/ 115 h 160"/>
                <a:gd name="T78" fmla="*/ 140 w 160"/>
                <a:gd name="T79" fmla="*/ 116 h 160"/>
                <a:gd name="T80" fmla="*/ 142 w 160"/>
                <a:gd name="T81" fmla="*/ 121 h 160"/>
                <a:gd name="T82" fmla="*/ 160 w 160"/>
                <a:gd name="T83" fmla="*/ 91 h 160"/>
                <a:gd name="T84" fmla="*/ 142 w 160"/>
                <a:gd name="T85" fmla="*/ 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 h="160">
                  <a:moveTo>
                    <a:pt x="142" y="60"/>
                  </a:moveTo>
                  <a:cubicBezTo>
                    <a:pt x="141" y="61"/>
                    <a:pt x="141" y="62"/>
                    <a:pt x="140" y="63"/>
                  </a:cubicBezTo>
                  <a:cubicBezTo>
                    <a:pt x="139" y="65"/>
                    <a:pt x="139" y="65"/>
                    <a:pt x="139" y="65"/>
                  </a:cubicBezTo>
                  <a:cubicBezTo>
                    <a:pt x="138" y="66"/>
                    <a:pt x="138" y="66"/>
                    <a:pt x="138" y="66"/>
                  </a:cubicBezTo>
                  <a:cubicBezTo>
                    <a:pt x="138" y="66"/>
                    <a:pt x="137" y="67"/>
                    <a:pt x="137" y="67"/>
                  </a:cubicBezTo>
                  <a:cubicBezTo>
                    <a:pt x="135" y="68"/>
                    <a:pt x="134" y="68"/>
                    <a:pt x="132" y="68"/>
                  </a:cubicBezTo>
                  <a:cubicBezTo>
                    <a:pt x="129" y="68"/>
                    <a:pt x="126" y="66"/>
                    <a:pt x="124" y="64"/>
                  </a:cubicBezTo>
                  <a:cubicBezTo>
                    <a:pt x="122" y="59"/>
                    <a:pt x="123" y="54"/>
                    <a:pt x="128" y="51"/>
                  </a:cubicBezTo>
                  <a:cubicBezTo>
                    <a:pt x="128" y="51"/>
                    <a:pt x="129" y="51"/>
                    <a:pt x="129" y="51"/>
                  </a:cubicBezTo>
                  <a:cubicBezTo>
                    <a:pt x="131" y="50"/>
                    <a:pt x="131" y="50"/>
                    <a:pt x="131" y="50"/>
                  </a:cubicBezTo>
                  <a:cubicBezTo>
                    <a:pt x="133" y="50"/>
                    <a:pt x="133" y="50"/>
                    <a:pt x="133" y="50"/>
                  </a:cubicBezTo>
                  <a:cubicBezTo>
                    <a:pt x="134" y="50"/>
                    <a:pt x="135" y="50"/>
                    <a:pt x="136" y="50"/>
                  </a:cubicBezTo>
                  <a:cubicBezTo>
                    <a:pt x="136" y="50"/>
                    <a:pt x="136" y="50"/>
                    <a:pt x="136" y="50"/>
                  </a:cubicBezTo>
                  <a:cubicBezTo>
                    <a:pt x="120" y="22"/>
                    <a:pt x="120" y="22"/>
                    <a:pt x="120" y="22"/>
                  </a:cubicBezTo>
                  <a:cubicBezTo>
                    <a:pt x="82" y="22"/>
                    <a:pt x="82" y="22"/>
                    <a:pt x="82" y="22"/>
                  </a:cubicBezTo>
                  <a:cubicBezTo>
                    <a:pt x="82" y="18"/>
                    <a:pt x="83" y="15"/>
                    <a:pt x="86" y="12"/>
                  </a:cubicBezTo>
                  <a:cubicBezTo>
                    <a:pt x="86" y="12"/>
                    <a:pt x="86" y="12"/>
                    <a:pt x="86" y="12"/>
                  </a:cubicBezTo>
                  <a:cubicBezTo>
                    <a:pt x="86" y="10"/>
                    <a:pt x="87" y="9"/>
                    <a:pt x="87" y="7"/>
                  </a:cubicBezTo>
                  <a:cubicBezTo>
                    <a:pt x="87" y="4"/>
                    <a:pt x="84" y="0"/>
                    <a:pt x="80" y="0"/>
                  </a:cubicBezTo>
                  <a:cubicBezTo>
                    <a:pt x="76" y="0"/>
                    <a:pt x="73" y="4"/>
                    <a:pt x="73" y="7"/>
                  </a:cubicBezTo>
                  <a:cubicBezTo>
                    <a:pt x="73" y="9"/>
                    <a:pt x="73" y="10"/>
                    <a:pt x="74" y="12"/>
                  </a:cubicBezTo>
                  <a:cubicBezTo>
                    <a:pt x="74" y="12"/>
                    <a:pt x="74" y="12"/>
                    <a:pt x="74" y="12"/>
                  </a:cubicBezTo>
                  <a:cubicBezTo>
                    <a:pt x="77" y="15"/>
                    <a:pt x="78" y="18"/>
                    <a:pt x="78" y="22"/>
                  </a:cubicBezTo>
                  <a:cubicBezTo>
                    <a:pt x="40" y="22"/>
                    <a:pt x="40" y="22"/>
                    <a:pt x="40" y="22"/>
                  </a:cubicBezTo>
                  <a:cubicBezTo>
                    <a:pt x="0" y="91"/>
                    <a:pt x="0" y="91"/>
                    <a:pt x="0" y="91"/>
                  </a:cubicBezTo>
                  <a:cubicBezTo>
                    <a:pt x="40" y="160"/>
                    <a:pt x="40" y="160"/>
                    <a:pt x="40" y="160"/>
                  </a:cubicBezTo>
                  <a:cubicBezTo>
                    <a:pt x="120" y="160"/>
                    <a:pt x="120" y="160"/>
                    <a:pt x="120" y="160"/>
                  </a:cubicBezTo>
                  <a:cubicBezTo>
                    <a:pt x="138" y="129"/>
                    <a:pt x="138" y="129"/>
                    <a:pt x="138" y="129"/>
                  </a:cubicBezTo>
                  <a:cubicBezTo>
                    <a:pt x="137" y="129"/>
                    <a:pt x="136" y="129"/>
                    <a:pt x="135" y="129"/>
                  </a:cubicBezTo>
                  <a:cubicBezTo>
                    <a:pt x="134" y="129"/>
                    <a:pt x="133" y="129"/>
                    <a:pt x="132" y="129"/>
                  </a:cubicBezTo>
                  <a:cubicBezTo>
                    <a:pt x="130" y="129"/>
                    <a:pt x="130" y="129"/>
                    <a:pt x="130" y="129"/>
                  </a:cubicBezTo>
                  <a:cubicBezTo>
                    <a:pt x="129" y="128"/>
                    <a:pt x="129" y="128"/>
                    <a:pt x="129" y="128"/>
                  </a:cubicBezTo>
                  <a:cubicBezTo>
                    <a:pt x="128" y="128"/>
                    <a:pt x="128" y="128"/>
                    <a:pt x="127" y="128"/>
                  </a:cubicBezTo>
                  <a:cubicBezTo>
                    <a:pt x="125" y="126"/>
                    <a:pt x="123" y="124"/>
                    <a:pt x="123" y="122"/>
                  </a:cubicBezTo>
                  <a:cubicBezTo>
                    <a:pt x="122" y="120"/>
                    <a:pt x="122" y="117"/>
                    <a:pt x="124" y="115"/>
                  </a:cubicBezTo>
                  <a:cubicBezTo>
                    <a:pt x="125" y="113"/>
                    <a:pt x="128" y="111"/>
                    <a:pt x="131" y="111"/>
                  </a:cubicBezTo>
                  <a:cubicBezTo>
                    <a:pt x="133" y="111"/>
                    <a:pt x="135" y="111"/>
                    <a:pt x="136" y="112"/>
                  </a:cubicBezTo>
                  <a:cubicBezTo>
                    <a:pt x="137" y="112"/>
                    <a:pt x="137" y="113"/>
                    <a:pt x="138" y="113"/>
                  </a:cubicBezTo>
                  <a:cubicBezTo>
                    <a:pt x="139" y="115"/>
                    <a:pt x="139" y="115"/>
                    <a:pt x="139" y="115"/>
                  </a:cubicBezTo>
                  <a:cubicBezTo>
                    <a:pt x="140" y="116"/>
                    <a:pt x="140" y="116"/>
                    <a:pt x="140" y="116"/>
                  </a:cubicBezTo>
                  <a:cubicBezTo>
                    <a:pt x="140" y="118"/>
                    <a:pt x="141" y="120"/>
                    <a:pt x="142" y="121"/>
                  </a:cubicBezTo>
                  <a:cubicBezTo>
                    <a:pt x="160" y="91"/>
                    <a:pt x="160" y="91"/>
                    <a:pt x="160" y="91"/>
                  </a:cubicBezTo>
                  <a:lnTo>
                    <a:pt x="142" y="60"/>
                  </a:lnTo>
                  <a:close/>
                </a:path>
              </a:pathLst>
            </a:custGeom>
            <a:gradFill flip="none" rotWithShape="1">
              <a:gsLst>
                <a:gs pos="100000">
                  <a:srgbClr val="1D8DE5"/>
                </a:gs>
                <a:gs pos="0">
                  <a:srgbClr val="007BB5"/>
                </a:gs>
              </a:gsLst>
              <a:lin ang="2700000" scaled="1"/>
              <a:tileRect/>
            </a:gradFill>
            <a:ln w="19050">
              <a:gradFill flip="none" rotWithShape="1">
                <a:gsLst>
                  <a:gs pos="100000">
                    <a:srgbClr val="1D8DE5"/>
                  </a:gs>
                  <a:gs pos="0">
                    <a:srgbClr val="007BB5"/>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Freeform 1897"/>
            <p:cNvSpPr>
              <a:spLocks/>
            </p:cNvSpPr>
            <p:nvPr/>
          </p:nvSpPr>
          <p:spPr bwMode="auto">
            <a:xfrm>
              <a:off x="8113257" y="4453621"/>
              <a:ext cx="2109273" cy="1807948"/>
            </a:xfrm>
            <a:custGeom>
              <a:avLst/>
              <a:gdLst>
                <a:gd name="T0" fmla="*/ 143 w 161"/>
                <a:gd name="T1" fmla="*/ 37 h 138"/>
                <a:gd name="T2" fmla="*/ 140 w 161"/>
                <a:gd name="T3" fmla="*/ 42 h 138"/>
                <a:gd name="T4" fmla="*/ 139 w 161"/>
                <a:gd name="T5" fmla="*/ 44 h 138"/>
                <a:gd name="T6" fmla="*/ 138 w 161"/>
                <a:gd name="T7" fmla="*/ 45 h 138"/>
                <a:gd name="T8" fmla="*/ 136 w 161"/>
                <a:gd name="T9" fmla="*/ 46 h 138"/>
                <a:gd name="T10" fmla="*/ 131 w 161"/>
                <a:gd name="T11" fmla="*/ 47 h 138"/>
                <a:gd name="T12" fmla="*/ 124 w 161"/>
                <a:gd name="T13" fmla="*/ 43 h 138"/>
                <a:gd name="T14" fmla="*/ 123 w 161"/>
                <a:gd name="T15" fmla="*/ 36 h 138"/>
                <a:gd name="T16" fmla="*/ 127 w 161"/>
                <a:gd name="T17" fmla="*/ 31 h 138"/>
                <a:gd name="T18" fmla="*/ 129 w 161"/>
                <a:gd name="T19" fmla="*/ 30 h 138"/>
                <a:gd name="T20" fmla="*/ 130 w 161"/>
                <a:gd name="T21" fmla="*/ 30 h 138"/>
                <a:gd name="T22" fmla="*/ 132 w 161"/>
                <a:gd name="T23" fmla="*/ 29 h 138"/>
                <a:gd name="T24" fmla="*/ 135 w 161"/>
                <a:gd name="T25" fmla="*/ 30 h 138"/>
                <a:gd name="T26" fmla="*/ 138 w 161"/>
                <a:gd name="T27" fmla="*/ 29 h 138"/>
                <a:gd name="T28" fmla="*/ 121 w 161"/>
                <a:gd name="T29" fmla="*/ 0 h 138"/>
                <a:gd name="T30" fmla="*/ 86 w 161"/>
                <a:gd name="T31" fmla="*/ 0 h 138"/>
                <a:gd name="T32" fmla="*/ 88 w 161"/>
                <a:gd name="T33" fmla="*/ 2 h 138"/>
                <a:gd name="T34" fmla="*/ 88 w 161"/>
                <a:gd name="T35" fmla="*/ 4 h 138"/>
                <a:gd name="T36" fmla="*/ 89 w 161"/>
                <a:gd name="T37" fmla="*/ 5 h 138"/>
                <a:gd name="T38" fmla="*/ 89 w 161"/>
                <a:gd name="T39" fmla="*/ 7 h 138"/>
                <a:gd name="T40" fmla="*/ 80 w 161"/>
                <a:gd name="T41" fmla="*/ 16 h 138"/>
                <a:gd name="T42" fmla="*/ 71 w 161"/>
                <a:gd name="T43" fmla="*/ 7 h 138"/>
                <a:gd name="T44" fmla="*/ 71 w 161"/>
                <a:gd name="T45" fmla="*/ 6 h 138"/>
                <a:gd name="T46" fmla="*/ 72 w 161"/>
                <a:gd name="T47" fmla="*/ 4 h 138"/>
                <a:gd name="T48" fmla="*/ 73 w 161"/>
                <a:gd name="T49" fmla="*/ 2 h 138"/>
                <a:gd name="T50" fmla="*/ 75 w 161"/>
                <a:gd name="T51" fmla="*/ 0 h 138"/>
                <a:gd name="T52" fmla="*/ 41 w 161"/>
                <a:gd name="T53" fmla="*/ 0 h 138"/>
                <a:gd name="T54" fmla="*/ 22 w 161"/>
                <a:gd name="T55" fmla="*/ 32 h 138"/>
                <a:gd name="T56" fmla="*/ 15 w 161"/>
                <a:gd name="T57" fmla="*/ 24 h 138"/>
                <a:gd name="T58" fmla="*/ 15 w 161"/>
                <a:gd name="T59" fmla="*/ 24 h 138"/>
                <a:gd name="T60" fmla="*/ 12 w 161"/>
                <a:gd name="T61" fmla="*/ 21 h 138"/>
                <a:gd name="T62" fmla="*/ 2 w 161"/>
                <a:gd name="T63" fmla="*/ 23 h 138"/>
                <a:gd name="T64" fmla="*/ 5 w 161"/>
                <a:gd name="T65" fmla="*/ 33 h 138"/>
                <a:gd name="T66" fmla="*/ 9 w 161"/>
                <a:gd name="T67" fmla="*/ 34 h 138"/>
                <a:gd name="T68" fmla="*/ 9 w 161"/>
                <a:gd name="T69" fmla="*/ 34 h 138"/>
                <a:gd name="T70" fmla="*/ 20 w 161"/>
                <a:gd name="T71" fmla="*/ 36 h 138"/>
                <a:gd name="T72" fmla="*/ 1 w 161"/>
                <a:gd name="T73" fmla="*/ 69 h 138"/>
                <a:gd name="T74" fmla="*/ 41 w 161"/>
                <a:gd name="T75" fmla="*/ 138 h 138"/>
                <a:gd name="T76" fmla="*/ 121 w 161"/>
                <a:gd name="T77" fmla="*/ 138 h 138"/>
                <a:gd name="T78" fmla="*/ 161 w 161"/>
                <a:gd name="T79" fmla="*/ 69 h 138"/>
                <a:gd name="T80" fmla="*/ 143 w 161"/>
                <a:gd name="T81" fmla="*/ 3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1" h="138">
                  <a:moveTo>
                    <a:pt x="143" y="37"/>
                  </a:moveTo>
                  <a:cubicBezTo>
                    <a:pt x="142" y="38"/>
                    <a:pt x="141" y="40"/>
                    <a:pt x="140" y="42"/>
                  </a:cubicBezTo>
                  <a:cubicBezTo>
                    <a:pt x="139" y="44"/>
                    <a:pt x="139" y="44"/>
                    <a:pt x="139" y="44"/>
                  </a:cubicBezTo>
                  <a:cubicBezTo>
                    <a:pt x="138" y="45"/>
                    <a:pt x="138" y="45"/>
                    <a:pt x="138" y="45"/>
                  </a:cubicBezTo>
                  <a:cubicBezTo>
                    <a:pt x="137" y="45"/>
                    <a:pt x="137" y="46"/>
                    <a:pt x="136" y="46"/>
                  </a:cubicBezTo>
                  <a:cubicBezTo>
                    <a:pt x="135" y="47"/>
                    <a:pt x="133" y="47"/>
                    <a:pt x="131" y="47"/>
                  </a:cubicBezTo>
                  <a:cubicBezTo>
                    <a:pt x="128" y="47"/>
                    <a:pt x="125" y="46"/>
                    <a:pt x="124" y="43"/>
                  </a:cubicBezTo>
                  <a:cubicBezTo>
                    <a:pt x="122" y="41"/>
                    <a:pt x="122" y="38"/>
                    <a:pt x="123" y="36"/>
                  </a:cubicBezTo>
                  <a:cubicBezTo>
                    <a:pt x="123" y="34"/>
                    <a:pt x="125" y="32"/>
                    <a:pt x="127" y="31"/>
                  </a:cubicBezTo>
                  <a:cubicBezTo>
                    <a:pt x="128" y="30"/>
                    <a:pt x="128" y="30"/>
                    <a:pt x="129" y="30"/>
                  </a:cubicBezTo>
                  <a:cubicBezTo>
                    <a:pt x="130" y="30"/>
                    <a:pt x="130" y="30"/>
                    <a:pt x="130" y="30"/>
                  </a:cubicBezTo>
                  <a:cubicBezTo>
                    <a:pt x="132" y="29"/>
                    <a:pt x="132" y="29"/>
                    <a:pt x="132" y="29"/>
                  </a:cubicBezTo>
                  <a:cubicBezTo>
                    <a:pt x="133" y="30"/>
                    <a:pt x="134" y="30"/>
                    <a:pt x="135" y="30"/>
                  </a:cubicBezTo>
                  <a:cubicBezTo>
                    <a:pt x="136" y="30"/>
                    <a:pt x="137" y="29"/>
                    <a:pt x="138" y="29"/>
                  </a:cubicBezTo>
                  <a:cubicBezTo>
                    <a:pt x="121" y="0"/>
                    <a:pt x="121" y="0"/>
                    <a:pt x="121" y="0"/>
                  </a:cubicBezTo>
                  <a:cubicBezTo>
                    <a:pt x="86" y="0"/>
                    <a:pt x="86" y="0"/>
                    <a:pt x="86" y="0"/>
                  </a:cubicBezTo>
                  <a:cubicBezTo>
                    <a:pt x="87" y="0"/>
                    <a:pt x="87" y="1"/>
                    <a:pt x="88" y="2"/>
                  </a:cubicBezTo>
                  <a:cubicBezTo>
                    <a:pt x="88" y="4"/>
                    <a:pt x="88" y="4"/>
                    <a:pt x="88" y="4"/>
                  </a:cubicBezTo>
                  <a:cubicBezTo>
                    <a:pt x="89" y="5"/>
                    <a:pt x="89" y="5"/>
                    <a:pt x="89" y="5"/>
                  </a:cubicBezTo>
                  <a:cubicBezTo>
                    <a:pt x="89" y="6"/>
                    <a:pt x="89" y="7"/>
                    <a:pt x="89" y="7"/>
                  </a:cubicBezTo>
                  <a:cubicBezTo>
                    <a:pt x="89" y="12"/>
                    <a:pt x="85" y="16"/>
                    <a:pt x="80" y="16"/>
                  </a:cubicBezTo>
                  <a:cubicBezTo>
                    <a:pt x="75" y="16"/>
                    <a:pt x="71" y="12"/>
                    <a:pt x="71" y="7"/>
                  </a:cubicBezTo>
                  <a:cubicBezTo>
                    <a:pt x="71" y="7"/>
                    <a:pt x="71" y="6"/>
                    <a:pt x="71" y="6"/>
                  </a:cubicBezTo>
                  <a:cubicBezTo>
                    <a:pt x="72" y="4"/>
                    <a:pt x="72" y="4"/>
                    <a:pt x="72" y="4"/>
                  </a:cubicBezTo>
                  <a:cubicBezTo>
                    <a:pt x="73" y="2"/>
                    <a:pt x="73" y="2"/>
                    <a:pt x="73" y="2"/>
                  </a:cubicBezTo>
                  <a:cubicBezTo>
                    <a:pt x="74" y="1"/>
                    <a:pt x="74" y="0"/>
                    <a:pt x="75" y="0"/>
                  </a:cubicBezTo>
                  <a:cubicBezTo>
                    <a:pt x="41" y="0"/>
                    <a:pt x="41" y="0"/>
                    <a:pt x="41" y="0"/>
                  </a:cubicBezTo>
                  <a:cubicBezTo>
                    <a:pt x="22" y="32"/>
                    <a:pt x="22" y="32"/>
                    <a:pt x="22" y="32"/>
                  </a:cubicBezTo>
                  <a:cubicBezTo>
                    <a:pt x="19" y="31"/>
                    <a:pt x="17" y="28"/>
                    <a:pt x="15" y="24"/>
                  </a:cubicBezTo>
                  <a:cubicBezTo>
                    <a:pt x="15" y="24"/>
                    <a:pt x="15" y="24"/>
                    <a:pt x="15" y="24"/>
                  </a:cubicBezTo>
                  <a:cubicBezTo>
                    <a:pt x="14" y="23"/>
                    <a:pt x="13" y="22"/>
                    <a:pt x="12" y="21"/>
                  </a:cubicBezTo>
                  <a:cubicBezTo>
                    <a:pt x="9" y="19"/>
                    <a:pt x="4" y="20"/>
                    <a:pt x="2" y="23"/>
                  </a:cubicBezTo>
                  <a:cubicBezTo>
                    <a:pt x="0" y="27"/>
                    <a:pt x="2" y="31"/>
                    <a:pt x="5" y="33"/>
                  </a:cubicBezTo>
                  <a:cubicBezTo>
                    <a:pt x="6" y="34"/>
                    <a:pt x="8" y="34"/>
                    <a:pt x="9" y="34"/>
                  </a:cubicBezTo>
                  <a:cubicBezTo>
                    <a:pt x="9" y="34"/>
                    <a:pt x="9" y="34"/>
                    <a:pt x="9" y="34"/>
                  </a:cubicBezTo>
                  <a:cubicBezTo>
                    <a:pt x="14" y="33"/>
                    <a:pt x="17" y="34"/>
                    <a:pt x="20" y="36"/>
                  </a:cubicBezTo>
                  <a:cubicBezTo>
                    <a:pt x="1" y="69"/>
                    <a:pt x="1" y="69"/>
                    <a:pt x="1" y="69"/>
                  </a:cubicBezTo>
                  <a:cubicBezTo>
                    <a:pt x="41" y="138"/>
                    <a:pt x="41" y="138"/>
                    <a:pt x="41" y="138"/>
                  </a:cubicBezTo>
                  <a:cubicBezTo>
                    <a:pt x="121" y="138"/>
                    <a:pt x="121" y="138"/>
                    <a:pt x="121" y="138"/>
                  </a:cubicBezTo>
                  <a:cubicBezTo>
                    <a:pt x="161" y="69"/>
                    <a:pt x="161" y="69"/>
                    <a:pt x="161" y="69"/>
                  </a:cubicBezTo>
                  <a:lnTo>
                    <a:pt x="143" y="37"/>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5" name="Freeform 1907"/>
            <p:cNvSpPr>
              <a:spLocks/>
            </p:cNvSpPr>
            <p:nvPr/>
          </p:nvSpPr>
          <p:spPr bwMode="auto">
            <a:xfrm>
              <a:off x="9724185" y="3498322"/>
              <a:ext cx="2122518" cy="1819538"/>
            </a:xfrm>
            <a:custGeom>
              <a:avLst/>
              <a:gdLst>
                <a:gd name="T0" fmla="*/ 122 w 162"/>
                <a:gd name="T1" fmla="*/ 0 h 139"/>
                <a:gd name="T2" fmla="*/ 85 w 162"/>
                <a:gd name="T3" fmla="*/ 0 h 139"/>
                <a:gd name="T4" fmla="*/ 87 w 162"/>
                <a:gd name="T5" fmla="*/ 5 h 139"/>
                <a:gd name="T6" fmla="*/ 88 w 162"/>
                <a:gd name="T7" fmla="*/ 7 h 139"/>
                <a:gd name="T8" fmla="*/ 89 w 162"/>
                <a:gd name="T9" fmla="*/ 8 h 139"/>
                <a:gd name="T10" fmla="*/ 89 w 162"/>
                <a:gd name="T11" fmla="*/ 11 h 139"/>
                <a:gd name="T12" fmla="*/ 80 w 162"/>
                <a:gd name="T13" fmla="*/ 20 h 139"/>
                <a:gd name="T14" fmla="*/ 71 w 162"/>
                <a:gd name="T15" fmla="*/ 11 h 139"/>
                <a:gd name="T16" fmla="*/ 71 w 162"/>
                <a:gd name="T17" fmla="*/ 9 h 139"/>
                <a:gd name="T18" fmla="*/ 72 w 162"/>
                <a:gd name="T19" fmla="*/ 7 h 139"/>
                <a:gd name="T20" fmla="*/ 73 w 162"/>
                <a:gd name="T21" fmla="*/ 5 h 139"/>
                <a:gd name="T22" fmla="*/ 75 w 162"/>
                <a:gd name="T23" fmla="*/ 0 h 139"/>
                <a:gd name="T24" fmla="*/ 42 w 162"/>
                <a:gd name="T25" fmla="*/ 0 h 139"/>
                <a:gd name="T26" fmla="*/ 25 w 162"/>
                <a:gd name="T27" fmla="*/ 30 h 139"/>
                <a:gd name="T28" fmla="*/ 25 w 162"/>
                <a:gd name="T29" fmla="*/ 30 h 139"/>
                <a:gd name="T30" fmla="*/ 28 w 162"/>
                <a:gd name="T31" fmla="*/ 30 h 139"/>
                <a:gd name="T32" fmla="*/ 30 w 162"/>
                <a:gd name="T33" fmla="*/ 30 h 139"/>
                <a:gd name="T34" fmla="*/ 31 w 162"/>
                <a:gd name="T35" fmla="*/ 31 h 139"/>
                <a:gd name="T36" fmla="*/ 33 w 162"/>
                <a:gd name="T37" fmla="*/ 31 h 139"/>
                <a:gd name="T38" fmla="*/ 37 w 162"/>
                <a:gd name="T39" fmla="*/ 37 h 139"/>
                <a:gd name="T40" fmla="*/ 36 w 162"/>
                <a:gd name="T41" fmla="*/ 44 h 139"/>
                <a:gd name="T42" fmla="*/ 29 w 162"/>
                <a:gd name="T43" fmla="*/ 48 h 139"/>
                <a:gd name="T44" fmla="*/ 24 w 162"/>
                <a:gd name="T45" fmla="*/ 47 h 139"/>
                <a:gd name="T46" fmla="*/ 23 w 162"/>
                <a:gd name="T47" fmla="*/ 46 h 139"/>
                <a:gd name="T48" fmla="*/ 22 w 162"/>
                <a:gd name="T49" fmla="*/ 45 h 139"/>
                <a:gd name="T50" fmla="*/ 20 w 162"/>
                <a:gd name="T51" fmla="*/ 43 h 139"/>
                <a:gd name="T52" fmla="*/ 19 w 162"/>
                <a:gd name="T53" fmla="*/ 40 h 139"/>
                <a:gd name="T54" fmla="*/ 2 w 162"/>
                <a:gd name="T55" fmla="*/ 70 h 139"/>
                <a:gd name="T56" fmla="*/ 21 w 162"/>
                <a:gd name="T57" fmla="*/ 102 h 139"/>
                <a:gd name="T58" fmla="*/ 9 w 162"/>
                <a:gd name="T59" fmla="*/ 104 h 139"/>
                <a:gd name="T60" fmla="*/ 9 w 162"/>
                <a:gd name="T61" fmla="*/ 104 h 139"/>
                <a:gd name="T62" fmla="*/ 5 w 162"/>
                <a:gd name="T63" fmla="*/ 105 h 139"/>
                <a:gd name="T64" fmla="*/ 2 w 162"/>
                <a:gd name="T65" fmla="*/ 115 h 139"/>
                <a:gd name="T66" fmla="*/ 12 w 162"/>
                <a:gd name="T67" fmla="*/ 117 h 139"/>
                <a:gd name="T68" fmla="*/ 15 w 162"/>
                <a:gd name="T69" fmla="*/ 114 h 139"/>
                <a:gd name="T70" fmla="*/ 15 w 162"/>
                <a:gd name="T71" fmla="*/ 114 h 139"/>
                <a:gd name="T72" fmla="*/ 23 w 162"/>
                <a:gd name="T73" fmla="*/ 106 h 139"/>
                <a:gd name="T74" fmla="*/ 42 w 162"/>
                <a:gd name="T75" fmla="*/ 139 h 139"/>
                <a:gd name="T76" fmla="*/ 122 w 162"/>
                <a:gd name="T77" fmla="*/ 139 h 139"/>
                <a:gd name="T78" fmla="*/ 162 w 162"/>
                <a:gd name="T79" fmla="*/ 70 h 139"/>
                <a:gd name="T80" fmla="*/ 122 w 162"/>
                <a:gd name="T8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2" h="139">
                  <a:moveTo>
                    <a:pt x="122" y="0"/>
                  </a:moveTo>
                  <a:cubicBezTo>
                    <a:pt x="85" y="0"/>
                    <a:pt x="85" y="0"/>
                    <a:pt x="85" y="0"/>
                  </a:cubicBezTo>
                  <a:cubicBezTo>
                    <a:pt x="85" y="2"/>
                    <a:pt x="86" y="4"/>
                    <a:pt x="87" y="5"/>
                  </a:cubicBezTo>
                  <a:cubicBezTo>
                    <a:pt x="88" y="7"/>
                    <a:pt x="88" y="7"/>
                    <a:pt x="88" y="7"/>
                  </a:cubicBezTo>
                  <a:cubicBezTo>
                    <a:pt x="89" y="8"/>
                    <a:pt x="89" y="8"/>
                    <a:pt x="89" y="8"/>
                  </a:cubicBezTo>
                  <a:cubicBezTo>
                    <a:pt x="89" y="9"/>
                    <a:pt x="89" y="10"/>
                    <a:pt x="89" y="11"/>
                  </a:cubicBezTo>
                  <a:cubicBezTo>
                    <a:pt x="89" y="16"/>
                    <a:pt x="85" y="20"/>
                    <a:pt x="80" y="20"/>
                  </a:cubicBezTo>
                  <a:cubicBezTo>
                    <a:pt x="75" y="20"/>
                    <a:pt x="71" y="16"/>
                    <a:pt x="71" y="11"/>
                  </a:cubicBezTo>
                  <a:cubicBezTo>
                    <a:pt x="71" y="10"/>
                    <a:pt x="71" y="9"/>
                    <a:pt x="71" y="9"/>
                  </a:cubicBezTo>
                  <a:cubicBezTo>
                    <a:pt x="72" y="7"/>
                    <a:pt x="72" y="7"/>
                    <a:pt x="72" y="7"/>
                  </a:cubicBezTo>
                  <a:cubicBezTo>
                    <a:pt x="73" y="5"/>
                    <a:pt x="73" y="5"/>
                    <a:pt x="73" y="5"/>
                  </a:cubicBezTo>
                  <a:cubicBezTo>
                    <a:pt x="74" y="4"/>
                    <a:pt x="75" y="2"/>
                    <a:pt x="75" y="0"/>
                  </a:cubicBezTo>
                  <a:cubicBezTo>
                    <a:pt x="42" y="0"/>
                    <a:pt x="42" y="0"/>
                    <a:pt x="42" y="0"/>
                  </a:cubicBezTo>
                  <a:cubicBezTo>
                    <a:pt x="25" y="30"/>
                    <a:pt x="25" y="30"/>
                    <a:pt x="25" y="30"/>
                  </a:cubicBezTo>
                  <a:cubicBezTo>
                    <a:pt x="25" y="30"/>
                    <a:pt x="25" y="30"/>
                    <a:pt x="25" y="30"/>
                  </a:cubicBezTo>
                  <a:cubicBezTo>
                    <a:pt x="26" y="30"/>
                    <a:pt x="27" y="30"/>
                    <a:pt x="28" y="30"/>
                  </a:cubicBezTo>
                  <a:cubicBezTo>
                    <a:pt x="30" y="30"/>
                    <a:pt x="30" y="30"/>
                    <a:pt x="30" y="30"/>
                  </a:cubicBezTo>
                  <a:cubicBezTo>
                    <a:pt x="31" y="31"/>
                    <a:pt x="31" y="31"/>
                    <a:pt x="31" y="31"/>
                  </a:cubicBezTo>
                  <a:cubicBezTo>
                    <a:pt x="32" y="31"/>
                    <a:pt x="32" y="31"/>
                    <a:pt x="33" y="31"/>
                  </a:cubicBezTo>
                  <a:cubicBezTo>
                    <a:pt x="35" y="33"/>
                    <a:pt x="37" y="35"/>
                    <a:pt x="37" y="37"/>
                  </a:cubicBezTo>
                  <a:cubicBezTo>
                    <a:pt x="38" y="39"/>
                    <a:pt x="38" y="42"/>
                    <a:pt x="36" y="44"/>
                  </a:cubicBezTo>
                  <a:cubicBezTo>
                    <a:pt x="35" y="46"/>
                    <a:pt x="32" y="48"/>
                    <a:pt x="29" y="48"/>
                  </a:cubicBezTo>
                  <a:cubicBezTo>
                    <a:pt x="27" y="48"/>
                    <a:pt x="25" y="48"/>
                    <a:pt x="24" y="47"/>
                  </a:cubicBezTo>
                  <a:cubicBezTo>
                    <a:pt x="24" y="47"/>
                    <a:pt x="23" y="46"/>
                    <a:pt x="23" y="46"/>
                  </a:cubicBezTo>
                  <a:cubicBezTo>
                    <a:pt x="22" y="45"/>
                    <a:pt x="22" y="45"/>
                    <a:pt x="22" y="45"/>
                  </a:cubicBezTo>
                  <a:cubicBezTo>
                    <a:pt x="20" y="43"/>
                    <a:pt x="20" y="43"/>
                    <a:pt x="20" y="43"/>
                  </a:cubicBezTo>
                  <a:cubicBezTo>
                    <a:pt x="20" y="42"/>
                    <a:pt x="19" y="41"/>
                    <a:pt x="19" y="40"/>
                  </a:cubicBezTo>
                  <a:cubicBezTo>
                    <a:pt x="2" y="70"/>
                    <a:pt x="2" y="70"/>
                    <a:pt x="2" y="70"/>
                  </a:cubicBezTo>
                  <a:cubicBezTo>
                    <a:pt x="21" y="102"/>
                    <a:pt x="21" y="102"/>
                    <a:pt x="21" y="102"/>
                  </a:cubicBezTo>
                  <a:cubicBezTo>
                    <a:pt x="18" y="104"/>
                    <a:pt x="14" y="105"/>
                    <a:pt x="9" y="104"/>
                  </a:cubicBezTo>
                  <a:cubicBezTo>
                    <a:pt x="9" y="104"/>
                    <a:pt x="9" y="104"/>
                    <a:pt x="9" y="104"/>
                  </a:cubicBezTo>
                  <a:cubicBezTo>
                    <a:pt x="8" y="104"/>
                    <a:pt x="6" y="105"/>
                    <a:pt x="5" y="105"/>
                  </a:cubicBezTo>
                  <a:cubicBezTo>
                    <a:pt x="2" y="107"/>
                    <a:pt x="0" y="112"/>
                    <a:pt x="2" y="115"/>
                  </a:cubicBezTo>
                  <a:cubicBezTo>
                    <a:pt x="4" y="118"/>
                    <a:pt x="9" y="119"/>
                    <a:pt x="12" y="117"/>
                  </a:cubicBezTo>
                  <a:cubicBezTo>
                    <a:pt x="13" y="117"/>
                    <a:pt x="14" y="116"/>
                    <a:pt x="15" y="114"/>
                  </a:cubicBezTo>
                  <a:cubicBezTo>
                    <a:pt x="15" y="114"/>
                    <a:pt x="15" y="114"/>
                    <a:pt x="15" y="114"/>
                  </a:cubicBezTo>
                  <a:cubicBezTo>
                    <a:pt x="17" y="110"/>
                    <a:pt x="19" y="107"/>
                    <a:pt x="23" y="106"/>
                  </a:cubicBezTo>
                  <a:cubicBezTo>
                    <a:pt x="42" y="139"/>
                    <a:pt x="42" y="139"/>
                    <a:pt x="42" y="139"/>
                  </a:cubicBezTo>
                  <a:cubicBezTo>
                    <a:pt x="122" y="139"/>
                    <a:pt x="122" y="139"/>
                    <a:pt x="122" y="139"/>
                  </a:cubicBezTo>
                  <a:cubicBezTo>
                    <a:pt x="162" y="70"/>
                    <a:pt x="162" y="70"/>
                    <a:pt x="162" y="70"/>
                  </a:cubicBezTo>
                  <a:lnTo>
                    <a:pt x="122" y="0"/>
                  </a:lnTo>
                  <a:close/>
                </a:path>
              </a:pathLst>
            </a:custGeom>
            <a:gradFill flip="none" rotWithShape="1">
              <a:gsLst>
                <a:gs pos="100000">
                  <a:srgbClr val="1D8DE5"/>
                </a:gs>
                <a:gs pos="0">
                  <a:srgbClr val="007BB5"/>
                </a:gs>
              </a:gsLst>
              <a:lin ang="2700000" scaled="1"/>
              <a:tileRect/>
            </a:gradFill>
            <a:ln w="19050">
              <a:gradFill flip="none" rotWithShape="1">
                <a:gsLst>
                  <a:gs pos="100000">
                    <a:srgbClr val="1D8DE5"/>
                  </a:gs>
                  <a:gs pos="0">
                    <a:srgbClr val="007BB5"/>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Freeform 1917"/>
            <p:cNvSpPr>
              <a:spLocks/>
            </p:cNvSpPr>
            <p:nvPr/>
          </p:nvSpPr>
          <p:spPr bwMode="auto">
            <a:xfrm>
              <a:off x="9737430" y="1625804"/>
              <a:ext cx="2096028" cy="2107617"/>
            </a:xfrm>
            <a:custGeom>
              <a:avLst/>
              <a:gdLst>
                <a:gd name="T0" fmla="*/ 120 w 160"/>
                <a:gd name="T1" fmla="*/ 139 h 161"/>
                <a:gd name="T2" fmla="*/ 160 w 160"/>
                <a:gd name="T3" fmla="*/ 69 h 161"/>
                <a:gd name="T4" fmla="*/ 120 w 160"/>
                <a:gd name="T5" fmla="*/ 0 h 161"/>
                <a:gd name="T6" fmla="*/ 40 w 160"/>
                <a:gd name="T7" fmla="*/ 0 h 161"/>
                <a:gd name="T8" fmla="*/ 22 w 160"/>
                <a:gd name="T9" fmla="*/ 32 h 161"/>
                <a:gd name="T10" fmla="*/ 24 w 160"/>
                <a:gd name="T11" fmla="*/ 32 h 161"/>
                <a:gd name="T12" fmla="*/ 27 w 160"/>
                <a:gd name="T13" fmla="*/ 32 h 161"/>
                <a:gd name="T14" fmla="*/ 28 w 160"/>
                <a:gd name="T15" fmla="*/ 32 h 161"/>
                <a:gd name="T16" fmla="*/ 30 w 160"/>
                <a:gd name="T17" fmla="*/ 33 h 161"/>
                <a:gd name="T18" fmla="*/ 32 w 160"/>
                <a:gd name="T19" fmla="*/ 33 h 161"/>
                <a:gd name="T20" fmla="*/ 36 w 160"/>
                <a:gd name="T21" fmla="*/ 39 h 161"/>
                <a:gd name="T22" fmla="*/ 35 w 160"/>
                <a:gd name="T23" fmla="*/ 46 h 161"/>
                <a:gd name="T24" fmla="*/ 28 w 160"/>
                <a:gd name="T25" fmla="*/ 50 h 161"/>
                <a:gd name="T26" fmla="*/ 23 w 160"/>
                <a:gd name="T27" fmla="*/ 49 h 161"/>
                <a:gd name="T28" fmla="*/ 21 w 160"/>
                <a:gd name="T29" fmla="*/ 48 h 161"/>
                <a:gd name="T30" fmla="*/ 20 w 160"/>
                <a:gd name="T31" fmla="*/ 47 h 161"/>
                <a:gd name="T32" fmla="*/ 19 w 160"/>
                <a:gd name="T33" fmla="*/ 45 h 161"/>
                <a:gd name="T34" fmla="*/ 17 w 160"/>
                <a:gd name="T35" fmla="*/ 41 h 161"/>
                <a:gd name="T36" fmla="*/ 0 w 160"/>
                <a:gd name="T37" fmla="*/ 69 h 161"/>
                <a:gd name="T38" fmla="*/ 18 w 160"/>
                <a:gd name="T39" fmla="*/ 99 h 161"/>
                <a:gd name="T40" fmla="*/ 19 w 160"/>
                <a:gd name="T41" fmla="*/ 96 h 161"/>
                <a:gd name="T42" fmla="*/ 21 w 160"/>
                <a:gd name="T43" fmla="*/ 94 h 161"/>
                <a:gd name="T44" fmla="*/ 21 w 160"/>
                <a:gd name="T45" fmla="*/ 93 h 161"/>
                <a:gd name="T46" fmla="*/ 23 w 160"/>
                <a:gd name="T47" fmla="*/ 92 h 161"/>
                <a:gd name="T48" fmla="*/ 28 w 160"/>
                <a:gd name="T49" fmla="*/ 91 h 161"/>
                <a:gd name="T50" fmla="*/ 35 w 160"/>
                <a:gd name="T51" fmla="*/ 95 h 161"/>
                <a:gd name="T52" fmla="*/ 36 w 160"/>
                <a:gd name="T53" fmla="*/ 102 h 161"/>
                <a:gd name="T54" fmla="*/ 32 w 160"/>
                <a:gd name="T55" fmla="*/ 108 h 161"/>
                <a:gd name="T56" fmla="*/ 31 w 160"/>
                <a:gd name="T57" fmla="*/ 108 h 161"/>
                <a:gd name="T58" fmla="*/ 29 w 160"/>
                <a:gd name="T59" fmla="*/ 109 h 161"/>
                <a:gd name="T60" fmla="*/ 27 w 160"/>
                <a:gd name="T61" fmla="*/ 109 h 161"/>
                <a:gd name="T62" fmla="*/ 24 w 160"/>
                <a:gd name="T63" fmla="*/ 109 h 161"/>
                <a:gd name="T64" fmla="*/ 23 w 160"/>
                <a:gd name="T65" fmla="*/ 109 h 161"/>
                <a:gd name="T66" fmla="*/ 40 w 160"/>
                <a:gd name="T67" fmla="*/ 139 h 161"/>
                <a:gd name="T68" fmla="*/ 77 w 160"/>
                <a:gd name="T69" fmla="*/ 139 h 161"/>
                <a:gd name="T70" fmla="*/ 73 w 160"/>
                <a:gd name="T71" fmla="*/ 150 h 161"/>
                <a:gd name="T72" fmla="*/ 73 w 160"/>
                <a:gd name="T73" fmla="*/ 150 h 161"/>
                <a:gd name="T74" fmla="*/ 72 w 160"/>
                <a:gd name="T75" fmla="*/ 154 h 161"/>
                <a:gd name="T76" fmla="*/ 79 w 160"/>
                <a:gd name="T77" fmla="*/ 161 h 161"/>
                <a:gd name="T78" fmla="*/ 86 w 160"/>
                <a:gd name="T79" fmla="*/ 154 h 161"/>
                <a:gd name="T80" fmla="*/ 85 w 160"/>
                <a:gd name="T81" fmla="*/ 150 h 161"/>
                <a:gd name="T82" fmla="*/ 85 w 160"/>
                <a:gd name="T83" fmla="*/ 150 h 161"/>
                <a:gd name="T84" fmla="*/ 81 w 160"/>
                <a:gd name="T85" fmla="*/ 139 h 161"/>
                <a:gd name="T86" fmla="*/ 120 w 160"/>
                <a:gd name="T87" fmla="*/ 1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0" h="161">
                  <a:moveTo>
                    <a:pt x="120" y="139"/>
                  </a:moveTo>
                  <a:cubicBezTo>
                    <a:pt x="160" y="69"/>
                    <a:pt x="160" y="69"/>
                    <a:pt x="160" y="69"/>
                  </a:cubicBezTo>
                  <a:cubicBezTo>
                    <a:pt x="120" y="0"/>
                    <a:pt x="120" y="0"/>
                    <a:pt x="120" y="0"/>
                  </a:cubicBezTo>
                  <a:cubicBezTo>
                    <a:pt x="40" y="0"/>
                    <a:pt x="40" y="0"/>
                    <a:pt x="40" y="0"/>
                  </a:cubicBezTo>
                  <a:cubicBezTo>
                    <a:pt x="22" y="32"/>
                    <a:pt x="22" y="32"/>
                    <a:pt x="22" y="32"/>
                  </a:cubicBezTo>
                  <a:cubicBezTo>
                    <a:pt x="22" y="32"/>
                    <a:pt x="23" y="32"/>
                    <a:pt x="24" y="32"/>
                  </a:cubicBezTo>
                  <a:cubicBezTo>
                    <a:pt x="25" y="32"/>
                    <a:pt x="26" y="32"/>
                    <a:pt x="27" y="32"/>
                  </a:cubicBezTo>
                  <a:cubicBezTo>
                    <a:pt x="28" y="32"/>
                    <a:pt x="28" y="32"/>
                    <a:pt x="28" y="32"/>
                  </a:cubicBezTo>
                  <a:cubicBezTo>
                    <a:pt x="30" y="33"/>
                    <a:pt x="30" y="33"/>
                    <a:pt x="30" y="33"/>
                  </a:cubicBezTo>
                  <a:cubicBezTo>
                    <a:pt x="31" y="33"/>
                    <a:pt x="31" y="33"/>
                    <a:pt x="32" y="33"/>
                  </a:cubicBezTo>
                  <a:cubicBezTo>
                    <a:pt x="34" y="35"/>
                    <a:pt x="36" y="37"/>
                    <a:pt x="36" y="39"/>
                  </a:cubicBezTo>
                  <a:cubicBezTo>
                    <a:pt x="37" y="41"/>
                    <a:pt x="37" y="44"/>
                    <a:pt x="35" y="46"/>
                  </a:cubicBezTo>
                  <a:cubicBezTo>
                    <a:pt x="34" y="49"/>
                    <a:pt x="31" y="50"/>
                    <a:pt x="28" y="50"/>
                  </a:cubicBezTo>
                  <a:cubicBezTo>
                    <a:pt x="26" y="50"/>
                    <a:pt x="24" y="50"/>
                    <a:pt x="23" y="49"/>
                  </a:cubicBezTo>
                  <a:cubicBezTo>
                    <a:pt x="22" y="49"/>
                    <a:pt x="22" y="48"/>
                    <a:pt x="21" y="48"/>
                  </a:cubicBezTo>
                  <a:cubicBezTo>
                    <a:pt x="20" y="47"/>
                    <a:pt x="20" y="47"/>
                    <a:pt x="20" y="47"/>
                  </a:cubicBezTo>
                  <a:cubicBezTo>
                    <a:pt x="19" y="45"/>
                    <a:pt x="19" y="45"/>
                    <a:pt x="19" y="45"/>
                  </a:cubicBezTo>
                  <a:cubicBezTo>
                    <a:pt x="19" y="43"/>
                    <a:pt x="18" y="42"/>
                    <a:pt x="17" y="41"/>
                  </a:cubicBezTo>
                  <a:cubicBezTo>
                    <a:pt x="0" y="69"/>
                    <a:pt x="0" y="69"/>
                    <a:pt x="0" y="69"/>
                  </a:cubicBezTo>
                  <a:cubicBezTo>
                    <a:pt x="18" y="99"/>
                    <a:pt x="18" y="99"/>
                    <a:pt x="18" y="99"/>
                  </a:cubicBezTo>
                  <a:cubicBezTo>
                    <a:pt x="18" y="99"/>
                    <a:pt x="19" y="97"/>
                    <a:pt x="19" y="96"/>
                  </a:cubicBezTo>
                  <a:cubicBezTo>
                    <a:pt x="21" y="94"/>
                    <a:pt x="21" y="94"/>
                    <a:pt x="21" y="94"/>
                  </a:cubicBezTo>
                  <a:cubicBezTo>
                    <a:pt x="21" y="93"/>
                    <a:pt x="21" y="93"/>
                    <a:pt x="21" y="93"/>
                  </a:cubicBezTo>
                  <a:cubicBezTo>
                    <a:pt x="22" y="93"/>
                    <a:pt x="23" y="92"/>
                    <a:pt x="23" y="92"/>
                  </a:cubicBezTo>
                  <a:cubicBezTo>
                    <a:pt x="24" y="91"/>
                    <a:pt x="26" y="91"/>
                    <a:pt x="28" y="91"/>
                  </a:cubicBezTo>
                  <a:cubicBezTo>
                    <a:pt x="31" y="91"/>
                    <a:pt x="34" y="93"/>
                    <a:pt x="35" y="95"/>
                  </a:cubicBezTo>
                  <a:cubicBezTo>
                    <a:pt x="37" y="97"/>
                    <a:pt x="37" y="100"/>
                    <a:pt x="36" y="102"/>
                  </a:cubicBezTo>
                  <a:cubicBezTo>
                    <a:pt x="36" y="105"/>
                    <a:pt x="34" y="107"/>
                    <a:pt x="32" y="108"/>
                  </a:cubicBezTo>
                  <a:cubicBezTo>
                    <a:pt x="32" y="108"/>
                    <a:pt x="31" y="108"/>
                    <a:pt x="31" y="108"/>
                  </a:cubicBezTo>
                  <a:cubicBezTo>
                    <a:pt x="29" y="109"/>
                    <a:pt x="29" y="109"/>
                    <a:pt x="29" y="109"/>
                  </a:cubicBezTo>
                  <a:cubicBezTo>
                    <a:pt x="27" y="109"/>
                    <a:pt x="27" y="109"/>
                    <a:pt x="27" y="109"/>
                  </a:cubicBezTo>
                  <a:cubicBezTo>
                    <a:pt x="26" y="109"/>
                    <a:pt x="25" y="109"/>
                    <a:pt x="24" y="109"/>
                  </a:cubicBezTo>
                  <a:cubicBezTo>
                    <a:pt x="24" y="109"/>
                    <a:pt x="23" y="109"/>
                    <a:pt x="23" y="109"/>
                  </a:cubicBezTo>
                  <a:cubicBezTo>
                    <a:pt x="40" y="139"/>
                    <a:pt x="40" y="139"/>
                    <a:pt x="40" y="139"/>
                  </a:cubicBezTo>
                  <a:cubicBezTo>
                    <a:pt x="77" y="139"/>
                    <a:pt x="77" y="139"/>
                    <a:pt x="77" y="139"/>
                  </a:cubicBezTo>
                  <a:cubicBezTo>
                    <a:pt x="77" y="142"/>
                    <a:pt x="76" y="146"/>
                    <a:pt x="73" y="150"/>
                  </a:cubicBezTo>
                  <a:cubicBezTo>
                    <a:pt x="73" y="150"/>
                    <a:pt x="73" y="150"/>
                    <a:pt x="73" y="150"/>
                  </a:cubicBezTo>
                  <a:cubicBezTo>
                    <a:pt x="73" y="151"/>
                    <a:pt x="72" y="152"/>
                    <a:pt x="72" y="154"/>
                  </a:cubicBezTo>
                  <a:cubicBezTo>
                    <a:pt x="72" y="157"/>
                    <a:pt x="75" y="161"/>
                    <a:pt x="79" y="161"/>
                  </a:cubicBezTo>
                  <a:cubicBezTo>
                    <a:pt x="83" y="161"/>
                    <a:pt x="86" y="157"/>
                    <a:pt x="86" y="154"/>
                  </a:cubicBezTo>
                  <a:cubicBezTo>
                    <a:pt x="86" y="152"/>
                    <a:pt x="86" y="151"/>
                    <a:pt x="85" y="150"/>
                  </a:cubicBezTo>
                  <a:cubicBezTo>
                    <a:pt x="85" y="150"/>
                    <a:pt x="85" y="150"/>
                    <a:pt x="85" y="150"/>
                  </a:cubicBezTo>
                  <a:cubicBezTo>
                    <a:pt x="82" y="146"/>
                    <a:pt x="81" y="142"/>
                    <a:pt x="81" y="139"/>
                  </a:cubicBezTo>
                  <a:lnTo>
                    <a:pt x="120" y="139"/>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7" name="Freeform 1927"/>
            <p:cNvSpPr>
              <a:spLocks/>
            </p:cNvSpPr>
            <p:nvPr/>
          </p:nvSpPr>
          <p:spPr bwMode="auto">
            <a:xfrm>
              <a:off x="8113257" y="696996"/>
              <a:ext cx="2096028" cy="1819538"/>
            </a:xfrm>
            <a:custGeom>
              <a:avLst/>
              <a:gdLst>
                <a:gd name="T0" fmla="*/ 155 w 160"/>
                <a:gd name="T1" fmla="*/ 106 h 139"/>
                <a:gd name="T2" fmla="*/ 151 w 160"/>
                <a:gd name="T3" fmla="*/ 105 h 139"/>
                <a:gd name="T4" fmla="*/ 151 w 160"/>
                <a:gd name="T5" fmla="*/ 105 h 139"/>
                <a:gd name="T6" fmla="*/ 140 w 160"/>
                <a:gd name="T7" fmla="*/ 103 h 139"/>
                <a:gd name="T8" fmla="*/ 160 w 160"/>
                <a:gd name="T9" fmla="*/ 69 h 139"/>
                <a:gd name="T10" fmla="*/ 120 w 160"/>
                <a:gd name="T11" fmla="*/ 0 h 139"/>
                <a:gd name="T12" fmla="*/ 40 w 160"/>
                <a:gd name="T13" fmla="*/ 0 h 139"/>
                <a:gd name="T14" fmla="*/ 0 w 160"/>
                <a:gd name="T15" fmla="*/ 69 h 139"/>
                <a:gd name="T16" fmla="*/ 18 w 160"/>
                <a:gd name="T17" fmla="*/ 101 h 139"/>
                <a:gd name="T18" fmla="*/ 20 w 160"/>
                <a:gd name="T19" fmla="*/ 97 h 139"/>
                <a:gd name="T20" fmla="*/ 21 w 160"/>
                <a:gd name="T21" fmla="*/ 95 h 139"/>
                <a:gd name="T22" fmla="*/ 22 w 160"/>
                <a:gd name="T23" fmla="*/ 94 h 139"/>
                <a:gd name="T24" fmla="*/ 24 w 160"/>
                <a:gd name="T25" fmla="*/ 93 h 139"/>
                <a:gd name="T26" fmla="*/ 29 w 160"/>
                <a:gd name="T27" fmla="*/ 92 h 139"/>
                <a:gd name="T28" fmla="*/ 36 w 160"/>
                <a:gd name="T29" fmla="*/ 96 h 139"/>
                <a:gd name="T30" fmla="*/ 37 w 160"/>
                <a:gd name="T31" fmla="*/ 103 h 139"/>
                <a:gd name="T32" fmla="*/ 33 w 160"/>
                <a:gd name="T33" fmla="*/ 108 h 139"/>
                <a:gd name="T34" fmla="*/ 31 w 160"/>
                <a:gd name="T35" fmla="*/ 109 h 139"/>
                <a:gd name="T36" fmla="*/ 30 w 160"/>
                <a:gd name="T37" fmla="*/ 110 h 139"/>
                <a:gd name="T38" fmla="*/ 28 w 160"/>
                <a:gd name="T39" fmla="*/ 110 h 139"/>
                <a:gd name="T40" fmla="*/ 25 w 160"/>
                <a:gd name="T41" fmla="*/ 109 h 139"/>
                <a:gd name="T42" fmla="*/ 23 w 160"/>
                <a:gd name="T43" fmla="*/ 110 h 139"/>
                <a:gd name="T44" fmla="*/ 40 w 160"/>
                <a:gd name="T45" fmla="*/ 139 h 139"/>
                <a:gd name="T46" fmla="*/ 75 w 160"/>
                <a:gd name="T47" fmla="*/ 139 h 139"/>
                <a:gd name="T48" fmla="*/ 73 w 160"/>
                <a:gd name="T49" fmla="*/ 135 h 139"/>
                <a:gd name="T50" fmla="*/ 72 w 160"/>
                <a:gd name="T51" fmla="*/ 133 h 139"/>
                <a:gd name="T52" fmla="*/ 72 w 160"/>
                <a:gd name="T53" fmla="*/ 132 h 139"/>
                <a:gd name="T54" fmla="*/ 71 w 160"/>
                <a:gd name="T55" fmla="*/ 130 h 139"/>
                <a:gd name="T56" fmla="*/ 80 w 160"/>
                <a:gd name="T57" fmla="*/ 121 h 139"/>
                <a:gd name="T58" fmla="*/ 89 w 160"/>
                <a:gd name="T59" fmla="*/ 130 h 139"/>
                <a:gd name="T60" fmla="*/ 89 w 160"/>
                <a:gd name="T61" fmla="*/ 132 h 139"/>
                <a:gd name="T62" fmla="*/ 89 w 160"/>
                <a:gd name="T63" fmla="*/ 133 h 139"/>
                <a:gd name="T64" fmla="*/ 88 w 160"/>
                <a:gd name="T65" fmla="*/ 135 h 139"/>
                <a:gd name="T66" fmla="*/ 85 w 160"/>
                <a:gd name="T67" fmla="*/ 139 h 139"/>
                <a:gd name="T68" fmla="*/ 120 w 160"/>
                <a:gd name="T69" fmla="*/ 139 h 139"/>
                <a:gd name="T70" fmla="*/ 138 w 160"/>
                <a:gd name="T71" fmla="*/ 107 h 139"/>
                <a:gd name="T72" fmla="*/ 145 w 160"/>
                <a:gd name="T73" fmla="*/ 115 h 139"/>
                <a:gd name="T74" fmla="*/ 145 w 160"/>
                <a:gd name="T75" fmla="*/ 115 h 139"/>
                <a:gd name="T76" fmla="*/ 148 w 160"/>
                <a:gd name="T77" fmla="*/ 118 h 139"/>
                <a:gd name="T78" fmla="*/ 158 w 160"/>
                <a:gd name="T79" fmla="*/ 116 h 139"/>
                <a:gd name="T80" fmla="*/ 155 w 160"/>
                <a:gd name="T81" fmla="*/ 10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 h="139">
                  <a:moveTo>
                    <a:pt x="155" y="106"/>
                  </a:moveTo>
                  <a:cubicBezTo>
                    <a:pt x="154" y="105"/>
                    <a:pt x="152" y="105"/>
                    <a:pt x="151" y="105"/>
                  </a:cubicBezTo>
                  <a:cubicBezTo>
                    <a:pt x="151" y="105"/>
                    <a:pt x="151" y="105"/>
                    <a:pt x="151" y="105"/>
                  </a:cubicBezTo>
                  <a:cubicBezTo>
                    <a:pt x="146" y="106"/>
                    <a:pt x="143" y="105"/>
                    <a:pt x="140" y="103"/>
                  </a:cubicBezTo>
                  <a:cubicBezTo>
                    <a:pt x="160" y="69"/>
                    <a:pt x="160" y="69"/>
                    <a:pt x="160" y="69"/>
                  </a:cubicBezTo>
                  <a:cubicBezTo>
                    <a:pt x="120" y="0"/>
                    <a:pt x="120" y="0"/>
                    <a:pt x="120" y="0"/>
                  </a:cubicBezTo>
                  <a:cubicBezTo>
                    <a:pt x="40" y="0"/>
                    <a:pt x="40" y="0"/>
                    <a:pt x="40" y="0"/>
                  </a:cubicBezTo>
                  <a:cubicBezTo>
                    <a:pt x="0" y="69"/>
                    <a:pt x="0" y="69"/>
                    <a:pt x="0" y="69"/>
                  </a:cubicBezTo>
                  <a:cubicBezTo>
                    <a:pt x="18" y="101"/>
                    <a:pt x="18" y="101"/>
                    <a:pt x="18" y="101"/>
                  </a:cubicBezTo>
                  <a:cubicBezTo>
                    <a:pt x="19" y="100"/>
                    <a:pt x="20" y="99"/>
                    <a:pt x="20" y="97"/>
                  </a:cubicBezTo>
                  <a:cubicBezTo>
                    <a:pt x="21" y="95"/>
                    <a:pt x="21" y="95"/>
                    <a:pt x="21" y="95"/>
                  </a:cubicBezTo>
                  <a:cubicBezTo>
                    <a:pt x="22" y="94"/>
                    <a:pt x="22" y="94"/>
                    <a:pt x="22" y="94"/>
                  </a:cubicBezTo>
                  <a:cubicBezTo>
                    <a:pt x="23" y="94"/>
                    <a:pt x="23" y="93"/>
                    <a:pt x="24" y="93"/>
                  </a:cubicBezTo>
                  <a:cubicBezTo>
                    <a:pt x="25" y="92"/>
                    <a:pt x="27" y="92"/>
                    <a:pt x="29" y="92"/>
                  </a:cubicBezTo>
                  <a:cubicBezTo>
                    <a:pt x="32" y="92"/>
                    <a:pt x="35" y="93"/>
                    <a:pt x="36" y="96"/>
                  </a:cubicBezTo>
                  <a:cubicBezTo>
                    <a:pt x="38" y="98"/>
                    <a:pt x="38" y="101"/>
                    <a:pt x="37" y="103"/>
                  </a:cubicBezTo>
                  <a:cubicBezTo>
                    <a:pt x="37" y="105"/>
                    <a:pt x="35" y="107"/>
                    <a:pt x="33" y="108"/>
                  </a:cubicBezTo>
                  <a:cubicBezTo>
                    <a:pt x="32" y="109"/>
                    <a:pt x="32" y="109"/>
                    <a:pt x="31" y="109"/>
                  </a:cubicBezTo>
                  <a:cubicBezTo>
                    <a:pt x="30" y="110"/>
                    <a:pt x="30" y="110"/>
                    <a:pt x="30" y="110"/>
                  </a:cubicBezTo>
                  <a:cubicBezTo>
                    <a:pt x="28" y="110"/>
                    <a:pt x="28" y="110"/>
                    <a:pt x="28" y="110"/>
                  </a:cubicBezTo>
                  <a:cubicBezTo>
                    <a:pt x="27" y="109"/>
                    <a:pt x="26" y="109"/>
                    <a:pt x="25" y="109"/>
                  </a:cubicBezTo>
                  <a:cubicBezTo>
                    <a:pt x="24" y="109"/>
                    <a:pt x="24" y="109"/>
                    <a:pt x="23" y="110"/>
                  </a:cubicBezTo>
                  <a:cubicBezTo>
                    <a:pt x="40" y="139"/>
                    <a:pt x="40" y="139"/>
                    <a:pt x="40" y="139"/>
                  </a:cubicBezTo>
                  <a:cubicBezTo>
                    <a:pt x="75" y="139"/>
                    <a:pt x="75" y="139"/>
                    <a:pt x="75" y="139"/>
                  </a:cubicBezTo>
                  <a:cubicBezTo>
                    <a:pt x="75" y="137"/>
                    <a:pt x="74" y="136"/>
                    <a:pt x="73" y="135"/>
                  </a:cubicBezTo>
                  <a:cubicBezTo>
                    <a:pt x="72" y="133"/>
                    <a:pt x="72" y="133"/>
                    <a:pt x="72" y="133"/>
                  </a:cubicBezTo>
                  <a:cubicBezTo>
                    <a:pt x="72" y="132"/>
                    <a:pt x="72" y="132"/>
                    <a:pt x="72" y="132"/>
                  </a:cubicBezTo>
                  <a:cubicBezTo>
                    <a:pt x="71" y="131"/>
                    <a:pt x="71" y="130"/>
                    <a:pt x="71" y="130"/>
                  </a:cubicBezTo>
                  <a:cubicBezTo>
                    <a:pt x="71" y="125"/>
                    <a:pt x="75" y="121"/>
                    <a:pt x="80" y="121"/>
                  </a:cubicBezTo>
                  <a:cubicBezTo>
                    <a:pt x="85" y="121"/>
                    <a:pt x="89" y="125"/>
                    <a:pt x="89" y="130"/>
                  </a:cubicBezTo>
                  <a:cubicBezTo>
                    <a:pt x="89" y="130"/>
                    <a:pt x="89" y="131"/>
                    <a:pt x="89" y="132"/>
                  </a:cubicBezTo>
                  <a:cubicBezTo>
                    <a:pt x="89" y="133"/>
                    <a:pt x="89" y="133"/>
                    <a:pt x="89" y="133"/>
                  </a:cubicBezTo>
                  <a:cubicBezTo>
                    <a:pt x="88" y="135"/>
                    <a:pt x="88" y="135"/>
                    <a:pt x="88" y="135"/>
                  </a:cubicBezTo>
                  <a:cubicBezTo>
                    <a:pt x="87" y="136"/>
                    <a:pt x="86" y="137"/>
                    <a:pt x="85" y="139"/>
                  </a:cubicBezTo>
                  <a:cubicBezTo>
                    <a:pt x="120" y="139"/>
                    <a:pt x="120" y="139"/>
                    <a:pt x="120" y="139"/>
                  </a:cubicBezTo>
                  <a:cubicBezTo>
                    <a:pt x="138" y="107"/>
                    <a:pt x="138" y="107"/>
                    <a:pt x="138" y="107"/>
                  </a:cubicBezTo>
                  <a:cubicBezTo>
                    <a:pt x="141" y="108"/>
                    <a:pt x="143" y="111"/>
                    <a:pt x="145" y="115"/>
                  </a:cubicBezTo>
                  <a:cubicBezTo>
                    <a:pt x="145" y="115"/>
                    <a:pt x="145" y="115"/>
                    <a:pt x="145" y="115"/>
                  </a:cubicBezTo>
                  <a:cubicBezTo>
                    <a:pt x="146" y="116"/>
                    <a:pt x="147" y="118"/>
                    <a:pt x="148" y="118"/>
                  </a:cubicBezTo>
                  <a:cubicBezTo>
                    <a:pt x="151" y="120"/>
                    <a:pt x="156" y="119"/>
                    <a:pt x="158" y="116"/>
                  </a:cubicBezTo>
                  <a:cubicBezTo>
                    <a:pt x="160" y="112"/>
                    <a:pt x="158" y="108"/>
                    <a:pt x="155" y="106"/>
                  </a:cubicBezTo>
                  <a:close/>
                </a:path>
              </a:pathLst>
            </a:custGeom>
            <a:gradFill flip="none" rotWithShape="1">
              <a:gsLst>
                <a:gs pos="100000">
                  <a:srgbClr val="1D8DE5"/>
                </a:gs>
                <a:gs pos="0">
                  <a:srgbClr val="007BB5"/>
                </a:gs>
              </a:gsLst>
              <a:lin ang="2700000" scaled="1"/>
              <a:tileRect/>
            </a:gradFill>
            <a:ln w="19050">
              <a:gradFill flip="none" rotWithShape="1">
                <a:gsLst>
                  <a:gs pos="100000">
                    <a:srgbClr val="1D8DE5"/>
                  </a:gs>
                  <a:gs pos="0">
                    <a:srgbClr val="007BB5"/>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8" name="文本框 1978"/>
            <p:cNvSpPr txBox="1"/>
            <p:nvPr/>
          </p:nvSpPr>
          <p:spPr>
            <a:xfrm>
              <a:off x="6567732" y="1998379"/>
              <a:ext cx="1983553" cy="1499749"/>
            </a:xfrm>
            <a:prstGeom prst="rect">
              <a:avLst/>
            </a:prstGeom>
            <a:noFill/>
          </p:spPr>
          <p:txBody>
            <a:bodyPr wrap="none" rtlCol="0">
              <a:spAutoFit/>
            </a:bodyPr>
            <a:lstStyle/>
            <a:p>
              <a:pPr algn="ctr"/>
              <a:r>
                <a:rPr lang="en-US" altLang="zh-CN" dirty="0">
                  <a:solidFill>
                    <a:srgbClr val="1D8DE5"/>
                  </a:solidFill>
                  <a:latin typeface="+mn-ea"/>
                  <a:cs typeface="Arial Unicode MS" panose="020B0604020202020204" pitchFamily="34" charset="-122"/>
                </a:rPr>
                <a:t>Operator</a:t>
              </a:r>
            </a:p>
            <a:p>
              <a:pPr algn="ctr"/>
              <a:r>
                <a:rPr lang="en-US" altLang="zh-CN" dirty="0">
                  <a:solidFill>
                    <a:srgbClr val="1D8DE5"/>
                  </a:solidFill>
                  <a:latin typeface="+mn-ea"/>
                  <a:cs typeface="Arial Unicode MS" panose="020B0604020202020204" pitchFamily="34" charset="-122"/>
                </a:rPr>
                <a:t>Nonintervention</a:t>
              </a:r>
            </a:p>
            <a:p>
              <a:pPr algn="ctr"/>
              <a:r>
                <a:rPr lang="en-US" altLang="zh-CN" dirty="0">
                  <a:solidFill>
                    <a:srgbClr val="1D8DE5"/>
                  </a:solidFill>
                  <a:latin typeface="+mn-ea"/>
                  <a:cs typeface="Arial Unicode MS" panose="020B0604020202020204" pitchFamily="34" charset="-122"/>
                </a:rPr>
                <a:t>Period</a:t>
              </a:r>
            </a:p>
            <a:p>
              <a:pPr algn="ctr"/>
              <a:r>
                <a:rPr lang="en-US" altLang="zh-CN" b="1" dirty="0">
                  <a:solidFill>
                    <a:srgbClr val="CB3D7D"/>
                  </a:solidFill>
                  <a:effectLst>
                    <a:outerShdw blurRad="38100" dist="38100" dir="2700000" algn="tl">
                      <a:srgbClr val="000000">
                        <a:alpha val="43137"/>
                      </a:srgbClr>
                    </a:outerShdw>
                  </a:effectLst>
                  <a:latin typeface="+mn-ea"/>
                  <a:cs typeface="Arial Unicode MS" panose="020B0604020202020204" pitchFamily="34" charset="-122"/>
                </a:rPr>
                <a:t>30 </a:t>
              </a:r>
              <a:r>
                <a:rPr lang="en-US" altLang="zh-CN" dirty="0">
                  <a:solidFill>
                    <a:srgbClr val="CB3D7D"/>
                  </a:solidFill>
                  <a:effectLst>
                    <a:outerShdw blurRad="38100" dist="38100" dir="2700000" algn="tl">
                      <a:srgbClr val="000000">
                        <a:alpha val="43137"/>
                      </a:srgbClr>
                    </a:outerShdw>
                  </a:effectLst>
                  <a:latin typeface="+mn-ea"/>
                  <a:cs typeface="Arial Unicode MS" panose="020B0604020202020204" pitchFamily="34" charset="-122"/>
                </a:rPr>
                <a:t>min</a:t>
              </a:r>
              <a:endParaRPr lang="en-US" altLang="zh-CN" dirty="0">
                <a:solidFill>
                  <a:srgbClr val="1D8DE5"/>
                </a:solidFill>
                <a:latin typeface="+mn-ea"/>
                <a:cs typeface="Arial Unicode MS" panose="020B0604020202020204" pitchFamily="34" charset="-122"/>
              </a:endParaRPr>
            </a:p>
            <a:p>
              <a:pPr algn="ctr"/>
              <a:endParaRPr lang="en-US" altLang="zh-CN" dirty="0">
                <a:solidFill>
                  <a:srgbClr val="1D8DE5"/>
                </a:solidFill>
                <a:latin typeface="+mn-ea"/>
                <a:cs typeface="Arial Unicode MS" panose="020B0604020202020204" pitchFamily="34" charset="-122"/>
              </a:endParaRPr>
            </a:p>
          </p:txBody>
        </p:sp>
        <p:sp>
          <p:nvSpPr>
            <p:cNvPr id="29" name="文本框 1980"/>
            <p:cNvSpPr txBox="1"/>
            <p:nvPr/>
          </p:nvSpPr>
          <p:spPr>
            <a:xfrm>
              <a:off x="10131389" y="2026389"/>
              <a:ext cx="1430322" cy="1499749"/>
            </a:xfrm>
            <a:prstGeom prst="rect">
              <a:avLst/>
            </a:prstGeom>
            <a:noFill/>
          </p:spPr>
          <p:txBody>
            <a:bodyPr wrap="none" rtlCol="0">
              <a:spAutoFit/>
            </a:bodyPr>
            <a:lstStyle/>
            <a:p>
              <a:pPr algn="ctr"/>
              <a:r>
                <a:rPr lang="en-US" altLang="zh-CN" dirty="0">
                  <a:solidFill>
                    <a:srgbClr val="1D8DE5"/>
                  </a:solidFill>
                  <a:latin typeface="+mn-ea"/>
                  <a:cs typeface="Arial Unicode MS" panose="020B0604020202020204" pitchFamily="34" charset="-122"/>
                </a:rPr>
                <a:t>Unplanned</a:t>
              </a:r>
            </a:p>
            <a:p>
              <a:pPr algn="ctr"/>
              <a:r>
                <a:rPr lang="en-US" altLang="zh-CN" dirty="0">
                  <a:solidFill>
                    <a:srgbClr val="1D8DE5"/>
                  </a:solidFill>
                  <a:latin typeface="+mn-ea"/>
                  <a:cs typeface="Arial Unicode MS" panose="020B0604020202020204" pitchFamily="34" charset="-122"/>
                </a:rPr>
                <a:t>Automatic</a:t>
              </a:r>
            </a:p>
            <a:p>
              <a:pPr algn="ctr"/>
              <a:r>
                <a:rPr lang="en-US" altLang="zh-CN" dirty="0">
                  <a:solidFill>
                    <a:srgbClr val="1D8DE5"/>
                  </a:solidFill>
                  <a:latin typeface="+mn-ea"/>
                  <a:cs typeface="Arial Unicode MS" panose="020B0604020202020204" pitchFamily="34" charset="-122"/>
                </a:rPr>
                <a:t>Scrams</a:t>
              </a:r>
            </a:p>
            <a:p>
              <a:pPr algn="ctr"/>
              <a:r>
                <a:rPr lang="en-US" altLang="zh-CN" b="1" dirty="0">
                  <a:solidFill>
                    <a:srgbClr val="00B050"/>
                  </a:solidFill>
                  <a:effectLst>
                    <a:outerShdw blurRad="38100" dist="38100" dir="2700000" algn="tl">
                      <a:srgbClr val="000000">
                        <a:alpha val="43137"/>
                      </a:srgbClr>
                    </a:outerShdw>
                  </a:effectLst>
                  <a:latin typeface="+mn-ea"/>
                  <a:cs typeface="Arial Unicode MS" panose="020B0604020202020204" pitchFamily="34" charset="-122"/>
                </a:rPr>
                <a:t>&lt;1</a:t>
              </a:r>
              <a:r>
                <a:rPr lang="en-US" altLang="zh-CN" dirty="0">
                  <a:solidFill>
                    <a:srgbClr val="00B050"/>
                  </a:solidFill>
                  <a:latin typeface="+mn-ea"/>
                  <a:cs typeface="Arial Unicode MS" panose="020B0604020202020204" pitchFamily="34" charset="-122"/>
                </a:rPr>
                <a:t>/year</a:t>
              </a:r>
            </a:p>
            <a:p>
              <a:pPr algn="ctr"/>
              <a:r>
                <a:rPr lang="en-US" altLang="zh-CN" dirty="0">
                  <a:solidFill>
                    <a:srgbClr val="1D8DE5"/>
                  </a:solidFill>
                  <a:latin typeface="+mn-ea"/>
                  <a:cs typeface="Arial Unicode MS" panose="020B0604020202020204" pitchFamily="34" charset="-122"/>
                </a:rPr>
                <a:t> </a:t>
              </a:r>
            </a:p>
          </p:txBody>
        </p:sp>
        <p:sp>
          <p:nvSpPr>
            <p:cNvPr id="30" name="文本框 1982"/>
            <p:cNvSpPr txBox="1"/>
            <p:nvPr/>
          </p:nvSpPr>
          <p:spPr>
            <a:xfrm>
              <a:off x="8510335" y="4979138"/>
              <a:ext cx="1355993" cy="937343"/>
            </a:xfrm>
            <a:prstGeom prst="rect">
              <a:avLst/>
            </a:prstGeom>
            <a:noFill/>
          </p:spPr>
          <p:txBody>
            <a:bodyPr wrap="none" rtlCol="0">
              <a:spAutoFit/>
            </a:bodyPr>
            <a:lstStyle/>
            <a:p>
              <a:pPr algn="ctr"/>
              <a:r>
                <a:rPr lang="en-US" altLang="zh-CN" dirty="0">
                  <a:solidFill>
                    <a:srgbClr val="1D8DE5"/>
                  </a:solidFill>
                  <a:latin typeface="+mn-ea"/>
                  <a:cs typeface="Arial Unicode MS" panose="020B0604020202020204" pitchFamily="34" charset="-122"/>
                </a:rPr>
                <a:t>Plant </a:t>
              </a:r>
            </a:p>
            <a:p>
              <a:pPr algn="ctr"/>
              <a:r>
                <a:rPr lang="en-US" altLang="zh-CN" dirty="0">
                  <a:solidFill>
                    <a:srgbClr val="1D8DE5"/>
                  </a:solidFill>
                  <a:latin typeface="+mn-ea"/>
                  <a:cs typeface="Arial Unicode MS" panose="020B0604020202020204" pitchFamily="34" charset="-122"/>
                </a:rPr>
                <a:t>Availability</a:t>
              </a:r>
            </a:p>
            <a:p>
              <a:pPr algn="ctr"/>
              <a:r>
                <a:rPr lang="zh-CN" altLang="en-US" b="1" dirty="0">
                  <a:solidFill>
                    <a:srgbClr val="39CFAB"/>
                  </a:solidFill>
                  <a:effectLst>
                    <a:outerShdw blurRad="38100" dist="38100" dir="2700000" algn="tl">
                      <a:srgbClr val="000000">
                        <a:alpha val="43137"/>
                      </a:srgbClr>
                    </a:outerShdw>
                  </a:effectLst>
                  <a:latin typeface="+mn-ea"/>
                  <a:cs typeface="Arial Unicode MS" panose="020B0604020202020204" pitchFamily="34" charset="-122"/>
                </a:rPr>
                <a:t>≥</a:t>
              </a:r>
              <a:r>
                <a:rPr lang="en-US" altLang="zh-CN" b="1" dirty="0">
                  <a:solidFill>
                    <a:srgbClr val="39CFAB"/>
                  </a:solidFill>
                  <a:effectLst>
                    <a:outerShdw blurRad="38100" dist="38100" dir="2700000" algn="tl">
                      <a:srgbClr val="000000">
                        <a:alpha val="43137"/>
                      </a:srgbClr>
                    </a:outerShdw>
                  </a:effectLst>
                  <a:latin typeface="+mn-ea"/>
                  <a:cs typeface="Arial Unicode MS" panose="020B0604020202020204" pitchFamily="34" charset="-122"/>
                </a:rPr>
                <a:t>90%</a:t>
              </a:r>
              <a:endParaRPr lang="en-US" altLang="zh-CN" dirty="0">
                <a:solidFill>
                  <a:srgbClr val="1D8DE5"/>
                </a:solidFill>
                <a:latin typeface="+mn-ea"/>
                <a:cs typeface="Arial Unicode MS" panose="020B0604020202020204" pitchFamily="34" charset="-122"/>
              </a:endParaRPr>
            </a:p>
          </p:txBody>
        </p:sp>
        <p:sp>
          <p:nvSpPr>
            <p:cNvPr id="31" name="文本框 1984"/>
            <p:cNvSpPr txBox="1"/>
            <p:nvPr/>
          </p:nvSpPr>
          <p:spPr>
            <a:xfrm>
              <a:off x="6552758" y="3978730"/>
              <a:ext cx="2027606" cy="1499749"/>
            </a:xfrm>
            <a:prstGeom prst="rect">
              <a:avLst/>
            </a:prstGeom>
            <a:noFill/>
          </p:spPr>
          <p:txBody>
            <a:bodyPr wrap="none" rtlCol="0">
              <a:spAutoFit/>
            </a:bodyPr>
            <a:lstStyle/>
            <a:p>
              <a:pPr algn="ctr"/>
              <a:r>
                <a:rPr lang="en-US" altLang="zh-CN" b="1" dirty="0">
                  <a:solidFill>
                    <a:schemeClr val="accent4"/>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Safe Shutdown </a:t>
              </a:r>
            </a:p>
            <a:p>
              <a:pPr algn="ctr"/>
              <a:r>
                <a:rPr lang="en-US" altLang="zh-CN" b="1" dirty="0">
                  <a:solidFill>
                    <a:schemeClr val="accent4"/>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Earthquake(SSE)</a:t>
              </a:r>
            </a:p>
            <a:p>
              <a:pPr algn="ctr"/>
              <a:r>
                <a:rPr lang="en-US" altLang="zh-CN" b="1" dirty="0">
                  <a:solidFill>
                    <a:srgbClr val="FF0000"/>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0.3</a:t>
              </a:r>
              <a:r>
                <a:rPr lang="en-US" altLang="zh-CN" dirty="0">
                  <a:solidFill>
                    <a:srgbClr val="FF0000"/>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g</a:t>
              </a:r>
            </a:p>
            <a:p>
              <a:pPr algn="ctr"/>
              <a:endParaRPr lang="en-US" altLang="zh-CN"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gn="ctr"/>
              <a:endParaRPr lang="en-US" altLang="zh-CN"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2" name="文本框 1986"/>
            <p:cNvSpPr txBox="1"/>
            <p:nvPr/>
          </p:nvSpPr>
          <p:spPr>
            <a:xfrm>
              <a:off x="9928293" y="4015363"/>
              <a:ext cx="1850634" cy="1218546"/>
            </a:xfrm>
            <a:prstGeom prst="rect">
              <a:avLst/>
            </a:prstGeom>
            <a:noFill/>
          </p:spPr>
          <p:txBody>
            <a:bodyPr wrap="none" rtlCol="0">
              <a:spAutoFit/>
            </a:bodyPr>
            <a:lstStyle/>
            <a:p>
              <a:pPr algn="ctr"/>
              <a:r>
                <a:rPr lang="en-US" altLang="zh-CN" b="1" dirty="0">
                  <a:solidFill>
                    <a:schemeClr val="accent4"/>
                  </a:solidFill>
                  <a:latin typeface="Arial Unicode MS" panose="020B0604020202020204" pitchFamily="34" charset="-122"/>
                  <a:ea typeface="Arial Unicode MS" panose="020B0604020202020204" pitchFamily="34" charset="-122"/>
                  <a:cs typeface="Arial Unicode MS" panose="020B0604020202020204" pitchFamily="34" charset="-122"/>
                </a:rPr>
                <a:t>Load Following</a:t>
              </a:r>
            </a:p>
            <a:p>
              <a:pPr algn="ctr"/>
              <a:r>
                <a:rPr lang="en-US" altLang="zh-CN" b="1" dirty="0">
                  <a:solidFill>
                    <a:schemeClr val="accent4"/>
                  </a:solidFill>
                  <a:latin typeface="Arial Unicode MS" panose="020B0604020202020204" pitchFamily="34" charset="-122"/>
                  <a:ea typeface="Arial Unicode MS" panose="020B0604020202020204" pitchFamily="34" charset="-122"/>
                  <a:cs typeface="Arial Unicode MS" panose="020B0604020202020204" pitchFamily="34" charset="-122"/>
                </a:rPr>
                <a:t>Capability</a:t>
              </a:r>
            </a:p>
            <a:p>
              <a:pPr algn="ctr"/>
              <a:r>
                <a:rPr lang="en-US" altLang="zh-CN" b="1" dirty="0">
                  <a:solidFill>
                    <a:schemeClr val="bg2">
                      <a:lumMod val="90000"/>
                    </a:schemeClr>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YES</a:t>
              </a:r>
              <a:endParaRPr lang="en-US" altLang="zh-CN" dirty="0">
                <a:solidFill>
                  <a:schemeClr val="bg2">
                    <a:lumMod val="90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gn="ctr"/>
              <a:endParaRPr lang="en-US" altLang="zh-CN"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3" name="文本框 1988"/>
            <p:cNvSpPr txBox="1"/>
            <p:nvPr/>
          </p:nvSpPr>
          <p:spPr>
            <a:xfrm>
              <a:off x="8373089" y="891176"/>
              <a:ext cx="1623098" cy="1499749"/>
            </a:xfrm>
            <a:prstGeom prst="rect">
              <a:avLst/>
            </a:prstGeom>
            <a:noFill/>
          </p:spPr>
          <p:txBody>
            <a:bodyPr wrap="none" rtlCol="0">
              <a:spAutoFit/>
            </a:bodyPr>
            <a:lstStyle/>
            <a:p>
              <a:pPr algn="ctr"/>
              <a:r>
                <a:rPr lang="en-US" altLang="zh-CN"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Construction </a:t>
              </a:r>
            </a:p>
            <a:p>
              <a:pPr algn="ctr"/>
              <a:r>
                <a:rPr lang="en-US" altLang="zh-CN"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Period</a:t>
              </a:r>
            </a:p>
            <a:p>
              <a:pPr algn="ctr"/>
              <a:r>
                <a:rPr lang="en-US" altLang="zh-CN" b="1" dirty="0">
                  <a:solidFill>
                    <a:schemeClr val="accent4"/>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60 months</a:t>
              </a:r>
            </a:p>
            <a:p>
              <a:pPr algn="ctr"/>
              <a:r>
                <a:rPr lang="en-US" altLang="zh-CN" b="1" dirty="0">
                  <a:solidFill>
                    <a:schemeClr val="accent4"/>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VS</a:t>
              </a:r>
            </a:p>
            <a:p>
              <a:pPr algn="ctr"/>
              <a:r>
                <a:rPr lang="en-US" altLang="zh-CN" b="1" dirty="0">
                  <a:solidFill>
                    <a:schemeClr val="accent4"/>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 81/91 months</a:t>
              </a:r>
              <a:endParaRPr lang="zh-CN" altLang="en-US" b="1" dirty="0">
                <a:solidFill>
                  <a:schemeClr val="accent4"/>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文本框 1989"/>
            <p:cNvSpPr txBox="1"/>
            <p:nvPr/>
          </p:nvSpPr>
          <p:spPr>
            <a:xfrm>
              <a:off x="8513571" y="3002841"/>
              <a:ext cx="1330458" cy="1499749"/>
            </a:xfrm>
            <a:prstGeom prst="rect">
              <a:avLst/>
            </a:prstGeom>
            <a:noFill/>
          </p:spPr>
          <p:txBody>
            <a:bodyPr wrap="none" rtlCol="0">
              <a:spAutoFit/>
            </a:bodyPr>
            <a:lstStyle/>
            <a:p>
              <a:pPr algn="ctr"/>
              <a:r>
                <a:rPr lang="en-US" altLang="zh-CN" dirty="0">
                  <a:solidFill>
                    <a:srgbClr val="1D8DE5"/>
                  </a:solidFill>
                  <a:latin typeface="+mn-ea"/>
                  <a:cs typeface="Arial Unicode MS" panose="020B0604020202020204" pitchFamily="34" charset="-122"/>
                </a:rPr>
                <a:t>Plant </a:t>
              </a:r>
            </a:p>
            <a:p>
              <a:pPr algn="ctr"/>
              <a:r>
                <a:rPr lang="en-US" altLang="zh-CN" dirty="0">
                  <a:solidFill>
                    <a:srgbClr val="1D8DE5"/>
                  </a:solidFill>
                  <a:latin typeface="+mn-ea"/>
                  <a:cs typeface="Arial Unicode MS" panose="020B0604020202020204" pitchFamily="34" charset="-122"/>
                </a:rPr>
                <a:t>Autonomy</a:t>
              </a:r>
            </a:p>
            <a:p>
              <a:pPr algn="ctr"/>
              <a:r>
                <a:rPr lang="en-US" altLang="zh-CN" b="1" dirty="0">
                  <a:solidFill>
                    <a:srgbClr val="7030A0"/>
                  </a:solidFill>
                  <a:effectLst>
                    <a:outerShdw blurRad="38100" dist="38100" dir="2700000" algn="tl">
                      <a:srgbClr val="000000">
                        <a:alpha val="43137"/>
                      </a:srgbClr>
                    </a:outerShdw>
                  </a:effectLst>
                  <a:latin typeface="+mn-ea"/>
                  <a:cs typeface="Arial Unicode MS" panose="020B0604020202020204" pitchFamily="34" charset="-122"/>
                </a:rPr>
                <a:t>72 </a:t>
              </a:r>
              <a:r>
                <a:rPr lang="en-US" altLang="zh-CN" dirty="0">
                  <a:solidFill>
                    <a:srgbClr val="7030A0"/>
                  </a:solidFill>
                  <a:latin typeface="+mn-ea"/>
                  <a:cs typeface="Arial Unicode MS" panose="020B0604020202020204" pitchFamily="34" charset="-122"/>
                </a:rPr>
                <a:t>hours</a:t>
              </a:r>
            </a:p>
            <a:p>
              <a:pPr algn="ctr"/>
              <a:endParaRPr lang="en-US" altLang="zh-CN" dirty="0">
                <a:solidFill>
                  <a:srgbClr val="1D8DE5"/>
                </a:solidFill>
                <a:latin typeface="+mn-ea"/>
                <a:cs typeface="Arial Unicode MS" panose="020B0604020202020204" pitchFamily="34" charset="-122"/>
              </a:endParaRPr>
            </a:p>
            <a:p>
              <a:pPr algn="ctr"/>
              <a:endParaRPr lang="zh-CN" altLang="en-US" dirty="0">
                <a:solidFill>
                  <a:srgbClr val="1D8DE5"/>
                </a:solidFill>
                <a:latin typeface="+mn-ea"/>
                <a:cs typeface="Arial Unicode MS" panose="020B0604020202020204" pitchFamily="34" charset="-122"/>
              </a:endParaRPr>
            </a:p>
          </p:txBody>
        </p:sp>
      </p:grpSp>
      <p:sp>
        <p:nvSpPr>
          <p:cNvPr id="87" name="文本框 3"/>
          <p:cNvSpPr txBox="1"/>
          <p:nvPr/>
        </p:nvSpPr>
        <p:spPr>
          <a:xfrm>
            <a:off x="1414674" y="550138"/>
            <a:ext cx="3650619" cy="369332"/>
          </a:xfrm>
          <a:prstGeom prst="rect">
            <a:avLst/>
          </a:prstGeom>
          <a:noFill/>
        </p:spPr>
        <p:txBody>
          <a:bodyPr wrap="square" rtlCol="0">
            <a:spAutoFit/>
          </a:bodyPr>
          <a:lstStyle/>
          <a:p>
            <a:r>
              <a:rPr lang="en-US" altLang="zh-CN"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Overall Performance</a:t>
            </a:r>
            <a:endParaRPr lang="zh-CN" altLang="en-US"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0" name="文本框 90"/>
          <p:cNvSpPr txBox="1"/>
          <p:nvPr/>
        </p:nvSpPr>
        <p:spPr>
          <a:xfrm>
            <a:off x="0" y="685412"/>
            <a:ext cx="1120820" cy="369332"/>
          </a:xfrm>
          <a:prstGeom prst="rect">
            <a:avLst/>
          </a:prstGeom>
          <a:noFill/>
        </p:spPr>
        <p:txBody>
          <a:bodyPr wrap="none" rtlCol="0">
            <a:spAutoFit/>
          </a:bodyPr>
          <a:lstStyle/>
          <a:p>
            <a:pPr algn="ctr"/>
            <a:r>
              <a:rPr lang="en-US" altLang="zh-CN" dirty="0">
                <a:solidFill>
                  <a:schemeClr val="lt1"/>
                </a:solidFill>
              </a:rPr>
              <a:t>PART ONE</a:t>
            </a:r>
            <a:endParaRPr lang="zh-CN" altLang="en-US" dirty="0">
              <a:solidFill>
                <a:schemeClr val="lt1"/>
              </a:solidFill>
            </a:endParaRPr>
          </a:p>
        </p:txBody>
      </p:sp>
      <p:sp>
        <p:nvSpPr>
          <p:cNvPr id="97" name="矩形 96"/>
          <p:cNvSpPr/>
          <p:nvPr/>
        </p:nvSpPr>
        <p:spPr>
          <a:xfrm>
            <a:off x="1352371" y="2428147"/>
            <a:ext cx="2629246" cy="2062103"/>
          </a:xfrm>
          <a:prstGeom prst="rect">
            <a:avLst/>
          </a:prstGeom>
          <a:noFill/>
        </p:spPr>
        <p:txBody>
          <a:bodyPr wrap="square" rtlCol="0">
            <a:spAutoFit/>
          </a:bodyPr>
          <a:lstStyle/>
          <a:p>
            <a:pPr algn="ctr"/>
            <a:r>
              <a:rPr lang="en-US" altLang="zh-CN" sz="3200" b="1" dirty="0">
                <a:solidFill>
                  <a:schemeClr val="accent1">
                    <a:lumMod val="50000"/>
                  </a:schemeClr>
                </a:solidFill>
                <a:latin typeface="微软雅黑" panose="020B0503020204020204" pitchFamily="34" charset="-122"/>
                <a:ea typeface="微软雅黑" panose="020B0503020204020204" pitchFamily="34" charset="-122"/>
              </a:rPr>
              <a:t>Technical Parameters</a:t>
            </a:r>
          </a:p>
          <a:p>
            <a:pPr algn="ctr"/>
            <a:r>
              <a:rPr lang="en-US" altLang="zh-CN" sz="2400" b="1" dirty="0">
                <a:solidFill>
                  <a:schemeClr val="accent1">
                    <a:lumMod val="50000"/>
                  </a:schemeClr>
                </a:solidFill>
                <a:latin typeface="微软雅黑" panose="020B0503020204020204" pitchFamily="34" charset="-122"/>
                <a:ea typeface="微软雅黑" panose="020B0503020204020204" pitchFamily="34" charset="-122"/>
              </a:rPr>
              <a:t>Of</a:t>
            </a:r>
          </a:p>
          <a:p>
            <a:pPr algn="ctr"/>
            <a:r>
              <a:rPr lang="en-US" altLang="zh-CN" sz="4000" b="1"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HPR1000</a:t>
            </a:r>
          </a:p>
        </p:txBody>
      </p:sp>
    </p:spTree>
    <p:extLst>
      <p:ext uri="{BB962C8B-B14F-4D97-AF65-F5344CB8AC3E}">
        <p14:creationId xmlns:p14="http://schemas.microsoft.com/office/powerpoint/2010/main" val="52879761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文本框 3"/>
          <p:cNvSpPr txBox="1"/>
          <p:nvPr/>
        </p:nvSpPr>
        <p:spPr>
          <a:xfrm>
            <a:off x="1414674" y="550138"/>
            <a:ext cx="3650619" cy="369332"/>
          </a:xfrm>
          <a:prstGeom prst="rect">
            <a:avLst/>
          </a:prstGeom>
          <a:noFill/>
        </p:spPr>
        <p:txBody>
          <a:bodyPr wrap="square" rtlCol="0">
            <a:spAutoFit/>
          </a:bodyPr>
          <a:lstStyle/>
          <a:p>
            <a:r>
              <a:rPr lang="en-US" altLang="zh-CN"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Design Features</a:t>
            </a:r>
            <a:endParaRPr lang="zh-CN" altLang="en-US"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0" name="文本框 90"/>
          <p:cNvSpPr txBox="1"/>
          <p:nvPr/>
        </p:nvSpPr>
        <p:spPr>
          <a:xfrm>
            <a:off x="-26803" y="685412"/>
            <a:ext cx="1174425" cy="369332"/>
          </a:xfrm>
          <a:prstGeom prst="rect">
            <a:avLst/>
          </a:prstGeom>
          <a:noFill/>
        </p:spPr>
        <p:txBody>
          <a:bodyPr wrap="none" rtlCol="0">
            <a:spAutoFit/>
          </a:bodyPr>
          <a:lstStyle/>
          <a:p>
            <a:pPr algn="ctr"/>
            <a:r>
              <a:rPr lang="en-US" altLang="zh-CN" dirty="0">
                <a:solidFill>
                  <a:schemeClr val="lt1"/>
                </a:solidFill>
              </a:rPr>
              <a:t>PART TWO</a:t>
            </a:r>
            <a:endParaRPr lang="zh-CN" altLang="en-US" dirty="0">
              <a:solidFill>
                <a:schemeClr val="lt1"/>
              </a:solidFill>
            </a:endParaRPr>
          </a:p>
        </p:txBody>
      </p:sp>
      <p:grpSp>
        <p:nvGrpSpPr>
          <p:cNvPr id="41" name="组合 40"/>
          <p:cNvGrpSpPr/>
          <p:nvPr/>
        </p:nvGrpSpPr>
        <p:grpSpPr>
          <a:xfrm>
            <a:off x="3223989" y="139700"/>
            <a:ext cx="8950891" cy="6554378"/>
            <a:chOff x="3884389" y="201492"/>
            <a:chExt cx="8950891" cy="6554378"/>
          </a:xfrm>
        </p:grpSpPr>
        <p:sp>
          <p:nvSpPr>
            <p:cNvPr id="5" name="Freeform 9"/>
            <p:cNvSpPr>
              <a:spLocks/>
            </p:cNvSpPr>
            <p:nvPr/>
          </p:nvSpPr>
          <p:spPr bwMode="auto">
            <a:xfrm>
              <a:off x="7089551" y="3373394"/>
              <a:ext cx="2327275" cy="2282825"/>
            </a:xfrm>
            <a:custGeom>
              <a:avLst/>
              <a:gdLst>
                <a:gd name="T0" fmla="*/ 177 w 207"/>
                <a:gd name="T1" fmla="*/ 70 h 203"/>
                <a:gd name="T2" fmla="*/ 176 w 207"/>
                <a:gd name="T3" fmla="*/ 66 h 203"/>
                <a:gd name="T4" fmla="*/ 179 w 207"/>
                <a:gd name="T5" fmla="*/ 58 h 203"/>
                <a:gd name="T6" fmla="*/ 191 w 207"/>
                <a:gd name="T7" fmla="*/ 46 h 203"/>
                <a:gd name="T8" fmla="*/ 200 w 207"/>
                <a:gd name="T9" fmla="*/ 41 h 203"/>
                <a:gd name="T10" fmla="*/ 207 w 207"/>
                <a:gd name="T11" fmla="*/ 43 h 203"/>
                <a:gd name="T12" fmla="*/ 180 w 207"/>
                <a:gd name="T13" fmla="*/ 17 h 203"/>
                <a:gd name="T14" fmla="*/ 183 w 207"/>
                <a:gd name="T15" fmla="*/ 24 h 203"/>
                <a:gd name="T16" fmla="*/ 177 w 207"/>
                <a:gd name="T17" fmla="*/ 35 h 203"/>
                <a:gd name="T18" fmla="*/ 165 w 207"/>
                <a:gd name="T19" fmla="*/ 48 h 203"/>
                <a:gd name="T20" fmla="*/ 159 w 207"/>
                <a:gd name="T21" fmla="*/ 49 h 203"/>
                <a:gd name="T22" fmla="*/ 154 w 207"/>
                <a:gd name="T23" fmla="*/ 48 h 203"/>
                <a:gd name="T24" fmla="*/ 111 w 207"/>
                <a:gd name="T25" fmla="*/ 7 h 203"/>
                <a:gd name="T26" fmla="*/ 87 w 207"/>
                <a:gd name="T27" fmla="*/ 7 h 203"/>
                <a:gd name="T28" fmla="*/ 7 w 207"/>
                <a:gd name="T29" fmla="*/ 92 h 203"/>
                <a:gd name="T30" fmla="*/ 7 w 207"/>
                <a:gd name="T31" fmla="*/ 116 h 203"/>
                <a:gd name="T32" fmla="*/ 92 w 207"/>
                <a:gd name="T33" fmla="*/ 196 h 203"/>
                <a:gd name="T34" fmla="*/ 116 w 207"/>
                <a:gd name="T35" fmla="*/ 196 h 203"/>
                <a:gd name="T36" fmla="*/ 196 w 207"/>
                <a:gd name="T37" fmla="*/ 111 h 203"/>
                <a:gd name="T38" fmla="*/ 195 w 207"/>
                <a:gd name="T39" fmla="*/ 87 h 203"/>
                <a:gd name="T40" fmla="*/ 177 w 207"/>
                <a:gd name="T41" fmla="*/ 7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 h="203">
                  <a:moveTo>
                    <a:pt x="177" y="70"/>
                  </a:moveTo>
                  <a:cubicBezTo>
                    <a:pt x="177" y="69"/>
                    <a:pt x="176" y="67"/>
                    <a:pt x="176" y="66"/>
                  </a:cubicBezTo>
                  <a:cubicBezTo>
                    <a:pt x="176" y="63"/>
                    <a:pt x="177" y="60"/>
                    <a:pt x="179" y="58"/>
                  </a:cubicBezTo>
                  <a:cubicBezTo>
                    <a:pt x="191" y="46"/>
                    <a:pt x="191" y="46"/>
                    <a:pt x="191" y="46"/>
                  </a:cubicBezTo>
                  <a:cubicBezTo>
                    <a:pt x="193" y="45"/>
                    <a:pt x="198" y="41"/>
                    <a:pt x="200" y="41"/>
                  </a:cubicBezTo>
                  <a:cubicBezTo>
                    <a:pt x="203" y="41"/>
                    <a:pt x="205" y="42"/>
                    <a:pt x="207" y="43"/>
                  </a:cubicBezTo>
                  <a:cubicBezTo>
                    <a:pt x="180" y="17"/>
                    <a:pt x="180" y="17"/>
                    <a:pt x="180" y="17"/>
                  </a:cubicBezTo>
                  <a:cubicBezTo>
                    <a:pt x="182" y="19"/>
                    <a:pt x="183" y="21"/>
                    <a:pt x="183" y="24"/>
                  </a:cubicBezTo>
                  <a:cubicBezTo>
                    <a:pt x="183" y="27"/>
                    <a:pt x="179" y="33"/>
                    <a:pt x="177" y="35"/>
                  </a:cubicBezTo>
                  <a:cubicBezTo>
                    <a:pt x="165" y="48"/>
                    <a:pt x="165" y="48"/>
                    <a:pt x="165" y="48"/>
                  </a:cubicBezTo>
                  <a:cubicBezTo>
                    <a:pt x="163" y="49"/>
                    <a:pt x="161" y="49"/>
                    <a:pt x="159" y="49"/>
                  </a:cubicBezTo>
                  <a:cubicBezTo>
                    <a:pt x="157" y="49"/>
                    <a:pt x="155" y="49"/>
                    <a:pt x="154" y="48"/>
                  </a:cubicBezTo>
                  <a:cubicBezTo>
                    <a:pt x="111" y="7"/>
                    <a:pt x="111" y="7"/>
                    <a:pt x="111" y="7"/>
                  </a:cubicBezTo>
                  <a:cubicBezTo>
                    <a:pt x="105" y="0"/>
                    <a:pt x="94" y="1"/>
                    <a:pt x="87" y="7"/>
                  </a:cubicBezTo>
                  <a:cubicBezTo>
                    <a:pt x="7" y="92"/>
                    <a:pt x="7" y="92"/>
                    <a:pt x="7" y="92"/>
                  </a:cubicBezTo>
                  <a:cubicBezTo>
                    <a:pt x="0" y="98"/>
                    <a:pt x="1" y="109"/>
                    <a:pt x="7" y="116"/>
                  </a:cubicBezTo>
                  <a:cubicBezTo>
                    <a:pt x="92" y="196"/>
                    <a:pt x="92" y="196"/>
                    <a:pt x="92" y="196"/>
                  </a:cubicBezTo>
                  <a:cubicBezTo>
                    <a:pt x="98" y="203"/>
                    <a:pt x="109" y="202"/>
                    <a:pt x="116" y="196"/>
                  </a:cubicBezTo>
                  <a:cubicBezTo>
                    <a:pt x="196" y="111"/>
                    <a:pt x="196" y="111"/>
                    <a:pt x="196" y="111"/>
                  </a:cubicBezTo>
                  <a:cubicBezTo>
                    <a:pt x="203" y="105"/>
                    <a:pt x="202" y="94"/>
                    <a:pt x="195" y="87"/>
                  </a:cubicBezTo>
                  <a:lnTo>
                    <a:pt x="177" y="70"/>
                  </a:lnTo>
                  <a:close/>
                </a:path>
              </a:pathLst>
            </a:custGeom>
            <a:solidFill>
              <a:srgbClr val="256B75"/>
            </a:solidFill>
            <a:ln>
              <a:noFill/>
            </a:ln>
          </p:spPr>
          <p:txBody>
            <a:bodyPr vert="horz" wrap="square" lIns="91440" tIns="45720" rIns="91440" bIns="45720" numCol="1" anchor="t" anchorCtr="0" compatLnSpc="1">
              <a:prstTxWarp prst="textNoShape">
                <a:avLst/>
              </a:prstTxWarp>
            </a:bodyPr>
            <a:lstStyle/>
            <a:p>
              <a:endParaRPr lang="zh-CN" altLang="en-US"/>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6116" y="3586216"/>
              <a:ext cx="2064787" cy="1990431"/>
            </a:xfrm>
            <a:prstGeom prst="rect">
              <a:avLst/>
            </a:prstGeom>
          </p:spPr>
        </p:pic>
        <p:sp>
          <p:nvSpPr>
            <p:cNvPr id="7" name="Freeform 10"/>
            <p:cNvSpPr>
              <a:spLocks/>
            </p:cNvSpPr>
            <p:nvPr/>
          </p:nvSpPr>
          <p:spPr bwMode="auto">
            <a:xfrm>
              <a:off x="9000901" y="2247857"/>
              <a:ext cx="2282825" cy="2273300"/>
            </a:xfrm>
            <a:custGeom>
              <a:avLst/>
              <a:gdLst>
                <a:gd name="T0" fmla="*/ 116 w 203"/>
                <a:gd name="T1" fmla="*/ 195 h 202"/>
                <a:gd name="T2" fmla="*/ 92 w 203"/>
                <a:gd name="T3" fmla="*/ 196 h 202"/>
                <a:gd name="T4" fmla="*/ 8 w 203"/>
                <a:gd name="T5" fmla="*/ 115 h 202"/>
                <a:gd name="T6" fmla="*/ 7 w 203"/>
                <a:gd name="T7" fmla="*/ 91 h 202"/>
                <a:gd name="T8" fmla="*/ 87 w 203"/>
                <a:gd name="T9" fmla="*/ 7 h 202"/>
                <a:gd name="T10" fmla="*/ 111 w 203"/>
                <a:gd name="T11" fmla="*/ 6 h 202"/>
                <a:gd name="T12" fmla="*/ 196 w 203"/>
                <a:gd name="T13" fmla="*/ 87 h 202"/>
                <a:gd name="T14" fmla="*/ 196 w 203"/>
                <a:gd name="T15" fmla="*/ 111 h 202"/>
                <a:gd name="T16" fmla="*/ 116 w 203"/>
                <a:gd name="T17"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202">
                  <a:moveTo>
                    <a:pt x="116" y="195"/>
                  </a:moveTo>
                  <a:cubicBezTo>
                    <a:pt x="109" y="202"/>
                    <a:pt x="98" y="202"/>
                    <a:pt x="92" y="196"/>
                  </a:cubicBezTo>
                  <a:cubicBezTo>
                    <a:pt x="8" y="115"/>
                    <a:pt x="8" y="115"/>
                    <a:pt x="8" y="115"/>
                  </a:cubicBezTo>
                  <a:cubicBezTo>
                    <a:pt x="1" y="109"/>
                    <a:pt x="0" y="98"/>
                    <a:pt x="7" y="91"/>
                  </a:cubicBezTo>
                  <a:cubicBezTo>
                    <a:pt x="87" y="7"/>
                    <a:pt x="87" y="7"/>
                    <a:pt x="87" y="7"/>
                  </a:cubicBezTo>
                  <a:cubicBezTo>
                    <a:pt x="94" y="0"/>
                    <a:pt x="105" y="0"/>
                    <a:pt x="111" y="6"/>
                  </a:cubicBezTo>
                  <a:cubicBezTo>
                    <a:pt x="196" y="87"/>
                    <a:pt x="196" y="87"/>
                    <a:pt x="196" y="87"/>
                  </a:cubicBezTo>
                  <a:cubicBezTo>
                    <a:pt x="202" y="93"/>
                    <a:pt x="203" y="104"/>
                    <a:pt x="196" y="111"/>
                  </a:cubicBezTo>
                  <a:lnTo>
                    <a:pt x="116" y="195"/>
                  </a:lnTo>
                  <a:close/>
                </a:path>
              </a:pathLst>
            </a:custGeom>
            <a:solidFill>
              <a:srgbClr val="0B3A70"/>
            </a:solidFill>
            <a:ln>
              <a:noFill/>
            </a:ln>
          </p:spPr>
          <p:txBody>
            <a:bodyPr vert="horz" wrap="square" lIns="91440" tIns="45720" rIns="91440" bIns="45720" numCol="1" anchor="t" anchorCtr="0" compatLnSpc="1">
              <a:prstTxWarp prst="textNoShape">
                <a:avLst/>
              </a:prstTxWarp>
            </a:bodyPr>
            <a:lstStyle/>
            <a:p>
              <a:endParaRPr lang="zh-CN" altLang="en-US"/>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1212" y="2441523"/>
              <a:ext cx="2064787" cy="1990431"/>
            </a:xfrm>
            <a:prstGeom prst="rect">
              <a:avLst/>
            </a:prstGeom>
          </p:spPr>
        </p:pic>
        <p:sp>
          <p:nvSpPr>
            <p:cNvPr id="9" name="Freeform 8"/>
            <p:cNvSpPr>
              <a:spLocks/>
            </p:cNvSpPr>
            <p:nvPr/>
          </p:nvSpPr>
          <p:spPr bwMode="auto">
            <a:xfrm>
              <a:off x="5908451" y="1517607"/>
              <a:ext cx="2271712" cy="2451100"/>
            </a:xfrm>
            <a:custGeom>
              <a:avLst/>
              <a:gdLst>
                <a:gd name="T0" fmla="*/ 195 w 202"/>
                <a:gd name="T1" fmla="*/ 87 h 218"/>
                <a:gd name="T2" fmla="*/ 111 w 202"/>
                <a:gd name="T3" fmla="*/ 7 h 218"/>
                <a:gd name="T4" fmla="*/ 87 w 202"/>
                <a:gd name="T5" fmla="*/ 7 h 218"/>
                <a:gd name="T6" fmla="*/ 7 w 202"/>
                <a:gd name="T7" fmla="*/ 91 h 218"/>
                <a:gd name="T8" fmla="*/ 7 w 202"/>
                <a:gd name="T9" fmla="*/ 115 h 218"/>
                <a:gd name="T10" fmla="*/ 91 w 202"/>
                <a:gd name="T11" fmla="*/ 196 h 218"/>
                <a:gd name="T12" fmla="*/ 116 w 202"/>
                <a:gd name="T13" fmla="*/ 195 h 218"/>
                <a:gd name="T14" fmla="*/ 121 w 202"/>
                <a:gd name="T15" fmla="*/ 189 h 218"/>
                <a:gd name="T16" fmla="*/ 127 w 202"/>
                <a:gd name="T17" fmla="*/ 187 h 218"/>
                <a:gd name="T18" fmla="*/ 134 w 202"/>
                <a:gd name="T19" fmla="*/ 190 h 218"/>
                <a:gd name="T20" fmla="*/ 147 w 202"/>
                <a:gd name="T21" fmla="*/ 202 h 218"/>
                <a:gd name="T22" fmla="*/ 152 w 202"/>
                <a:gd name="T23" fmla="*/ 211 h 218"/>
                <a:gd name="T24" fmla="*/ 149 w 202"/>
                <a:gd name="T25" fmla="*/ 218 h 218"/>
                <a:gd name="T26" fmla="*/ 175 w 202"/>
                <a:gd name="T27" fmla="*/ 191 h 218"/>
                <a:gd name="T28" fmla="*/ 168 w 202"/>
                <a:gd name="T29" fmla="*/ 194 h 218"/>
                <a:gd name="T30" fmla="*/ 158 w 202"/>
                <a:gd name="T31" fmla="*/ 188 h 218"/>
                <a:gd name="T32" fmla="*/ 145 w 202"/>
                <a:gd name="T33" fmla="*/ 176 h 218"/>
                <a:gd name="T34" fmla="*/ 143 w 202"/>
                <a:gd name="T35" fmla="*/ 170 h 218"/>
                <a:gd name="T36" fmla="*/ 145 w 202"/>
                <a:gd name="T37" fmla="*/ 164 h 218"/>
                <a:gd name="T38" fmla="*/ 129 w 202"/>
                <a:gd name="T39" fmla="*/ 181 h 218"/>
                <a:gd name="T40" fmla="*/ 196 w 202"/>
                <a:gd name="T41" fmla="*/ 111 h 218"/>
                <a:gd name="T42" fmla="*/ 195 w 202"/>
                <a:gd name="T43" fmla="*/ 8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18">
                  <a:moveTo>
                    <a:pt x="195" y="87"/>
                  </a:moveTo>
                  <a:cubicBezTo>
                    <a:pt x="111" y="7"/>
                    <a:pt x="111" y="7"/>
                    <a:pt x="111" y="7"/>
                  </a:cubicBezTo>
                  <a:cubicBezTo>
                    <a:pt x="104" y="0"/>
                    <a:pt x="94" y="0"/>
                    <a:pt x="87" y="7"/>
                  </a:cubicBezTo>
                  <a:cubicBezTo>
                    <a:pt x="7" y="91"/>
                    <a:pt x="7" y="91"/>
                    <a:pt x="7" y="91"/>
                  </a:cubicBezTo>
                  <a:cubicBezTo>
                    <a:pt x="0" y="98"/>
                    <a:pt x="0" y="109"/>
                    <a:pt x="7" y="115"/>
                  </a:cubicBezTo>
                  <a:cubicBezTo>
                    <a:pt x="91" y="196"/>
                    <a:pt x="91" y="196"/>
                    <a:pt x="91" y="196"/>
                  </a:cubicBezTo>
                  <a:cubicBezTo>
                    <a:pt x="98" y="202"/>
                    <a:pt x="109" y="202"/>
                    <a:pt x="116" y="195"/>
                  </a:cubicBezTo>
                  <a:cubicBezTo>
                    <a:pt x="121" y="189"/>
                    <a:pt x="121" y="189"/>
                    <a:pt x="121" y="189"/>
                  </a:cubicBezTo>
                  <a:cubicBezTo>
                    <a:pt x="123" y="188"/>
                    <a:pt x="125" y="187"/>
                    <a:pt x="127" y="187"/>
                  </a:cubicBezTo>
                  <a:cubicBezTo>
                    <a:pt x="130" y="187"/>
                    <a:pt x="132" y="188"/>
                    <a:pt x="134" y="190"/>
                  </a:cubicBezTo>
                  <a:cubicBezTo>
                    <a:pt x="147" y="202"/>
                    <a:pt x="147" y="202"/>
                    <a:pt x="147" y="202"/>
                  </a:cubicBezTo>
                  <a:cubicBezTo>
                    <a:pt x="148" y="204"/>
                    <a:pt x="152" y="209"/>
                    <a:pt x="152" y="211"/>
                  </a:cubicBezTo>
                  <a:cubicBezTo>
                    <a:pt x="152" y="213"/>
                    <a:pt x="151" y="216"/>
                    <a:pt x="149" y="218"/>
                  </a:cubicBezTo>
                  <a:cubicBezTo>
                    <a:pt x="175" y="191"/>
                    <a:pt x="175" y="191"/>
                    <a:pt x="175" y="191"/>
                  </a:cubicBezTo>
                  <a:cubicBezTo>
                    <a:pt x="174" y="193"/>
                    <a:pt x="171" y="194"/>
                    <a:pt x="168" y="194"/>
                  </a:cubicBezTo>
                  <a:cubicBezTo>
                    <a:pt x="166" y="194"/>
                    <a:pt x="160" y="190"/>
                    <a:pt x="158" y="188"/>
                  </a:cubicBezTo>
                  <a:cubicBezTo>
                    <a:pt x="145" y="176"/>
                    <a:pt x="145" y="176"/>
                    <a:pt x="145" y="176"/>
                  </a:cubicBezTo>
                  <a:cubicBezTo>
                    <a:pt x="144" y="174"/>
                    <a:pt x="143" y="172"/>
                    <a:pt x="143" y="170"/>
                  </a:cubicBezTo>
                  <a:cubicBezTo>
                    <a:pt x="143" y="168"/>
                    <a:pt x="144" y="166"/>
                    <a:pt x="145" y="164"/>
                  </a:cubicBezTo>
                  <a:cubicBezTo>
                    <a:pt x="129" y="181"/>
                    <a:pt x="129" y="181"/>
                    <a:pt x="129" y="181"/>
                  </a:cubicBezTo>
                  <a:cubicBezTo>
                    <a:pt x="196" y="111"/>
                    <a:pt x="196" y="111"/>
                    <a:pt x="196" y="111"/>
                  </a:cubicBezTo>
                  <a:cubicBezTo>
                    <a:pt x="202" y="104"/>
                    <a:pt x="202" y="93"/>
                    <a:pt x="195" y="87"/>
                  </a:cubicBezTo>
                  <a:close/>
                </a:path>
              </a:pathLst>
            </a:custGeom>
            <a:solidFill>
              <a:srgbClr val="DC040F"/>
            </a:solidFill>
            <a:ln>
              <a:noFill/>
            </a:ln>
          </p:spPr>
          <p:txBody>
            <a:bodyPr vert="horz" wrap="square" lIns="91440" tIns="45720" rIns="91440" bIns="45720" numCol="1" anchor="t" anchorCtr="0" compatLnSpc="1">
              <a:prstTxWarp prst="textNoShape">
                <a:avLst/>
              </a:prstTxWarp>
            </a:bodyPr>
            <a:lstStyle/>
            <a:p>
              <a:endParaRPr lang="zh-CN" altLang="en-US"/>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7157" y="1722249"/>
              <a:ext cx="2064787" cy="1990431"/>
            </a:xfrm>
            <a:prstGeom prst="rect">
              <a:avLst/>
            </a:prstGeom>
          </p:spPr>
        </p:pic>
        <p:sp>
          <p:nvSpPr>
            <p:cNvPr id="11" name="Freeform 7"/>
            <p:cNvSpPr>
              <a:spLocks/>
            </p:cNvSpPr>
            <p:nvPr/>
          </p:nvSpPr>
          <p:spPr bwMode="auto">
            <a:xfrm>
              <a:off x="3884389" y="2539957"/>
              <a:ext cx="2417762" cy="2273300"/>
            </a:xfrm>
            <a:custGeom>
              <a:avLst/>
              <a:gdLst>
                <a:gd name="T0" fmla="*/ 188 w 215"/>
                <a:gd name="T1" fmla="*/ 67 h 202"/>
                <a:gd name="T2" fmla="*/ 200 w 215"/>
                <a:gd name="T3" fmla="*/ 54 h 202"/>
                <a:gd name="T4" fmla="*/ 208 w 215"/>
                <a:gd name="T5" fmla="*/ 49 h 202"/>
                <a:gd name="T6" fmla="*/ 215 w 215"/>
                <a:gd name="T7" fmla="*/ 52 h 202"/>
                <a:gd name="T8" fmla="*/ 188 w 215"/>
                <a:gd name="T9" fmla="*/ 25 h 202"/>
                <a:gd name="T10" fmla="*/ 191 w 215"/>
                <a:gd name="T11" fmla="*/ 32 h 202"/>
                <a:gd name="T12" fmla="*/ 185 w 215"/>
                <a:gd name="T13" fmla="*/ 43 h 202"/>
                <a:gd name="T14" fmla="*/ 173 w 215"/>
                <a:gd name="T15" fmla="*/ 56 h 202"/>
                <a:gd name="T16" fmla="*/ 168 w 215"/>
                <a:gd name="T17" fmla="*/ 57 h 202"/>
                <a:gd name="T18" fmla="*/ 163 w 215"/>
                <a:gd name="T19" fmla="*/ 56 h 202"/>
                <a:gd name="T20" fmla="*/ 111 w 215"/>
                <a:gd name="T21" fmla="*/ 6 h 202"/>
                <a:gd name="T22" fmla="*/ 87 w 215"/>
                <a:gd name="T23" fmla="*/ 7 h 202"/>
                <a:gd name="T24" fmla="*/ 6 w 215"/>
                <a:gd name="T25" fmla="*/ 91 h 202"/>
                <a:gd name="T26" fmla="*/ 7 w 215"/>
                <a:gd name="T27" fmla="*/ 115 h 202"/>
                <a:gd name="T28" fmla="*/ 91 w 215"/>
                <a:gd name="T29" fmla="*/ 196 h 202"/>
                <a:gd name="T30" fmla="*/ 115 w 215"/>
                <a:gd name="T31" fmla="*/ 195 h 202"/>
                <a:gd name="T32" fmla="*/ 196 w 215"/>
                <a:gd name="T33" fmla="*/ 111 h 202"/>
                <a:gd name="T34" fmla="*/ 195 w 215"/>
                <a:gd name="T35" fmla="*/ 87 h 202"/>
                <a:gd name="T36" fmla="*/ 186 w 215"/>
                <a:gd name="T37" fmla="*/ 78 h 202"/>
                <a:gd name="T38" fmla="*/ 185 w 215"/>
                <a:gd name="T39" fmla="*/ 74 h 202"/>
                <a:gd name="T40" fmla="*/ 188 w 215"/>
                <a:gd name="T41" fmla="*/ 6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5" h="202">
                  <a:moveTo>
                    <a:pt x="188" y="67"/>
                  </a:moveTo>
                  <a:cubicBezTo>
                    <a:pt x="200" y="54"/>
                    <a:pt x="200" y="54"/>
                    <a:pt x="200" y="54"/>
                  </a:cubicBezTo>
                  <a:cubicBezTo>
                    <a:pt x="201" y="53"/>
                    <a:pt x="206" y="49"/>
                    <a:pt x="208" y="49"/>
                  </a:cubicBezTo>
                  <a:cubicBezTo>
                    <a:pt x="211" y="49"/>
                    <a:pt x="214" y="50"/>
                    <a:pt x="215" y="52"/>
                  </a:cubicBezTo>
                  <a:cubicBezTo>
                    <a:pt x="188" y="25"/>
                    <a:pt x="188" y="25"/>
                    <a:pt x="188" y="25"/>
                  </a:cubicBezTo>
                  <a:cubicBezTo>
                    <a:pt x="190" y="27"/>
                    <a:pt x="191" y="30"/>
                    <a:pt x="191" y="32"/>
                  </a:cubicBezTo>
                  <a:cubicBezTo>
                    <a:pt x="192" y="35"/>
                    <a:pt x="187" y="41"/>
                    <a:pt x="185" y="43"/>
                  </a:cubicBezTo>
                  <a:cubicBezTo>
                    <a:pt x="173" y="56"/>
                    <a:pt x="173" y="56"/>
                    <a:pt x="173" y="56"/>
                  </a:cubicBezTo>
                  <a:cubicBezTo>
                    <a:pt x="172" y="57"/>
                    <a:pt x="170" y="57"/>
                    <a:pt x="168" y="57"/>
                  </a:cubicBezTo>
                  <a:cubicBezTo>
                    <a:pt x="166" y="57"/>
                    <a:pt x="164" y="57"/>
                    <a:pt x="163" y="56"/>
                  </a:cubicBezTo>
                  <a:cubicBezTo>
                    <a:pt x="111" y="6"/>
                    <a:pt x="111" y="6"/>
                    <a:pt x="111" y="6"/>
                  </a:cubicBezTo>
                  <a:cubicBezTo>
                    <a:pt x="104" y="0"/>
                    <a:pt x="93" y="0"/>
                    <a:pt x="87" y="7"/>
                  </a:cubicBezTo>
                  <a:cubicBezTo>
                    <a:pt x="6" y="91"/>
                    <a:pt x="6" y="91"/>
                    <a:pt x="6" y="91"/>
                  </a:cubicBezTo>
                  <a:cubicBezTo>
                    <a:pt x="0" y="98"/>
                    <a:pt x="0" y="109"/>
                    <a:pt x="7" y="115"/>
                  </a:cubicBezTo>
                  <a:cubicBezTo>
                    <a:pt x="91" y="196"/>
                    <a:pt x="91" y="196"/>
                    <a:pt x="91" y="196"/>
                  </a:cubicBezTo>
                  <a:cubicBezTo>
                    <a:pt x="98" y="202"/>
                    <a:pt x="109" y="202"/>
                    <a:pt x="115" y="195"/>
                  </a:cubicBezTo>
                  <a:cubicBezTo>
                    <a:pt x="196" y="111"/>
                    <a:pt x="196" y="111"/>
                    <a:pt x="196" y="111"/>
                  </a:cubicBezTo>
                  <a:cubicBezTo>
                    <a:pt x="202" y="104"/>
                    <a:pt x="202" y="93"/>
                    <a:pt x="195" y="87"/>
                  </a:cubicBezTo>
                  <a:cubicBezTo>
                    <a:pt x="186" y="78"/>
                    <a:pt x="186" y="78"/>
                    <a:pt x="186" y="78"/>
                  </a:cubicBezTo>
                  <a:cubicBezTo>
                    <a:pt x="185" y="77"/>
                    <a:pt x="185" y="75"/>
                    <a:pt x="185" y="74"/>
                  </a:cubicBezTo>
                  <a:cubicBezTo>
                    <a:pt x="185" y="71"/>
                    <a:pt x="186" y="68"/>
                    <a:pt x="188" y="67"/>
                  </a:cubicBezTo>
                  <a:close/>
                </a:path>
              </a:pathLst>
            </a:custGeom>
            <a:solidFill>
              <a:srgbClr val="1D8DE5"/>
            </a:solidFill>
            <a:ln>
              <a:noFill/>
            </a:ln>
          </p:spPr>
          <p:txBody>
            <a:bodyPr vert="horz" wrap="square" lIns="91440" tIns="45720" rIns="91440" bIns="45720" numCol="1" anchor="t" anchorCtr="0" compatLnSpc="1">
              <a:prstTxWarp prst="textNoShape">
                <a:avLst/>
              </a:prstTxWarp>
            </a:bodyPr>
            <a:lstStyle/>
            <a:p>
              <a:endParaRPr lang="zh-CN" altLang="en-US"/>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0163" y="2723608"/>
              <a:ext cx="2064787" cy="1990431"/>
            </a:xfrm>
            <a:prstGeom prst="rect">
              <a:avLst/>
            </a:prstGeom>
          </p:spPr>
        </p:pic>
        <p:sp>
          <p:nvSpPr>
            <p:cNvPr id="13" name="Freeform 11"/>
            <p:cNvSpPr>
              <a:spLocks/>
            </p:cNvSpPr>
            <p:nvPr/>
          </p:nvSpPr>
          <p:spPr bwMode="auto">
            <a:xfrm>
              <a:off x="5041676" y="4937082"/>
              <a:ext cx="619125" cy="1011238"/>
            </a:xfrm>
            <a:custGeom>
              <a:avLst/>
              <a:gdLst>
                <a:gd name="T0" fmla="*/ 0 w 390"/>
                <a:gd name="T1" fmla="*/ 0 h 637"/>
                <a:gd name="T2" fmla="*/ 0 w 390"/>
                <a:gd name="T3" fmla="*/ 241 h 637"/>
                <a:gd name="T4" fmla="*/ 390 w 390"/>
                <a:gd name="T5" fmla="*/ 637 h 637"/>
              </a:gdLst>
              <a:ahLst/>
              <a:cxnLst>
                <a:cxn ang="0">
                  <a:pos x="T0" y="T1"/>
                </a:cxn>
                <a:cxn ang="0">
                  <a:pos x="T2" y="T3"/>
                </a:cxn>
                <a:cxn ang="0">
                  <a:pos x="T4" y="T5"/>
                </a:cxn>
              </a:cxnLst>
              <a:rect l="0" t="0" r="r" b="b"/>
              <a:pathLst>
                <a:path w="390" h="637">
                  <a:moveTo>
                    <a:pt x="0" y="0"/>
                  </a:moveTo>
                  <a:lnTo>
                    <a:pt x="0" y="241"/>
                  </a:lnTo>
                  <a:lnTo>
                    <a:pt x="390" y="637"/>
                  </a:lnTo>
                </a:path>
              </a:pathLst>
            </a:custGeom>
            <a:noFill/>
            <a:ln w="11113" cap="rnd">
              <a:solidFill>
                <a:srgbClr val="9C968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2"/>
            <p:cNvSpPr>
              <a:spLocks/>
            </p:cNvSpPr>
            <p:nvPr/>
          </p:nvSpPr>
          <p:spPr bwMode="auto">
            <a:xfrm>
              <a:off x="7032401" y="414294"/>
              <a:ext cx="630237" cy="1001713"/>
            </a:xfrm>
            <a:custGeom>
              <a:avLst/>
              <a:gdLst>
                <a:gd name="T0" fmla="*/ 0 w 397"/>
                <a:gd name="T1" fmla="*/ 631 h 631"/>
                <a:gd name="T2" fmla="*/ 0 w 397"/>
                <a:gd name="T3" fmla="*/ 390 h 631"/>
                <a:gd name="T4" fmla="*/ 397 w 397"/>
                <a:gd name="T5" fmla="*/ 0 h 631"/>
              </a:gdLst>
              <a:ahLst/>
              <a:cxnLst>
                <a:cxn ang="0">
                  <a:pos x="T0" y="T1"/>
                </a:cxn>
                <a:cxn ang="0">
                  <a:pos x="T2" y="T3"/>
                </a:cxn>
                <a:cxn ang="0">
                  <a:pos x="T4" y="T5"/>
                </a:cxn>
              </a:cxnLst>
              <a:rect l="0" t="0" r="r" b="b"/>
              <a:pathLst>
                <a:path w="397" h="631">
                  <a:moveTo>
                    <a:pt x="0" y="631"/>
                  </a:moveTo>
                  <a:lnTo>
                    <a:pt x="0" y="390"/>
                  </a:lnTo>
                  <a:lnTo>
                    <a:pt x="397" y="0"/>
                  </a:lnTo>
                </a:path>
              </a:pathLst>
            </a:custGeom>
            <a:noFill/>
            <a:ln w="11113" cap="rnd">
              <a:solidFill>
                <a:srgbClr val="9C968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3"/>
            <p:cNvSpPr>
              <a:spLocks/>
            </p:cNvSpPr>
            <p:nvPr/>
          </p:nvSpPr>
          <p:spPr bwMode="auto">
            <a:xfrm>
              <a:off x="10102626" y="1336632"/>
              <a:ext cx="415925" cy="798513"/>
            </a:xfrm>
            <a:custGeom>
              <a:avLst/>
              <a:gdLst>
                <a:gd name="T0" fmla="*/ 0 w 262"/>
                <a:gd name="T1" fmla="*/ 503 h 503"/>
                <a:gd name="T2" fmla="*/ 0 w 262"/>
                <a:gd name="T3" fmla="*/ 262 h 503"/>
                <a:gd name="T4" fmla="*/ 262 w 262"/>
                <a:gd name="T5" fmla="*/ 0 h 503"/>
              </a:gdLst>
              <a:ahLst/>
              <a:cxnLst>
                <a:cxn ang="0">
                  <a:pos x="T0" y="T1"/>
                </a:cxn>
                <a:cxn ang="0">
                  <a:pos x="T2" y="T3"/>
                </a:cxn>
                <a:cxn ang="0">
                  <a:pos x="T4" y="T5"/>
                </a:cxn>
              </a:cxnLst>
              <a:rect l="0" t="0" r="r" b="b"/>
              <a:pathLst>
                <a:path w="262" h="503">
                  <a:moveTo>
                    <a:pt x="0" y="503"/>
                  </a:moveTo>
                  <a:lnTo>
                    <a:pt x="0" y="262"/>
                  </a:lnTo>
                  <a:lnTo>
                    <a:pt x="262" y="0"/>
                  </a:lnTo>
                </a:path>
              </a:pathLst>
            </a:custGeom>
            <a:noFill/>
            <a:ln w="11113" cap="rnd">
              <a:solidFill>
                <a:srgbClr val="9C968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4"/>
            <p:cNvSpPr>
              <a:spLocks/>
            </p:cNvSpPr>
            <p:nvPr/>
          </p:nvSpPr>
          <p:spPr bwMode="auto">
            <a:xfrm>
              <a:off x="8270651" y="5802269"/>
              <a:ext cx="415925" cy="798513"/>
            </a:xfrm>
            <a:custGeom>
              <a:avLst/>
              <a:gdLst>
                <a:gd name="T0" fmla="*/ 0 w 262"/>
                <a:gd name="T1" fmla="*/ 0 h 503"/>
                <a:gd name="T2" fmla="*/ 0 w 262"/>
                <a:gd name="T3" fmla="*/ 241 h 503"/>
                <a:gd name="T4" fmla="*/ 262 w 262"/>
                <a:gd name="T5" fmla="*/ 503 h 503"/>
              </a:gdLst>
              <a:ahLst/>
              <a:cxnLst>
                <a:cxn ang="0">
                  <a:pos x="T0" y="T1"/>
                </a:cxn>
                <a:cxn ang="0">
                  <a:pos x="T2" y="T3"/>
                </a:cxn>
                <a:cxn ang="0">
                  <a:pos x="T4" y="T5"/>
                </a:cxn>
              </a:cxnLst>
              <a:rect l="0" t="0" r="r" b="b"/>
              <a:pathLst>
                <a:path w="262" h="503">
                  <a:moveTo>
                    <a:pt x="0" y="0"/>
                  </a:moveTo>
                  <a:lnTo>
                    <a:pt x="0" y="241"/>
                  </a:lnTo>
                  <a:lnTo>
                    <a:pt x="262" y="503"/>
                  </a:lnTo>
                </a:path>
              </a:pathLst>
            </a:custGeom>
            <a:noFill/>
            <a:ln w="11113" cap="rnd">
              <a:solidFill>
                <a:srgbClr val="9C968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5"/>
            <p:cNvSpPr>
              <a:spLocks/>
            </p:cNvSpPr>
            <p:nvPr/>
          </p:nvSpPr>
          <p:spPr bwMode="auto">
            <a:xfrm>
              <a:off x="10418539" y="1336632"/>
              <a:ext cx="112712" cy="101600"/>
            </a:xfrm>
            <a:custGeom>
              <a:avLst/>
              <a:gdLst>
                <a:gd name="T0" fmla="*/ 0 w 71"/>
                <a:gd name="T1" fmla="*/ 14 h 64"/>
                <a:gd name="T2" fmla="*/ 71 w 71"/>
                <a:gd name="T3" fmla="*/ 0 h 64"/>
                <a:gd name="T4" fmla="*/ 49 w 71"/>
                <a:gd name="T5" fmla="*/ 64 h 64"/>
                <a:gd name="T6" fmla="*/ 0 w 71"/>
                <a:gd name="T7" fmla="*/ 14 h 64"/>
              </a:gdLst>
              <a:ahLst/>
              <a:cxnLst>
                <a:cxn ang="0">
                  <a:pos x="T0" y="T1"/>
                </a:cxn>
                <a:cxn ang="0">
                  <a:pos x="T2" y="T3"/>
                </a:cxn>
                <a:cxn ang="0">
                  <a:pos x="T4" y="T5"/>
                </a:cxn>
                <a:cxn ang="0">
                  <a:pos x="T6" y="T7"/>
                </a:cxn>
              </a:cxnLst>
              <a:rect l="0" t="0" r="r" b="b"/>
              <a:pathLst>
                <a:path w="71" h="64">
                  <a:moveTo>
                    <a:pt x="0" y="14"/>
                  </a:moveTo>
                  <a:lnTo>
                    <a:pt x="71" y="0"/>
                  </a:lnTo>
                  <a:lnTo>
                    <a:pt x="49" y="64"/>
                  </a:lnTo>
                  <a:lnTo>
                    <a:pt x="0" y="14"/>
                  </a:lnTo>
                  <a:close/>
                </a:path>
              </a:pathLst>
            </a:custGeom>
            <a:solidFill>
              <a:srgbClr val="9C96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6"/>
            <p:cNvSpPr>
              <a:spLocks/>
            </p:cNvSpPr>
            <p:nvPr/>
          </p:nvSpPr>
          <p:spPr bwMode="auto">
            <a:xfrm>
              <a:off x="7572151" y="392069"/>
              <a:ext cx="112712" cy="112713"/>
            </a:xfrm>
            <a:custGeom>
              <a:avLst/>
              <a:gdLst>
                <a:gd name="T0" fmla="*/ 0 w 71"/>
                <a:gd name="T1" fmla="*/ 21 h 71"/>
                <a:gd name="T2" fmla="*/ 71 w 71"/>
                <a:gd name="T3" fmla="*/ 0 h 71"/>
                <a:gd name="T4" fmla="*/ 50 w 71"/>
                <a:gd name="T5" fmla="*/ 71 h 71"/>
                <a:gd name="T6" fmla="*/ 0 w 71"/>
                <a:gd name="T7" fmla="*/ 21 h 71"/>
              </a:gdLst>
              <a:ahLst/>
              <a:cxnLst>
                <a:cxn ang="0">
                  <a:pos x="T0" y="T1"/>
                </a:cxn>
                <a:cxn ang="0">
                  <a:pos x="T2" y="T3"/>
                </a:cxn>
                <a:cxn ang="0">
                  <a:pos x="T4" y="T5"/>
                </a:cxn>
                <a:cxn ang="0">
                  <a:pos x="T6" y="T7"/>
                </a:cxn>
              </a:cxnLst>
              <a:rect l="0" t="0" r="r" b="b"/>
              <a:pathLst>
                <a:path w="71" h="71">
                  <a:moveTo>
                    <a:pt x="0" y="21"/>
                  </a:moveTo>
                  <a:lnTo>
                    <a:pt x="71" y="0"/>
                  </a:lnTo>
                  <a:lnTo>
                    <a:pt x="50" y="71"/>
                  </a:lnTo>
                  <a:lnTo>
                    <a:pt x="0" y="21"/>
                  </a:lnTo>
                  <a:close/>
                </a:path>
              </a:pathLst>
            </a:custGeom>
            <a:solidFill>
              <a:srgbClr val="9C96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7"/>
            <p:cNvSpPr>
              <a:spLocks/>
            </p:cNvSpPr>
            <p:nvPr/>
          </p:nvSpPr>
          <p:spPr bwMode="auto">
            <a:xfrm>
              <a:off x="5570314" y="5837194"/>
              <a:ext cx="112712" cy="111125"/>
            </a:xfrm>
            <a:custGeom>
              <a:avLst/>
              <a:gdLst>
                <a:gd name="T0" fmla="*/ 0 w 71"/>
                <a:gd name="T1" fmla="*/ 49 h 70"/>
                <a:gd name="T2" fmla="*/ 50 w 71"/>
                <a:gd name="T3" fmla="*/ 0 h 70"/>
                <a:gd name="T4" fmla="*/ 71 w 71"/>
                <a:gd name="T5" fmla="*/ 70 h 70"/>
                <a:gd name="T6" fmla="*/ 0 w 71"/>
                <a:gd name="T7" fmla="*/ 49 h 70"/>
              </a:gdLst>
              <a:ahLst/>
              <a:cxnLst>
                <a:cxn ang="0">
                  <a:pos x="T0" y="T1"/>
                </a:cxn>
                <a:cxn ang="0">
                  <a:pos x="T2" y="T3"/>
                </a:cxn>
                <a:cxn ang="0">
                  <a:pos x="T4" y="T5"/>
                </a:cxn>
                <a:cxn ang="0">
                  <a:pos x="T6" y="T7"/>
                </a:cxn>
              </a:cxnLst>
              <a:rect l="0" t="0" r="r" b="b"/>
              <a:pathLst>
                <a:path w="71" h="70">
                  <a:moveTo>
                    <a:pt x="0" y="49"/>
                  </a:moveTo>
                  <a:lnTo>
                    <a:pt x="50" y="0"/>
                  </a:lnTo>
                  <a:lnTo>
                    <a:pt x="71" y="70"/>
                  </a:lnTo>
                  <a:lnTo>
                    <a:pt x="0" y="49"/>
                  </a:lnTo>
                  <a:close/>
                </a:path>
              </a:pathLst>
            </a:custGeom>
            <a:solidFill>
              <a:srgbClr val="9C96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8"/>
            <p:cNvSpPr>
              <a:spLocks/>
            </p:cNvSpPr>
            <p:nvPr/>
          </p:nvSpPr>
          <p:spPr bwMode="auto">
            <a:xfrm>
              <a:off x="8596089" y="6522994"/>
              <a:ext cx="112712" cy="112713"/>
            </a:xfrm>
            <a:custGeom>
              <a:avLst/>
              <a:gdLst>
                <a:gd name="T0" fmla="*/ 0 w 71"/>
                <a:gd name="T1" fmla="*/ 49 h 71"/>
                <a:gd name="T2" fmla="*/ 50 w 71"/>
                <a:gd name="T3" fmla="*/ 0 h 71"/>
                <a:gd name="T4" fmla="*/ 71 w 71"/>
                <a:gd name="T5" fmla="*/ 71 h 71"/>
                <a:gd name="T6" fmla="*/ 0 w 71"/>
                <a:gd name="T7" fmla="*/ 49 h 71"/>
              </a:gdLst>
              <a:ahLst/>
              <a:cxnLst>
                <a:cxn ang="0">
                  <a:pos x="T0" y="T1"/>
                </a:cxn>
                <a:cxn ang="0">
                  <a:pos x="T2" y="T3"/>
                </a:cxn>
                <a:cxn ang="0">
                  <a:pos x="T4" y="T5"/>
                </a:cxn>
                <a:cxn ang="0">
                  <a:pos x="T6" y="T7"/>
                </a:cxn>
              </a:cxnLst>
              <a:rect l="0" t="0" r="r" b="b"/>
              <a:pathLst>
                <a:path w="71" h="71">
                  <a:moveTo>
                    <a:pt x="0" y="49"/>
                  </a:moveTo>
                  <a:lnTo>
                    <a:pt x="50" y="0"/>
                  </a:lnTo>
                  <a:lnTo>
                    <a:pt x="71" y="71"/>
                  </a:lnTo>
                  <a:lnTo>
                    <a:pt x="0" y="49"/>
                  </a:lnTo>
                  <a:close/>
                </a:path>
              </a:pathLst>
            </a:custGeom>
            <a:solidFill>
              <a:srgbClr val="9C96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文本框 46"/>
            <p:cNvSpPr txBox="1"/>
            <p:nvPr/>
          </p:nvSpPr>
          <p:spPr>
            <a:xfrm>
              <a:off x="7697563" y="201492"/>
              <a:ext cx="718466" cy="707886"/>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02</a:t>
              </a:r>
              <a:endParaRPr lang="zh-CN" altLang="en-US" sz="4000" dirty="0">
                <a:solidFill>
                  <a:srgbClr val="605E5E"/>
                </a:solidFill>
                <a:latin typeface="Impact" panose="020B0806030902050204" pitchFamily="34" charset="0"/>
                <a:cs typeface="Aharoni" panose="02010803020104030203" pitchFamily="2" charset="-79"/>
              </a:endParaRPr>
            </a:p>
          </p:txBody>
        </p:sp>
        <p:sp>
          <p:nvSpPr>
            <p:cNvPr id="34" name="文本框 47"/>
            <p:cNvSpPr txBox="1"/>
            <p:nvPr/>
          </p:nvSpPr>
          <p:spPr>
            <a:xfrm>
              <a:off x="7697563" y="778472"/>
              <a:ext cx="2792752" cy="400110"/>
            </a:xfrm>
            <a:prstGeom prst="rect">
              <a:avLst/>
            </a:prstGeom>
            <a:noFill/>
          </p:spPr>
          <p:txBody>
            <a:bodyPr wrap="none" rtlCol="0">
              <a:spAutoFit/>
            </a:bodyPr>
            <a:lstStyle/>
            <a:p>
              <a:r>
                <a:rPr lang="en-US" altLang="zh-CN" sz="2000" b="1" dirty="0">
                  <a:solidFill>
                    <a:srgbClr val="FF0000"/>
                  </a:solidFill>
                  <a:latin typeface="+mj-ea"/>
                  <a:ea typeface="+mj-ea"/>
                  <a:cs typeface="Tahoma" panose="020B0604030504040204" pitchFamily="34" charset="0"/>
                </a:rPr>
                <a:t>177 Fuel Assemblies</a:t>
              </a:r>
              <a:endParaRPr lang="zh-CN" altLang="en-US" sz="2000" b="1" dirty="0">
                <a:solidFill>
                  <a:srgbClr val="FF0000"/>
                </a:solidFill>
                <a:latin typeface="+mj-ea"/>
                <a:ea typeface="+mj-ea"/>
                <a:cs typeface="Tahoma" panose="020B0604030504040204" pitchFamily="34" charset="0"/>
              </a:endParaRPr>
            </a:p>
          </p:txBody>
        </p:sp>
        <p:sp>
          <p:nvSpPr>
            <p:cNvPr id="35" name="文本框 48"/>
            <p:cNvSpPr txBox="1"/>
            <p:nvPr/>
          </p:nvSpPr>
          <p:spPr>
            <a:xfrm>
              <a:off x="10531251" y="809721"/>
              <a:ext cx="716863" cy="707886"/>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04</a:t>
              </a:r>
              <a:endParaRPr lang="zh-CN" altLang="en-US" sz="4000" dirty="0">
                <a:solidFill>
                  <a:srgbClr val="605E5E"/>
                </a:solidFill>
                <a:latin typeface="Impact" panose="020B0806030902050204" pitchFamily="34" charset="0"/>
                <a:cs typeface="Aharoni" panose="02010803020104030203" pitchFamily="2" charset="-79"/>
              </a:endParaRPr>
            </a:p>
          </p:txBody>
        </p:sp>
        <p:sp>
          <p:nvSpPr>
            <p:cNvPr id="36" name="文本框 49"/>
            <p:cNvSpPr txBox="1"/>
            <p:nvPr/>
          </p:nvSpPr>
          <p:spPr>
            <a:xfrm>
              <a:off x="10531251" y="1386701"/>
              <a:ext cx="2304029" cy="1015663"/>
            </a:xfrm>
            <a:prstGeom prst="rect">
              <a:avLst/>
            </a:prstGeom>
            <a:noFill/>
          </p:spPr>
          <p:txBody>
            <a:bodyPr wrap="none" rtlCol="0">
              <a:spAutoFit/>
            </a:bodyPr>
            <a:lstStyle/>
            <a:p>
              <a:pPr algn="ctr"/>
              <a:r>
                <a:rPr lang="en-US" altLang="zh-CN" sz="2000" b="1" dirty="0">
                  <a:solidFill>
                    <a:schemeClr val="accent1">
                      <a:lumMod val="50000"/>
                    </a:schemeClr>
                  </a:solidFill>
                  <a:latin typeface="+mj-ea"/>
                  <a:ea typeface="+mj-ea"/>
                  <a:cs typeface="Tahoma" panose="020B0604030504040204" pitchFamily="34" charset="0"/>
                </a:rPr>
                <a:t>Active &amp; Passive</a:t>
              </a:r>
            </a:p>
            <a:p>
              <a:pPr algn="ctr"/>
              <a:r>
                <a:rPr lang="en-US" altLang="zh-CN" sz="2000" b="1" dirty="0">
                  <a:solidFill>
                    <a:schemeClr val="accent1">
                      <a:lumMod val="50000"/>
                    </a:schemeClr>
                  </a:solidFill>
                  <a:latin typeface="+mj-ea"/>
                  <a:ea typeface="+mj-ea"/>
                  <a:cs typeface="Tahoma" panose="020B0604030504040204" pitchFamily="34" charset="0"/>
                </a:rPr>
                <a:t>Mitigation </a:t>
              </a:r>
            </a:p>
            <a:p>
              <a:pPr algn="ctr"/>
              <a:r>
                <a:rPr lang="en-US" altLang="zh-CN" sz="2000" b="1" dirty="0">
                  <a:solidFill>
                    <a:schemeClr val="accent1">
                      <a:lumMod val="50000"/>
                    </a:schemeClr>
                  </a:solidFill>
                  <a:latin typeface="+mj-ea"/>
                  <a:ea typeface="+mj-ea"/>
                  <a:cs typeface="Tahoma" panose="020B0604030504040204" pitchFamily="34" charset="0"/>
                </a:rPr>
                <a:t>Systems</a:t>
              </a:r>
              <a:endParaRPr lang="zh-CN" altLang="en-US" sz="2000" b="1" dirty="0">
                <a:solidFill>
                  <a:schemeClr val="accent1">
                    <a:lumMod val="50000"/>
                  </a:schemeClr>
                </a:solidFill>
                <a:latin typeface="+mj-ea"/>
                <a:ea typeface="+mj-ea"/>
                <a:cs typeface="Tahoma" panose="020B0604030504040204" pitchFamily="34" charset="0"/>
              </a:endParaRPr>
            </a:p>
          </p:txBody>
        </p:sp>
        <p:sp>
          <p:nvSpPr>
            <p:cNvPr id="37" name="文本框 50"/>
            <p:cNvSpPr txBox="1"/>
            <p:nvPr/>
          </p:nvSpPr>
          <p:spPr>
            <a:xfrm>
              <a:off x="5751960" y="5448326"/>
              <a:ext cx="655949" cy="707886"/>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01</a:t>
              </a:r>
              <a:endParaRPr lang="zh-CN" altLang="en-US" sz="4000" dirty="0">
                <a:solidFill>
                  <a:srgbClr val="605E5E"/>
                </a:solidFill>
                <a:latin typeface="Impact" panose="020B0806030902050204" pitchFamily="34" charset="0"/>
                <a:cs typeface="Aharoni" panose="02010803020104030203" pitchFamily="2" charset="-79"/>
              </a:endParaRPr>
            </a:p>
          </p:txBody>
        </p:sp>
        <p:sp>
          <p:nvSpPr>
            <p:cNvPr id="38" name="文本框 51"/>
            <p:cNvSpPr txBox="1"/>
            <p:nvPr/>
          </p:nvSpPr>
          <p:spPr>
            <a:xfrm>
              <a:off x="5777360" y="6025306"/>
              <a:ext cx="1925976" cy="400110"/>
            </a:xfrm>
            <a:prstGeom prst="rect">
              <a:avLst/>
            </a:prstGeom>
            <a:noFill/>
          </p:spPr>
          <p:txBody>
            <a:bodyPr wrap="none" rtlCol="0">
              <a:spAutoFit/>
            </a:bodyPr>
            <a:lstStyle/>
            <a:p>
              <a:r>
                <a:rPr lang="en-US" altLang="zh-CN" sz="2000" b="1" dirty="0">
                  <a:solidFill>
                    <a:srgbClr val="1D8DE5"/>
                  </a:solidFill>
                  <a:latin typeface="+mj-ea"/>
                  <a:ea typeface="+mj-ea"/>
                  <a:cs typeface="Tahoma" panose="020B0604030504040204" pitchFamily="34" charset="0"/>
                </a:rPr>
                <a:t>Single Layout</a:t>
              </a:r>
              <a:endParaRPr lang="zh-CN" altLang="en-US" sz="2000" b="1" dirty="0">
                <a:solidFill>
                  <a:srgbClr val="1D8DE5"/>
                </a:solidFill>
                <a:latin typeface="+mj-ea"/>
                <a:ea typeface="+mj-ea"/>
                <a:cs typeface="Tahoma" panose="020B0604030504040204" pitchFamily="34" charset="0"/>
              </a:endParaRPr>
            </a:p>
          </p:txBody>
        </p:sp>
        <p:sp>
          <p:nvSpPr>
            <p:cNvPr id="39" name="文本框 52"/>
            <p:cNvSpPr txBox="1"/>
            <p:nvPr/>
          </p:nvSpPr>
          <p:spPr>
            <a:xfrm>
              <a:off x="8784766" y="5778780"/>
              <a:ext cx="732893" cy="707886"/>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03</a:t>
              </a:r>
              <a:endParaRPr lang="zh-CN" altLang="en-US" sz="4000" dirty="0">
                <a:solidFill>
                  <a:srgbClr val="605E5E"/>
                </a:solidFill>
                <a:latin typeface="Impact" panose="020B0806030902050204" pitchFamily="34" charset="0"/>
                <a:cs typeface="Aharoni" panose="02010803020104030203" pitchFamily="2" charset="-79"/>
              </a:endParaRPr>
            </a:p>
          </p:txBody>
        </p:sp>
        <p:sp>
          <p:nvSpPr>
            <p:cNvPr id="40" name="文本框 53"/>
            <p:cNvSpPr txBox="1"/>
            <p:nvPr/>
          </p:nvSpPr>
          <p:spPr>
            <a:xfrm>
              <a:off x="8784766" y="6355760"/>
              <a:ext cx="2872902" cy="400110"/>
            </a:xfrm>
            <a:prstGeom prst="rect">
              <a:avLst/>
            </a:prstGeom>
            <a:noFill/>
          </p:spPr>
          <p:txBody>
            <a:bodyPr wrap="none" rtlCol="0">
              <a:spAutoFit/>
            </a:bodyPr>
            <a:lstStyle/>
            <a:p>
              <a:r>
                <a:rPr lang="en-US" altLang="zh-CN" sz="2000" b="1" dirty="0">
                  <a:solidFill>
                    <a:srgbClr val="286D77"/>
                  </a:solidFill>
                  <a:latin typeface="+mj-ea"/>
                  <a:ea typeface="+mj-ea"/>
                  <a:cs typeface="Tahoma" panose="020B0604030504040204" pitchFamily="34" charset="0"/>
                </a:rPr>
                <a:t>Double Containment</a:t>
              </a:r>
              <a:endParaRPr lang="zh-CN" altLang="en-US" sz="2000" b="1" dirty="0">
                <a:solidFill>
                  <a:srgbClr val="286D77"/>
                </a:solidFill>
                <a:latin typeface="+mj-ea"/>
                <a:ea typeface="+mj-ea"/>
                <a:cs typeface="Tahoma" panose="020B0604030504040204" pitchFamily="34" charset="0"/>
              </a:endParaRPr>
            </a:p>
          </p:txBody>
        </p:sp>
      </p:grpSp>
      <p:grpSp>
        <p:nvGrpSpPr>
          <p:cNvPr id="90" name="组合 89"/>
          <p:cNvGrpSpPr/>
          <p:nvPr/>
        </p:nvGrpSpPr>
        <p:grpSpPr>
          <a:xfrm>
            <a:off x="5737225" y="1958975"/>
            <a:ext cx="1263650" cy="1263650"/>
            <a:chOff x="4079875" y="1139825"/>
            <a:chExt cx="1089025" cy="1089025"/>
          </a:xfrm>
        </p:grpSpPr>
        <p:grpSp>
          <p:nvGrpSpPr>
            <p:cNvPr id="81" name="组合 80"/>
            <p:cNvGrpSpPr/>
            <p:nvPr/>
          </p:nvGrpSpPr>
          <p:grpSpPr>
            <a:xfrm>
              <a:off x="4079875" y="1139825"/>
              <a:ext cx="1089025" cy="1089025"/>
              <a:chOff x="517525" y="2673350"/>
              <a:chExt cx="714375" cy="714375"/>
            </a:xfrm>
          </p:grpSpPr>
          <p:sp>
            <p:nvSpPr>
              <p:cNvPr id="51" name="椭圆 50"/>
              <p:cNvSpPr/>
              <p:nvPr/>
            </p:nvSpPr>
            <p:spPr bwMode="auto">
              <a:xfrm>
                <a:off x="517525" y="2673350"/>
                <a:ext cx="714375" cy="714375"/>
              </a:xfrm>
              <a:prstGeom prst="ellipse">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cxnSp>
            <p:nvCxnSpPr>
              <p:cNvPr id="53" name="直接连接符 52"/>
              <p:cNvCxnSpPr>
                <a:stCxn id="51" idx="1"/>
                <a:endCxn id="51" idx="3"/>
              </p:cNvCxnSpPr>
              <p:nvPr/>
            </p:nvCxnSpPr>
            <p:spPr>
              <a:xfrm>
                <a:off x="622143" y="2777968"/>
                <a:ext cx="0" cy="5051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a:stCxn id="51" idx="0"/>
                <a:endCxn id="51" idx="4"/>
              </p:cNvCxnSpPr>
              <p:nvPr/>
            </p:nvCxnSpPr>
            <p:spPr>
              <a:xfrm>
                <a:off x="874713" y="2673350"/>
                <a:ext cx="0" cy="7143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a:stCxn id="51" idx="7"/>
                <a:endCxn id="51" idx="5"/>
              </p:cNvCxnSpPr>
              <p:nvPr/>
            </p:nvCxnSpPr>
            <p:spPr>
              <a:xfrm>
                <a:off x="1127282" y="2777968"/>
                <a:ext cx="0" cy="5051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a:stCxn id="51" idx="2"/>
                <a:endCxn id="51" idx="6"/>
              </p:cNvCxnSpPr>
              <p:nvPr/>
            </p:nvCxnSpPr>
            <p:spPr>
              <a:xfrm>
                <a:off x="517525" y="3030538"/>
                <a:ext cx="7143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744381" y="2701768"/>
                <a:ext cx="157" cy="6605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1009493" y="2701768"/>
                <a:ext cx="157" cy="6605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539593" y="2889888"/>
                <a:ext cx="665320" cy="57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541975" y="3175632"/>
                <a:ext cx="655794" cy="33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a:stCxn id="51" idx="1"/>
                <a:endCxn id="51" idx="7"/>
              </p:cNvCxnSpPr>
              <p:nvPr/>
            </p:nvCxnSpPr>
            <p:spPr>
              <a:xfrm>
                <a:off x="622143" y="2777968"/>
                <a:ext cx="5051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619762" y="3285174"/>
                <a:ext cx="5051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2" name="椭圆 81"/>
            <p:cNvSpPr/>
            <p:nvPr/>
          </p:nvSpPr>
          <p:spPr bwMode="auto">
            <a:xfrm>
              <a:off x="4457700" y="1524000"/>
              <a:ext cx="133350" cy="133350"/>
            </a:xfrm>
            <a:prstGeom prst="ellipse">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83" name="椭圆 82"/>
            <p:cNvSpPr/>
            <p:nvPr/>
          </p:nvSpPr>
          <p:spPr bwMode="auto">
            <a:xfrm>
              <a:off x="4667250" y="1524000"/>
              <a:ext cx="133350" cy="133350"/>
            </a:xfrm>
            <a:prstGeom prst="ellipse">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84" name="椭圆 83"/>
            <p:cNvSpPr/>
            <p:nvPr/>
          </p:nvSpPr>
          <p:spPr bwMode="auto">
            <a:xfrm>
              <a:off x="4467225" y="1733550"/>
              <a:ext cx="133350" cy="133350"/>
            </a:xfrm>
            <a:prstGeom prst="ellipse">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85" name="椭圆 84"/>
            <p:cNvSpPr/>
            <p:nvPr/>
          </p:nvSpPr>
          <p:spPr bwMode="auto">
            <a:xfrm>
              <a:off x="4667250" y="1733550"/>
              <a:ext cx="133350" cy="133350"/>
            </a:xfrm>
            <a:prstGeom prst="ellipse">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86" name="椭圆 85"/>
            <p:cNvSpPr/>
            <p:nvPr/>
          </p:nvSpPr>
          <p:spPr bwMode="auto">
            <a:xfrm>
              <a:off x="4267200" y="1323975"/>
              <a:ext cx="133350" cy="133350"/>
            </a:xfrm>
            <a:prstGeom prst="ellipse">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88" name="椭圆 87"/>
            <p:cNvSpPr/>
            <p:nvPr/>
          </p:nvSpPr>
          <p:spPr bwMode="auto">
            <a:xfrm>
              <a:off x="4857750" y="1733550"/>
              <a:ext cx="133350" cy="133350"/>
            </a:xfrm>
            <a:prstGeom prst="ellipse">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89" name="椭圆 88"/>
            <p:cNvSpPr/>
            <p:nvPr/>
          </p:nvSpPr>
          <p:spPr bwMode="auto">
            <a:xfrm>
              <a:off x="4467225" y="1914525"/>
              <a:ext cx="133350" cy="133350"/>
            </a:xfrm>
            <a:prstGeom prst="ellipse">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nvGrpSpPr>
          <p:cNvPr id="106" name="组合 105"/>
          <p:cNvGrpSpPr/>
          <p:nvPr/>
        </p:nvGrpSpPr>
        <p:grpSpPr>
          <a:xfrm>
            <a:off x="3730601" y="3032982"/>
            <a:ext cx="1211704" cy="921727"/>
            <a:chOff x="2936875" y="1155700"/>
            <a:chExt cx="1450976" cy="1143000"/>
          </a:xfrm>
        </p:grpSpPr>
        <p:sp>
          <p:nvSpPr>
            <p:cNvPr id="91" name="矩形 90"/>
            <p:cNvSpPr/>
            <p:nvPr/>
          </p:nvSpPr>
          <p:spPr bwMode="auto">
            <a:xfrm>
              <a:off x="3124200" y="1362075"/>
              <a:ext cx="1114425" cy="933450"/>
            </a:xfrm>
            <a:prstGeom prst="rect">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92" name="椭圆 91"/>
            <p:cNvSpPr/>
            <p:nvPr/>
          </p:nvSpPr>
          <p:spPr bwMode="auto">
            <a:xfrm>
              <a:off x="3124200" y="1219200"/>
              <a:ext cx="1114425" cy="257175"/>
            </a:xfrm>
            <a:prstGeom prst="ellipse">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94" name="圆角矩形 93"/>
            <p:cNvSpPr/>
            <p:nvPr/>
          </p:nvSpPr>
          <p:spPr bwMode="auto">
            <a:xfrm>
              <a:off x="3028950" y="1495425"/>
              <a:ext cx="1285875" cy="219075"/>
            </a:xfrm>
            <a:prstGeom prst="roundRect">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95" name="同侧圆角矩形 94"/>
            <p:cNvSpPr/>
            <p:nvPr/>
          </p:nvSpPr>
          <p:spPr bwMode="auto">
            <a:xfrm>
              <a:off x="2936875" y="2009775"/>
              <a:ext cx="542925" cy="285750"/>
            </a:xfrm>
            <a:prstGeom prst="round2SameRect">
              <a:avLst/>
            </a:prstGeom>
            <a:solidFill>
              <a:schemeClr val="tx1">
                <a:lumMod val="65000"/>
                <a:lumOff val="3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96" name="圆角矩形 95"/>
            <p:cNvSpPr/>
            <p:nvPr/>
          </p:nvSpPr>
          <p:spPr bwMode="auto">
            <a:xfrm>
              <a:off x="3009900" y="1933575"/>
              <a:ext cx="342900" cy="152400"/>
            </a:xfrm>
            <a:prstGeom prst="roundRect">
              <a:avLst/>
            </a:prstGeom>
            <a:solidFill>
              <a:schemeClr val="tx1">
                <a:lumMod val="65000"/>
                <a:lumOff val="3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97" name="同侧圆角矩形 96"/>
            <p:cNvSpPr/>
            <p:nvPr/>
          </p:nvSpPr>
          <p:spPr bwMode="auto">
            <a:xfrm>
              <a:off x="3619501" y="2003425"/>
              <a:ext cx="768350" cy="295275"/>
            </a:xfrm>
            <a:prstGeom prst="round2SameRect">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00" name="圆柱形 99"/>
            <p:cNvSpPr/>
            <p:nvPr/>
          </p:nvSpPr>
          <p:spPr bwMode="auto">
            <a:xfrm>
              <a:off x="3733800" y="1939925"/>
              <a:ext cx="85725" cy="104775"/>
            </a:xfrm>
            <a:prstGeom prst="can">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01" name="圆柱形 100"/>
            <p:cNvSpPr/>
            <p:nvPr/>
          </p:nvSpPr>
          <p:spPr bwMode="auto">
            <a:xfrm>
              <a:off x="3848100" y="1939925"/>
              <a:ext cx="85725" cy="104775"/>
            </a:xfrm>
            <a:prstGeom prst="can">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02" name="圆柱形 101"/>
            <p:cNvSpPr/>
            <p:nvPr/>
          </p:nvSpPr>
          <p:spPr bwMode="auto">
            <a:xfrm>
              <a:off x="3962400" y="1939925"/>
              <a:ext cx="85725" cy="104775"/>
            </a:xfrm>
            <a:prstGeom prst="can">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03" name="圆柱形 102"/>
            <p:cNvSpPr/>
            <p:nvPr/>
          </p:nvSpPr>
          <p:spPr bwMode="auto">
            <a:xfrm>
              <a:off x="4076700" y="1939925"/>
              <a:ext cx="85725" cy="104775"/>
            </a:xfrm>
            <a:prstGeom prst="can">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04" name="圆柱形 103"/>
            <p:cNvSpPr/>
            <p:nvPr/>
          </p:nvSpPr>
          <p:spPr bwMode="auto">
            <a:xfrm>
              <a:off x="4197350" y="1939925"/>
              <a:ext cx="85725" cy="104775"/>
            </a:xfrm>
            <a:prstGeom prst="can">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05" name="圆柱形 104"/>
            <p:cNvSpPr/>
            <p:nvPr/>
          </p:nvSpPr>
          <p:spPr bwMode="auto">
            <a:xfrm>
              <a:off x="3273425" y="1155700"/>
              <a:ext cx="101600" cy="171450"/>
            </a:xfrm>
            <a:prstGeom prst="can">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nvGrpSpPr>
          <p:cNvPr id="208" name="组合 207"/>
          <p:cNvGrpSpPr/>
          <p:nvPr/>
        </p:nvGrpSpPr>
        <p:grpSpPr>
          <a:xfrm rot="2704629">
            <a:off x="7056831" y="3824320"/>
            <a:ext cx="1015070" cy="1232262"/>
            <a:chOff x="7068863" y="3848384"/>
            <a:chExt cx="1015070" cy="1232262"/>
          </a:xfrm>
        </p:grpSpPr>
        <p:grpSp>
          <p:nvGrpSpPr>
            <p:cNvPr id="128" name="组合 127"/>
            <p:cNvGrpSpPr/>
            <p:nvPr/>
          </p:nvGrpSpPr>
          <p:grpSpPr>
            <a:xfrm rot="18826650">
              <a:off x="6960267" y="3956980"/>
              <a:ext cx="1232262" cy="1015070"/>
              <a:chOff x="2340642" y="4566580"/>
              <a:chExt cx="1232262" cy="1015070"/>
            </a:xfrm>
          </p:grpSpPr>
          <p:grpSp>
            <p:nvGrpSpPr>
              <p:cNvPr id="125" name="组合 124"/>
              <p:cNvGrpSpPr/>
              <p:nvPr/>
            </p:nvGrpSpPr>
            <p:grpSpPr>
              <a:xfrm>
                <a:off x="2340642" y="4566580"/>
                <a:ext cx="1232262" cy="1015070"/>
                <a:chOff x="1016667" y="4547530"/>
                <a:chExt cx="1232262" cy="1015070"/>
              </a:xfrm>
            </p:grpSpPr>
            <p:sp>
              <p:nvSpPr>
                <p:cNvPr id="120" name="矩形 119"/>
                <p:cNvSpPr/>
                <p:nvPr/>
              </p:nvSpPr>
              <p:spPr bwMode="auto">
                <a:xfrm>
                  <a:off x="1107946" y="4697446"/>
                  <a:ext cx="1067961" cy="865154"/>
                </a:xfrm>
                <a:prstGeom prst="rect">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21" name="椭圆 120"/>
                <p:cNvSpPr/>
                <p:nvPr/>
              </p:nvSpPr>
              <p:spPr bwMode="auto">
                <a:xfrm>
                  <a:off x="1107946" y="4547530"/>
                  <a:ext cx="1067961" cy="269850"/>
                </a:xfrm>
                <a:prstGeom prst="ellipse">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22" name="圆角矩形 121"/>
                <p:cNvSpPr/>
                <p:nvPr/>
              </p:nvSpPr>
              <p:spPr bwMode="auto">
                <a:xfrm>
                  <a:off x="1016667" y="4837369"/>
                  <a:ext cx="1232262" cy="229871"/>
                </a:xfrm>
                <a:prstGeom prst="roundRect">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nvGrpSpPr>
              <p:cNvPr id="124" name="组合 123"/>
              <p:cNvGrpSpPr/>
              <p:nvPr/>
            </p:nvGrpSpPr>
            <p:grpSpPr>
              <a:xfrm>
                <a:off x="2496385" y="4661831"/>
                <a:ext cx="930652" cy="867960"/>
                <a:chOff x="2496385" y="4661831"/>
                <a:chExt cx="930652" cy="867960"/>
              </a:xfrm>
            </p:grpSpPr>
            <p:sp>
              <p:nvSpPr>
                <p:cNvPr id="108" name="矩形 107"/>
                <p:cNvSpPr/>
                <p:nvPr/>
              </p:nvSpPr>
              <p:spPr bwMode="auto">
                <a:xfrm>
                  <a:off x="2496385" y="4777047"/>
                  <a:ext cx="930652" cy="752744"/>
                </a:xfrm>
                <a:prstGeom prst="rect">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dirty="0"/>
                </a:p>
              </p:txBody>
            </p:sp>
            <p:sp>
              <p:nvSpPr>
                <p:cNvPr id="109" name="椭圆 108"/>
                <p:cNvSpPr/>
                <p:nvPr/>
              </p:nvSpPr>
              <p:spPr bwMode="auto">
                <a:xfrm>
                  <a:off x="2496385" y="4661831"/>
                  <a:ext cx="930652" cy="207389"/>
                </a:xfrm>
                <a:prstGeom prst="ellipse">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sp>
          <p:nvSpPr>
            <p:cNvPr id="141" name="同侧圆角矩形 140"/>
            <p:cNvSpPr/>
            <p:nvPr/>
          </p:nvSpPr>
          <p:spPr bwMode="auto">
            <a:xfrm rot="18824934">
              <a:off x="7248525" y="4181474"/>
              <a:ext cx="800100" cy="704850"/>
            </a:xfrm>
            <a:prstGeom prst="round2SameRect">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nvGrpSpPr>
          <p:cNvPr id="207" name="组合 206"/>
          <p:cNvGrpSpPr/>
          <p:nvPr/>
        </p:nvGrpSpPr>
        <p:grpSpPr>
          <a:xfrm>
            <a:off x="8856576" y="2823847"/>
            <a:ext cx="1295991" cy="1039256"/>
            <a:chOff x="962024" y="4286250"/>
            <a:chExt cx="1809751" cy="1381124"/>
          </a:xfrm>
        </p:grpSpPr>
        <p:sp>
          <p:nvSpPr>
            <p:cNvPr id="147" name="同侧圆角矩形 146"/>
            <p:cNvSpPr/>
            <p:nvPr/>
          </p:nvSpPr>
          <p:spPr bwMode="auto">
            <a:xfrm>
              <a:off x="962024" y="4286250"/>
              <a:ext cx="542925" cy="466725"/>
            </a:xfrm>
            <a:prstGeom prst="round2SameRect">
              <a:avLst/>
            </a:prstGeom>
            <a:solidFill>
              <a:schemeClr val="bg1">
                <a:lumMod val="7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48" name="圆角右箭头 147"/>
            <p:cNvSpPr/>
            <p:nvPr/>
          </p:nvSpPr>
          <p:spPr bwMode="auto">
            <a:xfrm rot="10800000" flipH="1">
              <a:off x="1028700" y="4743450"/>
              <a:ext cx="304800" cy="266700"/>
            </a:xfrm>
            <a:prstGeom prst="bentArrow">
              <a:avLst/>
            </a:pr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nvGrpSpPr>
            <p:cNvPr id="149" name="组合 148"/>
            <p:cNvGrpSpPr/>
            <p:nvPr/>
          </p:nvGrpSpPr>
          <p:grpSpPr>
            <a:xfrm>
              <a:off x="1150017" y="4766605"/>
              <a:ext cx="1073828" cy="867960"/>
              <a:chOff x="3028950" y="1219200"/>
              <a:chExt cx="1285875" cy="1076325"/>
            </a:xfrm>
          </p:grpSpPr>
          <p:sp>
            <p:nvSpPr>
              <p:cNvPr id="150" name="矩形 149"/>
              <p:cNvSpPr/>
              <p:nvPr/>
            </p:nvSpPr>
            <p:spPr bwMode="auto">
              <a:xfrm>
                <a:off x="3124200" y="1362075"/>
                <a:ext cx="1114425" cy="933450"/>
              </a:xfrm>
              <a:prstGeom prst="rect">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51" name="椭圆 150"/>
              <p:cNvSpPr/>
              <p:nvPr/>
            </p:nvSpPr>
            <p:spPr bwMode="auto">
              <a:xfrm>
                <a:off x="3124200" y="1219200"/>
                <a:ext cx="1114425" cy="257175"/>
              </a:xfrm>
              <a:prstGeom prst="ellipse">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52" name="圆角矩形 151"/>
              <p:cNvSpPr/>
              <p:nvPr/>
            </p:nvSpPr>
            <p:spPr bwMode="auto">
              <a:xfrm>
                <a:off x="3028950" y="1495425"/>
                <a:ext cx="1285875" cy="219075"/>
              </a:xfrm>
              <a:prstGeom prst="roundRect">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sp>
          <p:nvSpPr>
            <p:cNvPr id="171" name="Freeform 85"/>
            <p:cNvSpPr>
              <a:spLocks noEditPoints="1"/>
            </p:cNvSpPr>
            <p:nvPr/>
          </p:nvSpPr>
          <p:spPr bwMode="auto">
            <a:xfrm>
              <a:off x="1477981" y="5183061"/>
              <a:ext cx="414228" cy="452654"/>
            </a:xfrm>
            <a:custGeom>
              <a:avLst/>
              <a:gdLst>
                <a:gd name="T0" fmla="*/ 79 w 154"/>
                <a:gd name="T1" fmla="*/ 117 h 166"/>
                <a:gd name="T2" fmla="*/ 64 w 154"/>
                <a:gd name="T3" fmla="*/ 126 h 166"/>
                <a:gd name="T4" fmla="*/ 59 w 154"/>
                <a:gd name="T5" fmla="*/ 127 h 166"/>
                <a:gd name="T6" fmla="*/ 53 w 154"/>
                <a:gd name="T7" fmla="*/ 166 h 166"/>
                <a:gd name="T8" fmla="*/ 105 w 154"/>
                <a:gd name="T9" fmla="*/ 166 h 166"/>
                <a:gd name="T10" fmla="*/ 96 w 154"/>
                <a:gd name="T11" fmla="*/ 129 h 166"/>
                <a:gd name="T12" fmla="*/ 79 w 154"/>
                <a:gd name="T13" fmla="*/ 117 h 166"/>
                <a:gd name="T14" fmla="*/ 148 w 154"/>
                <a:gd name="T15" fmla="*/ 50 h 166"/>
                <a:gd name="T16" fmla="*/ 124 w 154"/>
                <a:gd name="T17" fmla="*/ 29 h 166"/>
                <a:gd name="T18" fmla="*/ 124 w 154"/>
                <a:gd name="T19" fmla="*/ 19 h 166"/>
                <a:gd name="T20" fmla="*/ 96 w 154"/>
                <a:gd name="T21" fmla="*/ 5 h 166"/>
                <a:gd name="T22" fmla="*/ 85 w 154"/>
                <a:gd name="T23" fmla="*/ 15 h 166"/>
                <a:gd name="T24" fmla="*/ 48 w 154"/>
                <a:gd name="T25" fmla="*/ 4 h 166"/>
                <a:gd name="T26" fmla="*/ 25 w 154"/>
                <a:gd name="T27" fmla="*/ 41 h 166"/>
                <a:gd name="T28" fmla="*/ 17 w 154"/>
                <a:gd name="T29" fmla="*/ 42 h 166"/>
                <a:gd name="T30" fmla="*/ 4 w 154"/>
                <a:gd name="T31" fmla="*/ 69 h 166"/>
                <a:gd name="T32" fmla="*/ 18 w 154"/>
                <a:gd name="T33" fmla="*/ 82 h 166"/>
                <a:gd name="T34" fmla="*/ 15 w 154"/>
                <a:gd name="T35" fmla="*/ 96 h 166"/>
                <a:gd name="T36" fmla="*/ 31 w 154"/>
                <a:gd name="T37" fmla="*/ 104 h 166"/>
                <a:gd name="T38" fmla="*/ 34 w 154"/>
                <a:gd name="T39" fmla="*/ 103 h 166"/>
                <a:gd name="T40" fmla="*/ 67 w 154"/>
                <a:gd name="T41" fmla="*/ 118 h 166"/>
                <a:gd name="T42" fmla="*/ 80 w 154"/>
                <a:gd name="T43" fmla="*/ 108 h 166"/>
                <a:gd name="T44" fmla="*/ 107 w 154"/>
                <a:gd name="T45" fmla="*/ 120 h 166"/>
                <a:gd name="T46" fmla="*/ 120 w 154"/>
                <a:gd name="T47" fmla="*/ 93 h 166"/>
                <a:gd name="T48" fmla="*/ 120 w 154"/>
                <a:gd name="T49" fmla="*/ 93 h 166"/>
                <a:gd name="T50" fmla="*/ 127 w 154"/>
                <a:gd name="T51" fmla="*/ 92 h 166"/>
                <a:gd name="T52" fmla="*/ 148 w 154"/>
                <a:gd name="T53" fmla="*/ 5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 h="166">
                  <a:moveTo>
                    <a:pt x="79" y="117"/>
                  </a:moveTo>
                  <a:cubicBezTo>
                    <a:pt x="76" y="122"/>
                    <a:pt x="70" y="124"/>
                    <a:pt x="64" y="126"/>
                  </a:cubicBezTo>
                  <a:cubicBezTo>
                    <a:pt x="63" y="126"/>
                    <a:pt x="61" y="127"/>
                    <a:pt x="59" y="127"/>
                  </a:cubicBezTo>
                  <a:cubicBezTo>
                    <a:pt x="53" y="166"/>
                    <a:pt x="53" y="166"/>
                    <a:pt x="53" y="166"/>
                  </a:cubicBezTo>
                  <a:cubicBezTo>
                    <a:pt x="105" y="166"/>
                    <a:pt x="105" y="166"/>
                    <a:pt x="105" y="166"/>
                  </a:cubicBezTo>
                  <a:cubicBezTo>
                    <a:pt x="96" y="129"/>
                    <a:pt x="96" y="129"/>
                    <a:pt x="96" y="129"/>
                  </a:cubicBezTo>
                  <a:cubicBezTo>
                    <a:pt x="88" y="129"/>
                    <a:pt x="82" y="125"/>
                    <a:pt x="79" y="117"/>
                  </a:cubicBezTo>
                  <a:close/>
                  <a:moveTo>
                    <a:pt x="148" y="50"/>
                  </a:moveTo>
                  <a:cubicBezTo>
                    <a:pt x="144" y="39"/>
                    <a:pt x="135" y="32"/>
                    <a:pt x="124" y="29"/>
                  </a:cubicBezTo>
                  <a:cubicBezTo>
                    <a:pt x="125" y="26"/>
                    <a:pt x="125" y="22"/>
                    <a:pt x="124" y="19"/>
                  </a:cubicBezTo>
                  <a:cubicBezTo>
                    <a:pt x="120" y="8"/>
                    <a:pt x="107" y="2"/>
                    <a:pt x="96" y="5"/>
                  </a:cubicBezTo>
                  <a:cubicBezTo>
                    <a:pt x="91" y="7"/>
                    <a:pt x="87" y="10"/>
                    <a:pt x="85" y="15"/>
                  </a:cubicBezTo>
                  <a:cubicBezTo>
                    <a:pt x="76" y="4"/>
                    <a:pt x="61" y="0"/>
                    <a:pt x="48" y="4"/>
                  </a:cubicBezTo>
                  <a:cubicBezTo>
                    <a:pt x="32" y="9"/>
                    <a:pt x="23" y="25"/>
                    <a:pt x="25" y="41"/>
                  </a:cubicBezTo>
                  <a:cubicBezTo>
                    <a:pt x="23" y="41"/>
                    <a:pt x="20" y="41"/>
                    <a:pt x="17" y="42"/>
                  </a:cubicBezTo>
                  <a:cubicBezTo>
                    <a:pt x="6" y="46"/>
                    <a:pt x="0" y="58"/>
                    <a:pt x="4" y="69"/>
                  </a:cubicBezTo>
                  <a:cubicBezTo>
                    <a:pt x="6" y="76"/>
                    <a:pt x="12" y="80"/>
                    <a:pt x="18" y="82"/>
                  </a:cubicBezTo>
                  <a:cubicBezTo>
                    <a:pt x="14" y="86"/>
                    <a:pt x="13" y="91"/>
                    <a:pt x="15" y="96"/>
                  </a:cubicBezTo>
                  <a:cubicBezTo>
                    <a:pt x="17" y="103"/>
                    <a:pt x="25" y="106"/>
                    <a:pt x="31" y="104"/>
                  </a:cubicBezTo>
                  <a:cubicBezTo>
                    <a:pt x="32" y="104"/>
                    <a:pt x="33" y="104"/>
                    <a:pt x="34" y="103"/>
                  </a:cubicBezTo>
                  <a:cubicBezTo>
                    <a:pt x="39" y="116"/>
                    <a:pt x="53" y="122"/>
                    <a:pt x="67" y="118"/>
                  </a:cubicBezTo>
                  <a:cubicBezTo>
                    <a:pt x="72" y="116"/>
                    <a:pt x="76" y="113"/>
                    <a:pt x="80" y="108"/>
                  </a:cubicBezTo>
                  <a:cubicBezTo>
                    <a:pt x="84" y="119"/>
                    <a:pt x="96" y="124"/>
                    <a:pt x="107" y="120"/>
                  </a:cubicBezTo>
                  <a:cubicBezTo>
                    <a:pt x="118" y="117"/>
                    <a:pt x="124" y="105"/>
                    <a:pt x="120" y="93"/>
                  </a:cubicBezTo>
                  <a:cubicBezTo>
                    <a:pt x="120" y="93"/>
                    <a:pt x="120" y="93"/>
                    <a:pt x="120" y="93"/>
                  </a:cubicBezTo>
                  <a:cubicBezTo>
                    <a:pt x="122" y="93"/>
                    <a:pt x="124" y="92"/>
                    <a:pt x="127" y="92"/>
                  </a:cubicBezTo>
                  <a:cubicBezTo>
                    <a:pt x="144" y="86"/>
                    <a:pt x="154" y="67"/>
                    <a:pt x="148" y="50"/>
                  </a:cubicBezTo>
                  <a:close/>
                </a:path>
              </a:pathLst>
            </a:custGeom>
            <a:solidFill>
              <a:schemeClr val="bg1"/>
            </a:solidFill>
            <a:ln>
              <a:noFill/>
            </a:ln>
            <a:extLst/>
          </p:spPr>
          <p:txBody>
            <a:bodyPr/>
            <a:lstStyle/>
            <a:p>
              <a:pPr defTabSz="685754" eaLnBrk="1" fontAlgn="auto" hangingPunct="1">
                <a:spcBef>
                  <a:spcPts val="0"/>
                </a:spcBef>
                <a:spcAft>
                  <a:spcPts val="0"/>
                </a:spcAft>
                <a:defRPr/>
              </a:pPr>
              <a:endParaRPr lang="zh-CN" altLang="en-US" sz="1350">
                <a:latin typeface="+mn-lt"/>
                <a:ea typeface="+mn-ea"/>
              </a:endParaRPr>
            </a:p>
          </p:txBody>
        </p:sp>
        <p:sp>
          <p:nvSpPr>
            <p:cNvPr id="173" name="矩形 172"/>
            <p:cNvSpPr/>
            <p:nvPr/>
          </p:nvSpPr>
          <p:spPr bwMode="auto">
            <a:xfrm>
              <a:off x="971550" y="4486274"/>
              <a:ext cx="523875" cy="257176"/>
            </a:xfrm>
            <a:prstGeom prst="rect">
              <a:avLst/>
            </a:pr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74" name="云形标注 173"/>
            <p:cNvSpPr/>
            <p:nvPr/>
          </p:nvSpPr>
          <p:spPr bwMode="auto">
            <a:xfrm>
              <a:off x="962025" y="4410075"/>
              <a:ext cx="533400" cy="190500"/>
            </a:xfrm>
            <a:prstGeom prst="cloudCallout">
              <a:avLst/>
            </a:pr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77" name="圆柱形 176"/>
            <p:cNvSpPr/>
            <p:nvPr/>
          </p:nvSpPr>
          <p:spPr bwMode="auto">
            <a:xfrm>
              <a:off x="2314575" y="5038725"/>
              <a:ext cx="457200" cy="628649"/>
            </a:xfrm>
            <a:prstGeom prst="can">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78" name="圆柱形 177"/>
            <p:cNvSpPr/>
            <p:nvPr/>
          </p:nvSpPr>
          <p:spPr bwMode="auto">
            <a:xfrm>
              <a:off x="2324100" y="5505450"/>
              <a:ext cx="447675" cy="152400"/>
            </a:xfrm>
            <a:prstGeom prst="can">
              <a:avLst/>
            </a:prstGeom>
            <a:solidFill>
              <a:srgbClr val="C00000"/>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79" name="圆柱形 178"/>
            <p:cNvSpPr/>
            <p:nvPr/>
          </p:nvSpPr>
          <p:spPr bwMode="auto">
            <a:xfrm>
              <a:off x="2457450" y="5010150"/>
              <a:ext cx="171450" cy="104775"/>
            </a:xfrm>
            <a:prstGeom prst="can">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cxnSp>
          <p:nvCxnSpPr>
            <p:cNvPr id="188" name="形状 187"/>
            <p:cNvCxnSpPr>
              <a:stCxn id="151" idx="7"/>
            </p:cNvCxnSpPr>
            <p:nvPr/>
          </p:nvCxnSpPr>
          <p:spPr>
            <a:xfrm rot="5400000" flipH="1" flipV="1">
              <a:off x="2171062" y="4472486"/>
              <a:ext cx="177351" cy="471631"/>
            </a:xfrm>
            <a:prstGeom prst="bentConnector2">
              <a:avLst/>
            </a:prstGeom>
          </p:spPr>
          <p:style>
            <a:lnRef idx="3">
              <a:schemeClr val="accent3"/>
            </a:lnRef>
            <a:fillRef idx="0">
              <a:schemeClr val="accent3"/>
            </a:fillRef>
            <a:effectRef idx="2">
              <a:schemeClr val="accent3"/>
            </a:effectRef>
            <a:fontRef idx="minor">
              <a:schemeClr val="tx1"/>
            </a:fontRef>
          </p:style>
        </p:cxnSp>
        <p:cxnSp>
          <p:nvCxnSpPr>
            <p:cNvPr id="197" name="直接连接符 196"/>
            <p:cNvCxnSpPr>
              <a:endCxn id="179" idx="0"/>
            </p:cNvCxnSpPr>
            <p:nvPr/>
          </p:nvCxnSpPr>
          <p:spPr>
            <a:xfrm>
              <a:off x="2538413" y="4700588"/>
              <a:ext cx="4762" cy="335756"/>
            </a:xfrm>
            <a:prstGeom prst="line">
              <a:avLst/>
            </a:prstGeom>
          </p:spPr>
          <p:style>
            <a:lnRef idx="3">
              <a:schemeClr val="accent3"/>
            </a:lnRef>
            <a:fillRef idx="0">
              <a:schemeClr val="accent3"/>
            </a:fillRef>
            <a:effectRef idx="2">
              <a:schemeClr val="accent3"/>
            </a:effectRef>
            <a:fontRef idx="minor">
              <a:schemeClr val="tx1"/>
            </a:fontRef>
          </p:style>
        </p:cxnSp>
        <p:sp>
          <p:nvSpPr>
            <p:cNvPr id="206" name="乘号 205"/>
            <p:cNvSpPr/>
            <p:nvPr/>
          </p:nvSpPr>
          <p:spPr bwMode="auto">
            <a:xfrm>
              <a:off x="2386013" y="4488180"/>
              <a:ext cx="278606" cy="278606"/>
            </a:xfrm>
            <a:prstGeom prst="mathMultiply">
              <a:avLst/>
            </a:prstGeom>
            <a:solidFill>
              <a:srgbClr val="C00000"/>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sp>
        <p:nvSpPr>
          <p:cNvPr id="209" name="矩形 208"/>
          <p:cNvSpPr/>
          <p:nvPr/>
        </p:nvSpPr>
        <p:spPr>
          <a:xfrm>
            <a:off x="486100" y="2560500"/>
            <a:ext cx="2954934" cy="2062103"/>
          </a:xfrm>
          <a:prstGeom prst="rect">
            <a:avLst/>
          </a:prstGeom>
          <a:noFill/>
        </p:spPr>
        <p:txBody>
          <a:bodyPr wrap="square" rtlCol="0">
            <a:spAutoFit/>
          </a:bodyPr>
          <a:lstStyle/>
          <a:p>
            <a:pPr algn="ctr"/>
            <a:r>
              <a:rPr lang="en-US" altLang="zh-CN" sz="3200" b="1" dirty="0">
                <a:solidFill>
                  <a:schemeClr val="accent1">
                    <a:lumMod val="50000"/>
                  </a:schemeClr>
                </a:solidFill>
                <a:latin typeface="微软雅黑" panose="020B0503020204020204" pitchFamily="34" charset="-122"/>
                <a:ea typeface="微软雅黑" panose="020B0503020204020204" pitchFamily="34" charset="-122"/>
              </a:rPr>
              <a:t>Major Design Features</a:t>
            </a:r>
          </a:p>
          <a:p>
            <a:pPr algn="ctr"/>
            <a:r>
              <a:rPr lang="en-US" altLang="zh-CN" sz="2400" b="1" dirty="0">
                <a:solidFill>
                  <a:schemeClr val="accent1">
                    <a:lumMod val="50000"/>
                  </a:schemeClr>
                </a:solidFill>
                <a:latin typeface="微软雅黑" panose="020B0503020204020204" pitchFamily="34" charset="-122"/>
                <a:ea typeface="微软雅黑" panose="020B0503020204020204" pitchFamily="34" charset="-122"/>
              </a:rPr>
              <a:t>Of</a:t>
            </a:r>
          </a:p>
          <a:p>
            <a:pPr algn="ctr"/>
            <a:r>
              <a:rPr lang="en-US" altLang="zh-CN" sz="4000" b="1"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HPR1000</a:t>
            </a:r>
          </a:p>
        </p:txBody>
      </p:sp>
    </p:spTree>
    <p:extLst>
      <p:ext uri="{BB962C8B-B14F-4D97-AF65-F5344CB8AC3E}">
        <p14:creationId xmlns:p14="http://schemas.microsoft.com/office/powerpoint/2010/main" val="52879761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31265" y="1990419"/>
            <a:ext cx="1930357" cy="1468397"/>
            <a:chOff x="2936875" y="1155700"/>
            <a:chExt cx="1450976" cy="1143000"/>
          </a:xfrm>
        </p:grpSpPr>
        <p:sp>
          <p:nvSpPr>
            <p:cNvPr id="3" name="矩形 2"/>
            <p:cNvSpPr/>
            <p:nvPr/>
          </p:nvSpPr>
          <p:spPr bwMode="auto">
            <a:xfrm>
              <a:off x="3124200" y="1362075"/>
              <a:ext cx="1114425" cy="933450"/>
            </a:xfrm>
            <a:prstGeom prst="rect">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4" name="椭圆 3"/>
            <p:cNvSpPr/>
            <p:nvPr/>
          </p:nvSpPr>
          <p:spPr bwMode="auto">
            <a:xfrm>
              <a:off x="3124200" y="1219200"/>
              <a:ext cx="1114425" cy="257175"/>
            </a:xfrm>
            <a:prstGeom prst="ellipse">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5" name="圆角矩形 4"/>
            <p:cNvSpPr/>
            <p:nvPr/>
          </p:nvSpPr>
          <p:spPr bwMode="auto">
            <a:xfrm>
              <a:off x="3028950" y="1495425"/>
              <a:ext cx="1285875" cy="219075"/>
            </a:xfrm>
            <a:prstGeom prst="roundRect">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6" name="同侧圆角矩形 5"/>
            <p:cNvSpPr/>
            <p:nvPr/>
          </p:nvSpPr>
          <p:spPr bwMode="auto">
            <a:xfrm>
              <a:off x="2936875" y="2009775"/>
              <a:ext cx="542925" cy="285750"/>
            </a:xfrm>
            <a:prstGeom prst="round2SameRect">
              <a:avLst/>
            </a:prstGeom>
            <a:solidFill>
              <a:schemeClr val="tx1">
                <a:lumMod val="65000"/>
                <a:lumOff val="3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7" name="圆角矩形 6"/>
            <p:cNvSpPr/>
            <p:nvPr/>
          </p:nvSpPr>
          <p:spPr bwMode="auto">
            <a:xfrm>
              <a:off x="3009900" y="1933575"/>
              <a:ext cx="342900" cy="152400"/>
            </a:xfrm>
            <a:prstGeom prst="roundRect">
              <a:avLst/>
            </a:prstGeom>
            <a:solidFill>
              <a:schemeClr val="tx1">
                <a:lumMod val="65000"/>
                <a:lumOff val="3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8" name="同侧圆角矩形 7"/>
            <p:cNvSpPr/>
            <p:nvPr/>
          </p:nvSpPr>
          <p:spPr bwMode="auto">
            <a:xfrm>
              <a:off x="3619501" y="2003425"/>
              <a:ext cx="768350" cy="295275"/>
            </a:xfrm>
            <a:prstGeom prst="round2SameRect">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9" name="圆柱形 8"/>
            <p:cNvSpPr/>
            <p:nvPr/>
          </p:nvSpPr>
          <p:spPr bwMode="auto">
            <a:xfrm>
              <a:off x="3733800" y="1939925"/>
              <a:ext cx="85725" cy="104775"/>
            </a:xfrm>
            <a:prstGeom prst="can">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0" name="圆柱形 9"/>
            <p:cNvSpPr/>
            <p:nvPr/>
          </p:nvSpPr>
          <p:spPr bwMode="auto">
            <a:xfrm>
              <a:off x="3848100" y="1939925"/>
              <a:ext cx="85725" cy="104775"/>
            </a:xfrm>
            <a:prstGeom prst="can">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1" name="圆柱形 10"/>
            <p:cNvSpPr/>
            <p:nvPr/>
          </p:nvSpPr>
          <p:spPr bwMode="auto">
            <a:xfrm>
              <a:off x="3962400" y="1939925"/>
              <a:ext cx="85725" cy="104775"/>
            </a:xfrm>
            <a:prstGeom prst="can">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2" name="圆柱形 11"/>
            <p:cNvSpPr/>
            <p:nvPr/>
          </p:nvSpPr>
          <p:spPr bwMode="auto">
            <a:xfrm>
              <a:off x="4076700" y="1939925"/>
              <a:ext cx="85725" cy="104775"/>
            </a:xfrm>
            <a:prstGeom prst="can">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3" name="圆柱形 12"/>
            <p:cNvSpPr/>
            <p:nvPr/>
          </p:nvSpPr>
          <p:spPr bwMode="auto">
            <a:xfrm>
              <a:off x="4197350" y="1939925"/>
              <a:ext cx="85725" cy="104775"/>
            </a:xfrm>
            <a:prstGeom prst="can">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4" name="圆柱形 13"/>
            <p:cNvSpPr/>
            <p:nvPr/>
          </p:nvSpPr>
          <p:spPr bwMode="auto">
            <a:xfrm>
              <a:off x="3273425" y="1155700"/>
              <a:ext cx="101600" cy="171450"/>
            </a:xfrm>
            <a:prstGeom prst="can">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sp>
        <p:nvSpPr>
          <p:cNvPr id="15" name="文本框 3"/>
          <p:cNvSpPr txBox="1"/>
          <p:nvPr/>
        </p:nvSpPr>
        <p:spPr>
          <a:xfrm>
            <a:off x="1414674" y="550138"/>
            <a:ext cx="3650619" cy="369332"/>
          </a:xfrm>
          <a:prstGeom prst="rect">
            <a:avLst/>
          </a:prstGeom>
          <a:noFill/>
        </p:spPr>
        <p:txBody>
          <a:bodyPr wrap="square" rtlCol="0">
            <a:spAutoFit/>
          </a:bodyPr>
          <a:lstStyle/>
          <a:p>
            <a:r>
              <a:rPr lang="en-US" altLang="zh-CN"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Design Features</a:t>
            </a:r>
            <a:endParaRPr lang="zh-CN" altLang="en-US"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6" name="文本框 90"/>
          <p:cNvSpPr txBox="1"/>
          <p:nvPr/>
        </p:nvSpPr>
        <p:spPr>
          <a:xfrm>
            <a:off x="-26803" y="685412"/>
            <a:ext cx="1174425" cy="369332"/>
          </a:xfrm>
          <a:prstGeom prst="rect">
            <a:avLst/>
          </a:prstGeom>
          <a:noFill/>
        </p:spPr>
        <p:txBody>
          <a:bodyPr wrap="none" rtlCol="0">
            <a:spAutoFit/>
          </a:bodyPr>
          <a:lstStyle/>
          <a:p>
            <a:pPr algn="ctr"/>
            <a:r>
              <a:rPr lang="en-US" altLang="zh-CN" dirty="0">
                <a:solidFill>
                  <a:schemeClr val="lt1"/>
                </a:solidFill>
              </a:rPr>
              <a:t>PART TWO</a:t>
            </a:r>
            <a:endParaRPr lang="zh-CN" altLang="en-US" dirty="0">
              <a:solidFill>
                <a:schemeClr val="lt1"/>
              </a:solidFill>
            </a:endParaRPr>
          </a:p>
        </p:txBody>
      </p:sp>
      <p:sp>
        <p:nvSpPr>
          <p:cNvPr id="17" name="矩形 16"/>
          <p:cNvSpPr/>
          <p:nvPr/>
        </p:nvSpPr>
        <p:spPr>
          <a:xfrm>
            <a:off x="256762" y="3641193"/>
            <a:ext cx="2954934" cy="1077218"/>
          </a:xfrm>
          <a:prstGeom prst="rect">
            <a:avLst/>
          </a:prstGeom>
          <a:noFill/>
        </p:spPr>
        <p:txBody>
          <a:bodyPr wrap="square" rtlCol="0">
            <a:spAutoFit/>
          </a:bodyPr>
          <a:lstStyle/>
          <a:p>
            <a:pPr algn="ctr"/>
            <a:r>
              <a:rPr lang="en-US" altLang="zh-CN" sz="3200" b="1" dirty="0">
                <a:solidFill>
                  <a:srgbClr val="1D8D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Single</a:t>
            </a:r>
            <a:r>
              <a:rPr lang="zh-CN" altLang="en-US" sz="3200" b="1" dirty="0">
                <a:solidFill>
                  <a:srgbClr val="1D8D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endParaRPr lang="en-US" altLang="zh-CN" sz="3200" b="1" dirty="0">
              <a:solidFill>
                <a:srgbClr val="1D8D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en-US" altLang="zh-CN" sz="3200" b="1" dirty="0">
                <a:solidFill>
                  <a:srgbClr val="1D8D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Layout</a:t>
            </a:r>
          </a:p>
        </p:txBody>
      </p:sp>
      <p:sp>
        <p:nvSpPr>
          <p:cNvPr id="85" name="文本框 113"/>
          <p:cNvSpPr txBox="1"/>
          <p:nvPr/>
        </p:nvSpPr>
        <p:spPr>
          <a:xfrm>
            <a:off x="8079740" y="2142793"/>
            <a:ext cx="4258282" cy="400110"/>
          </a:xfrm>
          <a:prstGeom prst="rect">
            <a:avLst/>
          </a:prstGeom>
          <a:noFill/>
        </p:spPr>
        <p:txBody>
          <a:bodyPr wrap="square" rtlCol="0">
            <a:spAutoFit/>
          </a:bodyPr>
          <a:lstStyle/>
          <a:p>
            <a:pPr algn="ctr">
              <a:buFont typeface="Wingdings" pitchFamily="2" charset="2"/>
              <a:buChar char="ü"/>
            </a:pPr>
            <a:r>
              <a:rPr lang="en-US" altLang="zh-CN" sz="2000" b="1" dirty="0">
                <a:solidFill>
                  <a:srgbClr val="1D8DE5"/>
                </a:solidFill>
                <a:latin typeface="微软雅黑" panose="020B0503020204020204" pitchFamily="34" charset="-122"/>
                <a:ea typeface="微软雅黑" panose="020B0503020204020204" pitchFamily="34" charset="-122"/>
              </a:rPr>
              <a:t>Reduce Construction Time</a:t>
            </a:r>
            <a:endParaRPr lang="zh-CN" altLang="en-US" sz="2000" b="1" dirty="0">
              <a:solidFill>
                <a:srgbClr val="1D8DE5"/>
              </a:solidFill>
              <a:latin typeface="微软雅黑" panose="020B0503020204020204" pitchFamily="34" charset="-122"/>
              <a:ea typeface="微软雅黑" panose="020B0503020204020204" pitchFamily="34" charset="-122"/>
            </a:endParaRPr>
          </a:p>
        </p:txBody>
      </p:sp>
      <p:sp>
        <p:nvSpPr>
          <p:cNvPr id="88" name="文本框 116"/>
          <p:cNvSpPr txBox="1"/>
          <p:nvPr/>
        </p:nvSpPr>
        <p:spPr>
          <a:xfrm>
            <a:off x="2516772" y="3605834"/>
            <a:ext cx="3135796" cy="400110"/>
          </a:xfrm>
          <a:prstGeom prst="rect">
            <a:avLst/>
          </a:prstGeom>
          <a:noFill/>
        </p:spPr>
        <p:txBody>
          <a:bodyPr wrap="square" rtlCol="0">
            <a:spAutoFit/>
          </a:bodyPr>
          <a:lstStyle/>
          <a:p>
            <a:pPr algn="ctr">
              <a:buFont typeface="Wingdings" pitchFamily="2" charset="2"/>
              <a:buChar char="ü"/>
            </a:pPr>
            <a:r>
              <a:rPr lang="en-US" altLang="zh-CN" sz="2000" b="1" dirty="0">
                <a:solidFill>
                  <a:srgbClr val="1D8DE5"/>
                </a:solidFill>
                <a:latin typeface="微软雅黑" panose="020B0503020204020204" pitchFamily="34" charset="-122"/>
                <a:ea typeface="微软雅黑" panose="020B0503020204020204" pitchFamily="34" charset="-122"/>
              </a:rPr>
              <a:t>Improve Operation</a:t>
            </a:r>
            <a:endParaRPr lang="zh-CN" altLang="en-US" sz="2000" b="1" dirty="0">
              <a:solidFill>
                <a:srgbClr val="1D8DE5"/>
              </a:solidFill>
              <a:latin typeface="微软雅黑" panose="020B0503020204020204" pitchFamily="34" charset="-122"/>
              <a:ea typeface="微软雅黑" panose="020B0503020204020204" pitchFamily="34" charset="-122"/>
            </a:endParaRPr>
          </a:p>
        </p:txBody>
      </p:sp>
      <p:sp>
        <p:nvSpPr>
          <p:cNvPr id="129" name="文本框 118"/>
          <p:cNvSpPr txBox="1"/>
          <p:nvPr/>
        </p:nvSpPr>
        <p:spPr>
          <a:xfrm>
            <a:off x="2899351" y="6103494"/>
            <a:ext cx="4371695" cy="400110"/>
          </a:xfrm>
          <a:prstGeom prst="rect">
            <a:avLst/>
          </a:prstGeom>
          <a:noFill/>
        </p:spPr>
        <p:txBody>
          <a:bodyPr wrap="square" rtlCol="0">
            <a:spAutoFit/>
          </a:bodyPr>
          <a:lstStyle/>
          <a:p>
            <a:pPr algn="ctr">
              <a:buFont typeface="Wingdings" pitchFamily="2" charset="2"/>
              <a:buChar char="ü"/>
            </a:pPr>
            <a:r>
              <a:rPr lang="en-US" altLang="zh-CN" sz="2000" b="1" dirty="0">
                <a:solidFill>
                  <a:srgbClr val="FF0000"/>
                </a:solidFill>
                <a:latin typeface="微软雅黑" panose="020B0503020204020204" pitchFamily="34" charset="-122"/>
                <a:ea typeface="微软雅黑" panose="020B0503020204020204" pitchFamily="34" charset="-122"/>
              </a:rPr>
              <a:t>Provide Physical Separation</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grpSp>
        <p:nvGrpSpPr>
          <p:cNvPr id="152" name="组合 151"/>
          <p:cNvGrpSpPr/>
          <p:nvPr/>
        </p:nvGrpSpPr>
        <p:grpSpPr>
          <a:xfrm>
            <a:off x="2747479" y="212286"/>
            <a:ext cx="9164176" cy="6408583"/>
            <a:chOff x="2926253" y="578504"/>
            <a:chExt cx="9164176" cy="6408583"/>
          </a:xfrm>
        </p:grpSpPr>
        <p:sp>
          <p:nvSpPr>
            <p:cNvPr id="107" name="Oval 8"/>
            <p:cNvSpPr>
              <a:spLocks noChangeArrowheads="1"/>
            </p:cNvSpPr>
            <p:nvPr/>
          </p:nvSpPr>
          <p:spPr bwMode="auto">
            <a:xfrm>
              <a:off x="6841282" y="5291261"/>
              <a:ext cx="1192602" cy="1187462"/>
            </a:xfrm>
            <a:prstGeom prst="ellipse">
              <a:avLst/>
            </a:prstGeom>
            <a:solidFill>
              <a:srgbClr val="FFFFFF"/>
            </a:solidFill>
            <a:ln>
              <a:noFill/>
            </a:ln>
            <a:effectLst>
              <a:innerShdw blurRad="63500" dist="50800" dir="27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Oval 8"/>
            <p:cNvSpPr>
              <a:spLocks noChangeArrowheads="1"/>
            </p:cNvSpPr>
            <p:nvPr/>
          </p:nvSpPr>
          <p:spPr bwMode="auto">
            <a:xfrm>
              <a:off x="5994145" y="5092908"/>
              <a:ext cx="1192602" cy="1187462"/>
            </a:xfrm>
            <a:prstGeom prst="ellipse">
              <a:avLst/>
            </a:prstGeom>
            <a:solidFill>
              <a:srgbClr val="FFFFFF"/>
            </a:solidFill>
            <a:ln>
              <a:noFill/>
            </a:ln>
            <a:effectLst>
              <a:innerShdw blurRad="63500" dist="50800" dir="27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5"/>
            <p:cNvSpPr>
              <a:spLocks noEditPoints="1"/>
            </p:cNvSpPr>
            <p:nvPr/>
          </p:nvSpPr>
          <p:spPr bwMode="auto">
            <a:xfrm>
              <a:off x="4836304" y="1438058"/>
              <a:ext cx="3959492" cy="4301339"/>
            </a:xfrm>
            <a:custGeom>
              <a:avLst/>
              <a:gdLst>
                <a:gd name="T0" fmla="*/ 452 w 876"/>
                <a:gd name="T1" fmla="*/ 801 h 952"/>
                <a:gd name="T2" fmla="*/ 451 w 876"/>
                <a:gd name="T3" fmla="*/ 801 h 952"/>
                <a:gd name="T4" fmla="*/ 450 w 876"/>
                <a:gd name="T5" fmla="*/ 801 h 952"/>
                <a:gd name="T6" fmla="*/ 390 w 876"/>
                <a:gd name="T7" fmla="*/ 790 h 952"/>
                <a:gd name="T8" fmla="*/ 269 w 876"/>
                <a:gd name="T9" fmla="*/ 895 h 952"/>
                <a:gd name="T10" fmla="*/ 268 w 876"/>
                <a:gd name="T11" fmla="*/ 895 h 952"/>
                <a:gd name="T12" fmla="*/ 267 w 876"/>
                <a:gd name="T13" fmla="*/ 895 h 952"/>
                <a:gd name="T14" fmla="*/ 266 w 876"/>
                <a:gd name="T15" fmla="*/ 895 h 952"/>
                <a:gd name="T16" fmla="*/ 266 w 876"/>
                <a:gd name="T17" fmla="*/ 895 h 952"/>
                <a:gd name="T18" fmla="*/ 265 w 876"/>
                <a:gd name="T19" fmla="*/ 895 h 952"/>
                <a:gd name="T20" fmla="*/ 264 w 876"/>
                <a:gd name="T21" fmla="*/ 895 h 952"/>
                <a:gd name="T22" fmla="*/ 264 w 876"/>
                <a:gd name="T23" fmla="*/ 895 h 952"/>
                <a:gd name="T24" fmla="*/ 263 w 876"/>
                <a:gd name="T25" fmla="*/ 895 h 952"/>
                <a:gd name="T26" fmla="*/ 262 w 876"/>
                <a:gd name="T27" fmla="*/ 895 h 952"/>
                <a:gd name="T28" fmla="*/ 262 w 876"/>
                <a:gd name="T29" fmla="*/ 895 h 952"/>
                <a:gd name="T30" fmla="*/ 261 w 876"/>
                <a:gd name="T31" fmla="*/ 895 h 952"/>
                <a:gd name="T32" fmla="*/ 260 w 876"/>
                <a:gd name="T33" fmla="*/ 895 h 952"/>
                <a:gd name="T34" fmla="*/ 260 w 876"/>
                <a:gd name="T35" fmla="*/ 895 h 952"/>
                <a:gd name="T36" fmla="*/ 259 w 876"/>
                <a:gd name="T37" fmla="*/ 895 h 952"/>
                <a:gd name="T38" fmla="*/ 258 w 876"/>
                <a:gd name="T39" fmla="*/ 895 h 952"/>
                <a:gd name="T40" fmla="*/ 257 w 876"/>
                <a:gd name="T41" fmla="*/ 895 h 952"/>
                <a:gd name="T42" fmla="*/ 257 w 876"/>
                <a:gd name="T43" fmla="*/ 895 h 952"/>
                <a:gd name="T44" fmla="*/ 256 w 876"/>
                <a:gd name="T45" fmla="*/ 895 h 952"/>
                <a:gd name="T46" fmla="*/ 255 w 876"/>
                <a:gd name="T47" fmla="*/ 895 h 952"/>
                <a:gd name="T48" fmla="*/ 254 w 876"/>
                <a:gd name="T49" fmla="*/ 895 h 952"/>
                <a:gd name="T50" fmla="*/ 253 w 876"/>
                <a:gd name="T51" fmla="*/ 895 h 952"/>
                <a:gd name="T52" fmla="*/ 252 w 876"/>
                <a:gd name="T53" fmla="*/ 895 h 952"/>
                <a:gd name="T54" fmla="*/ 549 w 876"/>
                <a:gd name="T55" fmla="*/ 780 h 952"/>
                <a:gd name="T56" fmla="*/ 549 w 876"/>
                <a:gd name="T57" fmla="*/ 779 h 952"/>
                <a:gd name="T58" fmla="*/ 549 w 876"/>
                <a:gd name="T59" fmla="*/ 772 h 952"/>
                <a:gd name="T60" fmla="*/ 858 w 876"/>
                <a:gd name="T61" fmla="*/ 776 h 952"/>
                <a:gd name="T62" fmla="*/ 858 w 876"/>
                <a:gd name="T63" fmla="*/ 777 h 952"/>
                <a:gd name="T64" fmla="*/ 858 w 876"/>
                <a:gd name="T65" fmla="*/ 778 h 952"/>
                <a:gd name="T66" fmla="*/ 858 w 876"/>
                <a:gd name="T67" fmla="*/ 778 h 952"/>
                <a:gd name="T68" fmla="*/ 858 w 876"/>
                <a:gd name="T69" fmla="*/ 779 h 952"/>
                <a:gd name="T70" fmla="*/ 703 w 876"/>
                <a:gd name="T71" fmla="*/ 934 h 952"/>
                <a:gd name="T72" fmla="*/ 702 w 876"/>
                <a:gd name="T73" fmla="*/ 934 h 952"/>
                <a:gd name="T74" fmla="*/ 702 w 876"/>
                <a:gd name="T75" fmla="*/ 934 h 952"/>
                <a:gd name="T76" fmla="*/ 701 w 876"/>
                <a:gd name="T77" fmla="*/ 934 h 952"/>
                <a:gd name="T78" fmla="*/ 700 w 876"/>
                <a:gd name="T79" fmla="*/ 934 h 952"/>
                <a:gd name="T80" fmla="*/ 721 w 876"/>
                <a:gd name="T81" fmla="*/ 952 h 952"/>
                <a:gd name="T82" fmla="*/ 627 w 876"/>
                <a:gd name="T83" fmla="*/ 624 h 952"/>
                <a:gd name="T84" fmla="*/ 627 w 876"/>
                <a:gd name="T85" fmla="*/ 625 h 952"/>
                <a:gd name="T86" fmla="*/ 627 w 876"/>
                <a:gd name="T87" fmla="*/ 626 h 952"/>
                <a:gd name="T88" fmla="*/ 627 w 876"/>
                <a:gd name="T89" fmla="*/ 627 h 952"/>
                <a:gd name="T90" fmla="*/ 322 w 876"/>
                <a:gd name="T91" fmla="*/ 460 h 952"/>
                <a:gd name="T92" fmla="*/ 262 w 876"/>
                <a:gd name="T93" fmla="*/ 376 h 952"/>
                <a:gd name="T94" fmla="*/ 139 w 876"/>
                <a:gd name="T95" fmla="*/ 362 h 952"/>
                <a:gd name="T96" fmla="*/ 138 w 876"/>
                <a:gd name="T97" fmla="*/ 362 h 952"/>
                <a:gd name="T98" fmla="*/ 137 w 876"/>
                <a:gd name="T99" fmla="*/ 362 h 952"/>
                <a:gd name="T100" fmla="*/ 136 w 876"/>
                <a:gd name="T101" fmla="*/ 362 h 952"/>
                <a:gd name="T102" fmla="*/ 655 w 876"/>
                <a:gd name="T103" fmla="*/ 300 h 952"/>
                <a:gd name="T104" fmla="*/ 655 w 876"/>
                <a:gd name="T105" fmla="*/ 301 h 952"/>
                <a:gd name="T106" fmla="*/ 655 w 876"/>
                <a:gd name="T107" fmla="*/ 302 h 952"/>
                <a:gd name="T108" fmla="*/ 655 w 876"/>
                <a:gd name="T109" fmla="*/ 303 h 952"/>
                <a:gd name="T110" fmla="*/ 579 w 876"/>
                <a:gd name="T111" fmla="*/ 507 h 952"/>
                <a:gd name="T112" fmla="*/ 312 w 876"/>
                <a:gd name="T113" fmla="*/ 0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6" h="952">
                  <a:moveTo>
                    <a:pt x="549" y="772"/>
                  </a:moveTo>
                  <a:cubicBezTo>
                    <a:pt x="521" y="790"/>
                    <a:pt x="488" y="801"/>
                    <a:pt x="452" y="801"/>
                  </a:cubicBezTo>
                  <a:cubicBezTo>
                    <a:pt x="452" y="801"/>
                    <a:pt x="452" y="801"/>
                    <a:pt x="452" y="801"/>
                  </a:cubicBezTo>
                  <a:cubicBezTo>
                    <a:pt x="452" y="801"/>
                    <a:pt x="452" y="801"/>
                    <a:pt x="452" y="801"/>
                  </a:cubicBezTo>
                  <a:cubicBezTo>
                    <a:pt x="452" y="801"/>
                    <a:pt x="452" y="801"/>
                    <a:pt x="452" y="801"/>
                  </a:cubicBezTo>
                  <a:cubicBezTo>
                    <a:pt x="452" y="801"/>
                    <a:pt x="452" y="801"/>
                    <a:pt x="452" y="801"/>
                  </a:cubicBezTo>
                  <a:cubicBezTo>
                    <a:pt x="452" y="801"/>
                    <a:pt x="452" y="801"/>
                    <a:pt x="452" y="801"/>
                  </a:cubicBezTo>
                  <a:cubicBezTo>
                    <a:pt x="452" y="801"/>
                    <a:pt x="451" y="801"/>
                    <a:pt x="451" y="801"/>
                  </a:cubicBezTo>
                  <a:cubicBezTo>
                    <a:pt x="451" y="801"/>
                    <a:pt x="451" y="801"/>
                    <a:pt x="451" y="801"/>
                  </a:cubicBezTo>
                  <a:cubicBezTo>
                    <a:pt x="451" y="801"/>
                    <a:pt x="451" y="801"/>
                    <a:pt x="451" y="801"/>
                  </a:cubicBezTo>
                  <a:cubicBezTo>
                    <a:pt x="451" y="801"/>
                    <a:pt x="451" y="801"/>
                    <a:pt x="451" y="801"/>
                  </a:cubicBezTo>
                  <a:cubicBezTo>
                    <a:pt x="451" y="801"/>
                    <a:pt x="451" y="801"/>
                    <a:pt x="451" y="801"/>
                  </a:cubicBezTo>
                  <a:cubicBezTo>
                    <a:pt x="451" y="801"/>
                    <a:pt x="451" y="801"/>
                    <a:pt x="451" y="801"/>
                  </a:cubicBezTo>
                  <a:cubicBezTo>
                    <a:pt x="451" y="801"/>
                    <a:pt x="451" y="801"/>
                    <a:pt x="451" y="801"/>
                  </a:cubicBezTo>
                  <a:cubicBezTo>
                    <a:pt x="451" y="801"/>
                    <a:pt x="451" y="801"/>
                    <a:pt x="451" y="801"/>
                  </a:cubicBezTo>
                  <a:cubicBezTo>
                    <a:pt x="451" y="801"/>
                    <a:pt x="451" y="801"/>
                    <a:pt x="451" y="801"/>
                  </a:cubicBezTo>
                  <a:cubicBezTo>
                    <a:pt x="451" y="801"/>
                    <a:pt x="451" y="801"/>
                    <a:pt x="451" y="801"/>
                  </a:cubicBezTo>
                  <a:cubicBezTo>
                    <a:pt x="451" y="801"/>
                    <a:pt x="450" y="801"/>
                    <a:pt x="450" y="801"/>
                  </a:cubicBezTo>
                  <a:cubicBezTo>
                    <a:pt x="450" y="801"/>
                    <a:pt x="450" y="801"/>
                    <a:pt x="450" y="801"/>
                  </a:cubicBezTo>
                  <a:cubicBezTo>
                    <a:pt x="450" y="801"/>
                    <a:pt x="450" y="801"/>
                    <a:pt x="450" y="801"/>
                  </a:cubicBezTo>
                  <a:cubicBezTo>
                    <a:pt x="450" y="801"/>
                    <a:pt x="450" y="801"/>
                    <a:pt x="450" y="801"/>
                  </a:cubicBezTo>
                  <a:cubicBezTo>
                    <a:pt x="450" y="801"/>
                    <a:pt x="450" y="801"/>
                    <a:pt x="450" y="801"/>
                  </a:cubicBezTo>
                  <a:cubicBezTo>
                    <a:pt x="450" y="801"/>
                    <a:pt x="450" y="801"/>
                    <a:pt x="450" y="801"/>
                  </a:cubicBezTo>
                  <a:cubicBezTo>
                    <a:pt x="429" y="801"/>
                    <a:pt x="409" y="797"/>
                    <a:pt x="390" y="790"/>
                  </a:cubicBezTo>
                  <a:cubicBezTo>
                    <a:pt x="379" y="847"/>
                    <a:pt x="329" y="891"/>
                    <a:pt x="269" y="895"/>
                  </a:cubicBezTo>
                  <a:cubicBezTo>
                    <a:pt x="269" y="895"/>
                    <a:pt x="269" y="895"/>
                    <a:pt x="269" y="895"/>
                  </a:cubicBezTo>
                  <a:cubicBezTo>
                    <a:pt x="269" y="895"/>
                    <a:pt x="269" y="895"/>
                    <a:pt x="269" y="895"/>
                  </a:cubicBezTo>
                  <a:cubicBezTo>
                    <a:pt x="269" y="895"/>
                    <a:pt x="269" y="895"/>
                    <a:pt x="269" y="895"/>
                  </a:cubicBezTo>
                  <a:cubicBezTo>
                    <a:pt x="269" y="895"/>
                    <a:pt x="269" y="895"/>
                    <a:pt x="269" y="895"/>
                  </a:cubicBezTo>
                  <a:cubicBezTo>
                    <a:pt x="269" y="895"/>
                    <a:pt x="269" y="895"/>
                    <a:pt x="269" y="895"/>
                  </a:cubicBezTo>
                  <a:cubicBezTo>
                    <a:pt x="269" y="895"/>
                    <a:pt x="269" y="895"/>
                    <a:pt x="268" y="895"/>
                  </a:cubicBezTo>
                  <a:cubicBezTo>
                    <a:pt x="268" y="895"/>
                    <a:pt x="268" y="895"/>
                    <a:pt x="268" y="895"/>
                  </a:cubicBezTo>
                  <a:cubicBezTo>
                    <a:pt x="268" y="895"/>
                    <a:pt x="268" y="895"/>
                    <a:pt x="268" y="895"/>
                  </a:cubicBezTo>
                  <a:cubicBezTo>
                    <a:pt x="268" y="895"/>
                    <a:pt x="268" y="895"/>
                    <a:pt x="268" y="895"/>
                  </a:cubicBezTo>
                  <a:cubicBezTo>
                    <a:pt x="268" y="895"/>
                    <a:pt x="268" y="895"/>
                    <a:pt x="268" y="895"/>
                  </a:cubicBezTo>
                  <a:cubicBezTo>
                    <a:pt x="268" y="895"/>
                    <a:pt x="268" y="895"/>
                    <a:pt x="268" y="895"/>
                  </a:cubicBezTo>
                  <a:cubicBezTo>
                    <a:pt x="268" y="895"/>
                    <a:pt x="268" y="895"/>
                    <a:pt x="268" y="895"/>
                  </a:cubicBezTo>
                  <a:cubicBezTo>
                    <a:pt x="268" y="895"/>
                    <a:pt x="268" y="895"/>
                    <a:pt x="268" y="895"/>
                  </a:cubicBezTo>
                  <a:cubicBezTo>
                    <a:pt x="267" y="895"/>
                    <a:pt x="267" y="895"/>
                    <a:pt x="267" y="895"/>
                  </a:cubicBezTo>
                  <a:cubicBezTo>
                    <a:pt x="267" y="895"/>
                    <a:pt x="267" y="895"/>
                    <a:pt x="267" y="895"/>
                  </a:cubicBezTo>
                  <a:cubicBezTo>
                    <a:pt x="267" y="895"/>
                    <a:pt x="267" y="895"/>
                    <a:pt x="267" y="895"/>
                  </a:cubicBezTo>
                  <a:cubicBezTo>
                    <a:pt x="267" y="895"/>
                    <a:pt x="267" y="895"/>
                    <a:pt x="267" y="895"/>
                  </a:cubicBezTo>
                  <a:cubicBezTo>
                    <a:pt x="267" y="895"/>
                    <a:pt x="267" y="895"/>
                    <a:pt x="267" y="895"/>
                  </a:cubicBezTo>
                  <a:cubicBezTo>
                    <a:pt x="267" y="895"/>
                    <a:pt x="267" y="895"/>
                    <a:pt x="267" y="895"/>
                  </a:cubicBezTo>
                  <a:cubicBezTo>
                    <a:pt x="267" y="895"/>
                    <a:pt x="267" y="895"/>
                    <a:pt x="267" y="895"/>
                  </a:cubicBezTo>
                  <a:cubicBezTo>
                    <a:pt x="267" y="895"/>
                    <a:pt x="266" y="895"/>
                    <a:pt x="266" y="895"/>
                  </a:cubicBezTo>
                  <a:cubicBezTo>
                    <a:pt x="266" y="895"/>
                    <a:pt x="266" y="895"/>
                    <a:pt x="266" y="895"/>
                  </a:cubicBezTo>
                  <a:cubicBezTo>
                    <a:pt x="266" y="895"/>
                    <a:pt x="266" y="895"/>
                    <a:pt x="266" y="895"/>
                  </a:cubicBezTo>
                  <a:cubicBezTo>
                    <a:pt x="266" y="895"/>
                    <a:pt x="266" y="895"/>
                    <a:pt x="266" y="895"/>
                  </a:cubicBezTo>
                  <a:cubicBezTo>
                    <a:pt x="266" y="895"/>
                    <a:pt x="266" y="895"/>
                    <a:pt x="266" y="895"/>
                  </a:cubicBezTo>
                  <a:cubicBezTo>
                    <a:pt x="266" y="895"/>
                    <a:pt x="266" y="895"/>
                    <a:pt x="266" y="895"/>
                  </a:cubicBezTo>
                  <a:cubicBezTo>
                    <a:pt x="266" y="895"/>
                    <a:pt x="266" y="895"/>
                    <a:pt x="266" y="895"/>
                  </a:cubicBezTo>
                  <a:cubicBezTo>
                    <a:pt x="266" y="895"/>
                    <a:pt x="266" y="895"/>
                    <a:pt x="266" y="895"/>
                  </a:cubicBezTo>
                  <a:cubicBezTo>
                    <a:pt x="266" y="895"/>
                    <a:pt x="266" y="895"/>
                    <a:pt x="266" y="895"/>
                  </a:cubicBezTo>
                  <a:cubicBezTo>
                    <a:pt x="266" y="895"/>
                    <a:pt x="266" y="895"/>
                    <a:pt x="266" y="895"/>
                  </a:cubicBezTo>
                  <a:cubicBezTo>
                    <a:pt x="265" y="895"/>
                    <a:pt x="265" y="895"/>
                    <a:pt x="265" y="895"/>
                  </a:cubicBezTo>
                  <a:cubicBezTo>
                    <a:pt x="265" y="895"/>
                    <a:pt x="265" y="895"/>
                    <a:pt x="265" y="895"/>
                  </a:cubicBezTo>
                  <a:cubicBezTo>
                    <a:pt x="265" y="895"/>
                    <a:pt x="265" y="895"/>
                    <a:pt x="265" y="895"/>
                  </a:cubicBezTo>
                  <a:cubicBezTo>
                    <a:pt x="265" y="895"/>
                    <a:pt x="265" y="895"/>
                    <a:pt x="265" y="895"/>
                  </a:cubicBezTo>
                  <a:cubicBezTo>
                    <a:pt x="265" y="895"/>
                    <a:pt x="265" y="895"/>
                    <a:pt x="265" y="895"/>
                  </a:cubicBezTo>
                  <a:cubicBezTo>
                    <a:pt x="265" y="895"/>
                    <a:pt x="265" y="895"/>
                    <a:pt x="265" y="895"/>
                  </a:cubicBezTo>
                  <a:cubicBezTo>
                    <a:pt x="265" y="895"/>
                    <a:pt x="265" y="895"/>
                    <a:pt x="265" y="895"/>
                  </a:cubicBezTo>
                  <a:cubicBezTo>
                    <a:pt x="265" y="895"/>
                    <a:pt x="265" y="895"/>
                    <a:pt x="265" y="895"/>
                  </a:cubicBezTo>
                  <a:cubicBezTo>
                    <a:pt x="265" y="895"/>
                    <a:pt x="265" y="895"/>
                    <a:pt x="265" y="895"/>
                  </a:cubicBezTo>
                  <a:cubicBezTo>
                    <a:pt x="265" y="895"/>
                    <a:pt x="264" y="895"/>
                    <a:pt x="264" y="895"/>
                  </a:cubicBezTo>
                  <a:cubicBezTo>
                    <a:pt x="264" y="895"/>
                    <a:pt x="264" y="895"/>
                    <a:pt x="264" y="895"/>
                  </a:cubicBezTo>
                  <a:cubicBezTo>
                    <a:pt x="264" y="895"/>
                    <a:pt x="264" y="895"/>
                    <a:pt x="264" y="895"/>
                  </a:cubicBezTo>
                  <a:cubicBezTo>
                    <a:pt x="264" y="895"/>
                    <a:pt x="264" y="895"/>
                    <a:pt x="264" y="895"/>
                  </a:cubicBezTo>
                  <a:cubicBezTo>
                    <a:pt x="264" y="895"/>
                    <a:pt x="264" y="895"/>
                    <a:pt x="264" y="895"/>
                  </a:cubicBezTo>
                  <a:cubicBezTo>
                    <a:pt x="264" y="895"/>
                    <a:pt x="264" y="895"/>
                    <a:pt x="264" y="895"/>
                  </a:cubicBezTo>
                  <a:cubicBezTo>
                    <a:pt x="264" y="895"/>
                    <a:pt x="264" y="895"/>
                    <a:pt x="264" y="895"/>
                  </a:cubicBezTo>
                  <a:cubicBezTo>
                    <a:pt x="264" y="895"/>
                    <a:pt x="264" y="895"/>
                    <a:pt x="264" y="895"/>
                  </a:cubicBezTo>
                  <a:cubicBezTo>
                    <a:pt x="264" y="895"/>
                    <a:pt x="264" y="895"/>
                    <a:pt x="264" y="895"/>
                  </a:cubicBezTo>
                  <a:cubicBezTo>
                    <a:pt x="264" y="895"/>
                    <a:pt x="264" y="895"/>
                    <a:pt x="263" y="895"/>
                  </a:cubicBezTo>
                  <a:cubicBezTo>
                    <a:pt x="263" y="895"/>
                    <a:pt x="263" y="895"/>
                    <a:pt x="263" y="895"/>
                  </a:cubicBezTo>
                  <a:cubicBezTo>
                    <a:pt x="263" y="895"/>
                    <a:pt x="263" y="895"/>
                    <a:pt x="263" y="895"/>
                  </a:cubicBezTo>
                  <a:cubicBezTo>
                    <a:pt x="263" y="895"/>
                    <a:pt x="263" y="895"/>
                    <a:pt x="263" y="895"/>
                  </a:cubicBezTo>
                  <a:cubicBezTo>
                    <a:pt x="263" y="895"/>
                    <a:pt x="263" y="895"/>
                    <a:pt x="263" y="895"/>
                  </a:cubicBezTo>
                  <a:cubicBezTo>
                    <a:pt x="263" y="895"/>
                    <a:pt x="263" y="895"/>
                    <a:pt x="263" y="895"/>
                  </a:cubicBezTo>
                  <a:cubicBezTo>
                    <a:pt x="263" y="895"/>
                    <a:pt x="263" y="895"/>
                    <a:pt x="263" y="895"/>
                  </a:cubicBezTo>
                  <a:cubicBezTo>
                    <a:pt x="263" y="895"/>
                    <a:pt x="263" y="895"/>
                    <a:pt x="263" y="895"/>
                  </a:cubicBezTo>
                  <a:cubicBezTo>
                    <a:pt x="263" y="895"/>
                    <a:pt x="263" y="895"/>
                    <a:pt x="263" y="895"/>
                  </a:cubicBezTo>
                  <a:cubicBezTo>
                    <a:pt x="263" y="895"/>
                    <a:pt x="263" y="895"/>
                    <a:pt x="263" y="895"/>
                  </a:cubicBezTo>
                  <a:cubicBezTo>
                    <a:pt x="263" y="895"/>
                    <a:pt x="262" y="895"/>
                    <a:pt x="262" y="895"/>
                  </a:cubicBezTo>
                  <a:cubicBezTo>
                    <a:pt x="262" y="895"/>
                    <a:pt x="262" y="895"/>
                    <a:pt x="262" y="895"/>
                  </a:cubicBezTo>
                  <a:cubicBezTo>
                    <a:pt x="262" y="895"/>
                    <a:pt x="262" y="895"/>
                    <a:pt x="262" y="895"/>
                  </a:cubicBezTo>
                  <a:cubicBezTo>
                    <a:pt x="262" y="895"/>
                    <a:pt x="262" y="895"/>
                    <a:pt x="262" y="895"/>
                  </a:cubicBezTo>
                  <a:cubicBezTo>
                    <a:pt x="262" y="895"/>
                    <a:pt x="262" y="895"/>
                    <a:pt x="262" y="895"/>
                  </a:cubicBezTo>
                  <a:cubicBezTo>
                    <a:pt x="262" y="895"/>
                    <a:pt x="262" y="895"/>
                    <a:pt x="262" y="895"/>
                  </a:cubicBezTo>
                  <a:cubicBezTo>
                    <a:pt x="262" y="895"/>
                    <a:pt x="262" y="895"/>
                    <a:pt x="262" y="895"/>
                  </a:cubicBezTo>
                  <a:cubicBezTo>
                    <a:pt x="262" y="895"/>
                    <a:pt x="262" y="895"/>
                    <a:pt x="262" y="895"/>
                  </a:cubicBezTo>
                  <a:cubicBezTo>
                    <a:pt x="262" y="895"/>
                    <a:pt x="262" y="895"/>
                    <a:pt x="262" y="895"/>
                  </a:cubicBezTo>
                  <a:cubicBezTo>
                    <a:pt x="262" y="895"/>
                    <a:pt x="262" y="895"/>
                    <a:pt x="262" y="895"/>
                  </a:cubicBezTo>
                  <a:cubicBezTo>
                    <a:pt x="261" y="895"/>
                    <a:pt x="261" y="895"/>
                    <a:pt x="261" y="895"/>
                  </a:cubicBezTo>
                  <a:cubicBezTo>
                    <a:pt x="261" y="895"/>
                    <a:pt x="261" y="895"/>
                    <a:pt x="261" y="895"/>
                  </a:cubicBezTo>
                  <a:cubicBezTo>
                    <a:pt x="261" y="895"/>
                    <a:pt x="261" y="895"/>
                    <a:pt x="261" y="895"/>
                  </a:cubicBezTo>
                  <a:cubicBezTo>
                    <a:pt x="261" y="895"/>
                    <a:pt x="261" y="895"/>
                    <a:pt x="261" y="895"/>
                  </a:cubicBezTo>
                  <a:cubicBezTo>
                    <a:pt x="261" y="895"/>
                    <a:pt x="261" y="895"/>
                    <a:pt x="261" y="895"/>
                  </a:cubicBezTo>
                  <a:cubicBezTo>
                    <a:pt x="261" y="895"/>
                    <a:pt x="261" y="895"/>
                    <a:pt x="261" y="895"/>
                  </a:cubicBezTo>
                  <a:cubicBezTo>
                    <a:pt x="261" y="895"/>
                    <a:pt x="261" y="895"/>
                    <a:pt x="261" y="895"/>
                  </a:cubicBezTo>
                  <a:cubicBezTo>
                    <a:pt x="261" y="895"/>
                    <a:pt x="261" y="895"/>
                    <a:pt x="261" y="895"/>
                  </a:cubicBezTo>
                  <a:cubicBezTo>
                    <a:pt x="260" y="895"/>
                    <a:pt x="260" y="895"/>
                    <a:pt x="260" y="895"/>
                  </a:cubicBezTo>
                  <a:cubicBezTo>
                    <a:pt x="260" y="895"/>
                    <a:pt x="260" y="895"/>
                    <a:pt x="260" y="895"/>
                  </a:cubicBezTo>
                  <a:cubicBezTo>
                    <a:pt x="260" y="895"/>
                    <a:pt x="260" y="895"/>
                    <a:pt x="260" y="895"/>
                  </a:cubicBezTo>
                  <a:cubicBezTo>
                    <a:pt x="260" y="895"/>
                    <a:pt x="260" y="895"/>
                    <a:pt x="260" y="895"/>
                  </a:cubicBezTo>
                  <a:cubicBezTo>
                    <a:pt x="260" y="895"/>
                    <a:pt x="260" y="895"/>
                    <a:pt x="260" y="895"/>
                  </a:cubicBezTo>
                  <a:cubicBezTo>
                    <a:pt x="260" y="895"/>
                    <a:pt x="260" y="895"/>
                    <a:pt x="260" y="895"/>
                  </a:cubicBezTo>
                  <a:cubicBezTo>
                    <a:pt x="260" y="895"/>
                    <a:pt x="260" y="895"/>
                    <a:pt x="260" y="895"/>
                  </a:cubicBezTo>
                  <a:cubicBezTo>
                    <a:pt x="260" y="895"/>
                    <a:pt x="260" y="895"/>
                    <a:pt x="259" y="895"/>
                  </a:cubicBezTo>
                  <a:cubicBezTo>
                    <a:pt x="259" y="895"/>
                    <a:pt x="259" y="895"/>
                    <a:pt x="259" y="895"/>
                  </a:cubicBezTo>
                  <a:cubicBezTo>
                    <a:pt x="259" y="895"/>
                    <a:pt x="259" y="895"/>
                    <a:pt x="259" y="895"/>
                  </a:cubicBezTo>
                  <a:cubicBezTo>
                    <a:pt x="259" y="895"/>
                    <a:pt x="259" y="895"/>
                    <a:pt x="259" y="895"/>
                  </a:cubicBezTo>
                  <a:cubicBezTo>
                    <a:pt x="259" y="895"/>
                    <a:pt x="259" y="895"/>
                    <a:pt x="259" y="895"/>
                  </a:cubicBezTo>
                  <a:cubicBezTo>
                    <a:pt x="259" y="895"/>
                    <a:pt x="259" y="895"/>
                    <a:pt x="259" y="895"/>
                  </a:cubicBezTo>
                  <a:cubicBezTo>
                    <a:pt x="259" y="895"/>
                    <a:pt x="259" y="895"/>
                    <a:pt x="259" y="895"/>
                  </a:cubicBezTo>
                  <a:cubicBezTo>
                    <a:pt x="259" y="895"/>
                    <a:pt x="259" y="895"/>
                    <a:pt x="259" y="895"/>
                  </a:cubicBezTo>
                  <a:cubicBezTo>
                    <a:pt x="259" y="895"/>
                    <a:pt x="259" y="895"/>
                    <a:pt x="259" y="895"/>
                  </a:cubicBezTo>
                  <a:cubicBezTo>
                    <a:pt x="259" y="895"/>
                    <a:pt x="259" y="895"/>
                    <a:pt x="259" y="895"/>
                  </a:cubicBezTo>
                  <a:cubicBezTo>
                    <a:pt x="258" y="895"/>
                    <a:pt x="258" y="895"/>
                    <a:pt x="258" y="895"/>
                  </a:cubicBezTo>
                  <a:cubicBezTo>
                    <a:pt x="258" y="895"/>
                    <a:pt x="258" y="895"/>
                    <a:pt x="258" y="895"/>
                  </a:cubicBezTo>
                  <a:cubicBezTo>
                    <a:pt x="258" y="895"/>
                    <a:pt x="258" y="895"/>
                    <a:pt x="258" y="895"/>
                  </a:cubicBezTo>
                  <a:cubicBezTo>
                    <a:pt x="258" y="895"/>
                    <a:pt x="258" y="895"/>
                    <a:pt x="258" y="895"/>
                  </a:cubicBezTo>
                  <a:cubicBezTo>
                    <a:pt x="258" y="895"/>
                    <a:pt x="258" y="895"/>
                    <a:pt x="258" y="895"/>
                  </a:cubicBezTo>
                  <a:cubicBezTo>
                    <a:pt x="258" y="895"/>
                    <a:pt x="258" y="895"/>
                    <a:pt x="258" y="895"/>
                  </a:cubicBezTo>
                  <a:cubicBezTo>
                    <a:pt x="258" y="895"/>
                    <a:pt x="258" y="895"/>
                    <a:pt x="258" y="895"/>
                  </a:cubicBezTo>
                  <a:cubicBezTo>
                    <a:pt x="258" y="895"/>
                    <a:pt x="257" y="895"/>
                    <a:pt x="257" y="895"/>
                  </a:cubicBezTo>
                  <a:cubicBezTo>
                    <a:pt x="257" y="895"/>
                    <a:pt x="257" y="895"/>
                    <a:pt x="257" y="895"/>
                  </a:cubicBezTo>
                  <a:cubicBezTo>
                    <a:pt x="257" y="895"/>
                    <a:pt x="257" y="895"/>
                    <a:pt x="257" y="895"/>
                  </a:cubicBezTo>
                  <a:cubicBezTo>
                    <a:pt x="257" y="895"/>
                    <a:pt x="257" y="895"/>
                    <a:pt x="257" y="895"/>
                  </a:cubicBezTo>
                  <a:cubicBezTo>
                    <a:pt x="257" y="895"/>
                    <a:pt x="257" y="895"/>
                    <a:pt x="257" y="895"/>
                  </a:cubicBezTo>
                  <a:cubicBezTo>
                    <a:pt x="257" y="895"/>
                    <a:pt x="257" y="895"/>
                    <a:pt x="257" y="895"/>
                  </a:cubicBezTo>
                  <a:cubicBezTo>
                    <a:pt x="257" y="895"/>
                    <a:pt x="257" y="895"/>
                    <a:pt x="257" y="895"/>
                  </a:cubicBezTo>
                  <a:cubicBezTo>
                    <a:pt x="257" y="895"/>
                    <a:pt x="257" y="895"/>
                    <a:pt x="256" y="895"/>
                  </a:cubicBezTo>
                  <a:cubicBezTo>
                    <a:pt x="256" y="895"/>
                    <a:pt x="256" y="895"/>
                    <a:pt x="256" y="895"/>
                  </a:cubicBezTo>
                  <a:cubicBezTo>
                    <a:pt x="256" y="895"/>
                    <a:pt x="256" y="895"/>
                    <a:pt x="256" y="895"/>
                  </a:cubicBezTo>
                  <a:cubicBezTo>
                    <a:pt x="256" y="895"/>
                    <a:pt x="256" y="895"/>
                    <a:pt x="256" y="895"/>
                  </a:cubicBezTo>
                  <a:cubicBezTo>
                    <a:pt x="256" y="895"/>
                    <a:pt x="256" y="895"/>
                    <a:pt x="256" y="895"/>
                  </a:cubicBezTo>
                  <a:cubicBezTo>
                    <a:pt x="256" y="895"/>
                    <a:pt x="256" y="895"/>
                    <a:pt x="256" y="895"/>
                  </a:cubicBezTo>
                  <a:cubicBezTo>
                    <a:pt x="256" y="895"/>
                    <a:pt x="256" y="895"/>
                    <a:pt x="256" y="895"/>
                  </a:cubicBezTo>
                  <a:cubicBezTo>
                    <a:pt x="256" y="895"/>
                    <a:pt x="256" y="895"/>
                    <a:pt x="256" y="895"/>
                  </a:cubicBezTo>
                  <a:cubicBezTo>
                    <a:pt x="256" y="895"/>
                    <a:pt x="256" y="895"/>
                    <a:pt x="256" y="895"/>
                  </a:cubicBezTo>
                  <a:cubicBezTo>
                    <a:pt x="256" y="895"/>
                    <a:pt x="256" y="895"/>
                    <a:pt x="256" y="895"/>
                  </a:cubicBezTo>
                  <a:cubicBezTo>
                    <a:pt x="255" y="895"/>
                    <a:pt x="255" y="895"/>
                    <a:pt x="255" y="895"/>
                  </a:cubicBezTo>
                  <a:cubicBezTo>
                    <a:pt x="255" y="895"/>
                    <a:pt x="255" y="895"/>
                    <a:pt x="255" y="895"/>
                  </a:cubicBezTo>
                  <a:cubicBezTo>
                    <a:pt x="255" y="895"/>
                    <a:pt x="255" y="895"/>
                    <a:pt x="255" y="895"/>
                  </a:cubicBezTo>
                  <a:cubicBezTo>
                    <a:pt x="255" y="895"/>
                    <a:pt x="255" y="895"/>
                    <a:pt x="255" y="895"/>
                  </a:cubicBezTo>
                  <a:cubicBezTo>
                    <a:pt x="255" y="895"/>
                    <a:pt x="255" y="895"/>
                    <a:pt x="255" y="895"/>
                  </a:cubicBezTo>
                  <a:cubicBezTo>
                    <a:pt x="255" y="895"/>
                    <a:pt x="255" y="895"/>
                    <a:pt x="255" y="895"/>
                  </a:cubicBezTo>
                  <a:cubicBezTo>
                    <a:pt x="254" y="895"/>
                    <a:pt x="254" y="895"/>
                    <a:pt x="254" y="895"/>
                  </a:cubicBezTo>
                  <a:cubicBezTo>
                    <a:pt x="254" y="895"/>
                    <a:pt x="254" y="895"/>
                    <a:pt x="254" y="895"/>
                  </a:cubicBezTo>
                  <a:cubicBezTo>
                    <a:pt x="254" y="895"/>
                    <a:pt x="254" y="895"/>
                    <a:pt x="254" y="895"/>
                  </a:cubicBezTo>
                  <a:cubicBezTo>
                    <a:pt x="254" y="895"/>
                    <a:pt x="254" y="895"/>
                    <a:pt x="254" y="895"/>
                  </a:cubicBezTo>
                  <a:cubicBezTo>
                    <a:pt x="254" y="895"/>
                    <a:pt x="254" y="895"/>
                    <a:pt x="253" y="895"/>
                  </a:cubicBezTo>
                  <a:cubicBezTo>
                    <a:pt x="253" y="895"/>
                    <a:pt x="253" y="895"/>
                    <a:pt x="253" y="895"/>
                  </a:cubicBezTo>
                  <a:cubicBezTo>
                    <a:pt x="253" y="895"/>
                    <a:pt x="253" y="895"/>
                    <a:pt x="253" y="895"/>
                  </a:cubicBezTo>
                  <a:cubicBezTo>
                    <a:pt x="253" y="895"/>
                    <a:pt x="253" y="895"/>
                    <a:pt x="253" y="895"/>
                  </a:cubicBezTo>
                  <a:cubicBezTo>
                    <a:pt x="253" y="895"/>
                    <a:pt x="253" y="895"/>
                    <a:pt x="253" y="895"/>
                  </a:cubicBezTo>
                  <a:cubicBezTo>
                    <a:pt x="253" y="895"/>
                    <a:pt x="253" y="895"/>
                    <a:pt x="253" y="895"/>
                  </a:cubicBezTo>
                  <a:cubicBezTo>
                    <a:pt x="253" y="895"/>
                    <a:pt x="252" y="895"/>
                    <a:pt x="252" y="895"/>
                  </a:cubicBezTo>
                  <a:cubicBezTo>
                    <a:pt x="252" y="895"/>
                    <a:pt x="252" y="895"/>
                    <a:pt x="252" y="895"/>
                  </a:cubicBezTo>
                  <a:cubicBezTo>
                    <a:pt x="252" y="895"/>
                    <a:pt x="252" y="895"/>
                    <a:pt x="252" y="895"/>
                  </a:cubicBezTo>
                  <a:cubicBezTo>
                    <a:pt x="252" y="895"/>
                    <a:pt x="252" y="895"/>
                    <a:pt x="252" y="895"/>
                  </a:cubicBezTo>
                  <a:cubicBezTo>
                    <a:pt x="224" y="893"/>
                    <a:pt x="198" y="882"/>
                    <a:pt x="177" y="865"/>
                  </a:cubicBezTo>
                  <a:cubicBezTo>
                    <a:pt x="202" y="895"/>
                    <a:pt x="238" y="913"/>
                    <a:pt x="279" y="913"/>
                  </a:cubicBezTo>
                  <a:cubicBezTo>
                    <a:pt x="341" y="913"/>
                    <a:pt x="394" y="870"/>
                    <a:pt x="407" y="812"/>
                  </a:cubicBezTo>
                  <a:cubicBezTo>
                    <a:pt x="429" y="821"/>
                    <a:pt x="452" y="826"/>
                    <a:pt x="477" y="826"/>
                  </a:cubicBezTo>
                  <a:cubicBezTo>
                    <a:pt x="504" y="826"/>
                    <a:pt x="529" y="820"/>
                    <a:pt x="552" y="810"/>
                  </a:cubicBezTo>
                  <a:cubicBezTo>
                    <a:pt x="550" y="800"/>
                    <a:pt x="549" y="790"/>
                    <a:pt x="549" y="780"/>
                  </a:cubicBezTo>
                  <a:cubicBezTo>
                    <a:pt x="549" y="780"/>
                    <a:pt x="549" y="780"/>
                    <a:pt x="549" y="780"/>
                  </a:cubicBezTo>
                  <a:cubicBezTo>
                    <a:pt x="549" y="780"/>
                    <a:pt x="549" y="780"/>
                    <a:pt x="549" y="780"/>
                  </a:cubicBezTo>
                  <a:cubicBezTo>
                    <a:pt x="549" y="780"/>
                    <a:pt x="549" y="780"/>
                    <a:pt x="549" y="780"/>
                  </a:cubicBezTo>
                  <a:cubicBezTo>
                    <a:pt x="549" y="780"/>
                    <a:pt x="549" y="780"/>
                    <a:pt x="549" y="780"/>
                  </a:cubicBezTo>
                  <a:cubicBezTo>
                    <a:pt x="549" y="780"/>
                    <a:pt x="549" y="780"/>
                    <a:pt x="549" y="780"/>
                  </a:cubicBezTo>
                  <a:cubicBezTo>
                    <a:pt x="549" y="779"/>
                    <a:pt x="549" y="779"/>
                    <a:pt x="549" y="779"/>
                  </a:cubicBezTo>
                  <a:cubicBezTo>
                    <a:pt x="549" y="779"/>
                    <a:pt x="549" y="779"/>
                    <a:pt x="549" y="779"/>
                  </a:cubicBezTo>
                  <a:cubicBezTo>
                    <a:pt x="549" y="779"/>
                    <a:pt x="549" y="779"/>
                    <a:pt x="549" y="779"/>
                  </a:cubicBezTo>
                  <a:cubicBezTo>
                    <a:pt x="549" y="779"/>
                    <a:pt x="549" y="779"/>
                    <a:pt x="549" y="779"/>
                  </a:cubicBezTo>
                  <a:cubicBezTo>
                    <a:pt x="549" y="779"/>
                    <a:pt x="549" y="779"/>
                    <a:pt x="549" y="779"/>
                  </a:cubicBezTo>
                  <a:cubicBezTo>
                    <a:pt x="549" y="779"/>
                    <a:pt x="549" y="779"/>
                    <a:pt x="549" y="779"/>
                  </a:cubicBezTo>
                  <a:cubicBezTo>
                    <a:pt x="549" y="777"/>
                    <a:pt x="549" y="774"/>
                    <a:pt x="549" y="772"/>
                  </a:cubicBezTo>
                  <a:moveTo>
                    <a:pt x="821" y="679"/>
                  </a:moveTo>
                  <a:cubicBezTo>
                    <a:pt x="843" y="705"/>
                    <a:pt x="857" y="739"/>
                    <a:pt x="858" y="776"/>
                  </a:cubicBezTo>
                  <a:cubicBezTo>
                    <a:pt x="858" y="776"/>
                    <a:pt x="858" y="776"/>
                    <a:pt x="858" y="776"/>
                  </a:cubicBezTo>
                  <a:cubicBezTo>
                    <a:pt x="858" y="776"/>
                    <a:pt x="858" y="776"/>
                    <a:pt x="858" y="776"/>
                  </a:cubicBezTo>
                  <a:cubicBezTo>
                    <a:pt x="858" y="776"/>
                    <a:pt x="858" y="776"/>
                    <a:pt x="858" y="776"/>
                  </a:cubicBezTo>
                  <a:cubicBezTo>
                    <a:pt x="858" y="776"/>
                    <a:pt x="858" y="776"/>
                    <a:pt x="858" y="776"/>
                  </a:cubicBezTo>
                  <a:cubicBezTo>
                    <a:pt x="858" y="776"/>
                    <a:pt x="858" y="776"/>
                    <a:pt x="858" y="776"/>
                  </a:cubicBezTo>
                  <a:cubicBezTo>
                    <a:pt x="858" y="776"/>
                    <a:pt x="858" y="776"/>
                    <a:pt x="858" y="776"/>
                  </a:cubicBezTo>
                  <a:cubicBezTo>
                    <a:pt x="858" y="776"/>
                    <a:pt x="858" y="776"/>
                    <a:pt x="858" y="776"/>
                  </a:cubicBezTo>
                  <a:cubicBezTo>
                    <a:pt x="858" y="776"/>
                    <a:pt x="858" y="776"/>
                    <a:pt x="858" y="776"/>
                  </a:cubicBezTo>
                  <a:cubicBezTo>
                    <a:pt x="858" y="777"/>
                    <a:pt x="858" y="777"/>
                    <a:pt x="858" y="777"/>
                  </a:cubicBezTo>
                  <a:cubicBezTo>
                    <a:pt x="858" y="777"/>
                    <a:pt x="858" y="777"/>
                    <a:pt x="858" y="777"/>
                  </a:cubicBezTo>
                  <a:cubicBezTo>
                    <a:pt x="858" y="777"/>
                    <a:pt x="858" y="777"/>
                    <a:pt x="858" y="777"/>
                  </a:cubicBezTo>
                  <a:cubicBezTo>
                    <a:pt x="858" y="777"/>
                    <a:pt x="858" y="777"/>
                    <a:pt x="858" y="777"/>
                  </a:cubicBezTo>
                  <a:cubicBezTo>
                    <a:pt x="858" y="777"/>
                    <a:pt x="858" y="777"/>
                    <a:pt x="858" y="777"/>
                  </a:cubicBezTo>
                  <a:cubicBezTo>
                    <a:pt x="858" y="777"/>
                    <a:pt x="858" y="777"/>
                    <a:pt x="858" y="777"/>
                  </a:cubicBezTo>
                  <a:cubicBezTo>
                    <a:pt x="858" y="777"/>
                    <a:pt x="858" y="777"/>
                    <a:pt x="858" y="777"/>
                  </a:cubicBezTo>
                  <a:cubicBezTo>
                    <a:pt x="858" y="777"/>
                    <a:pt x="858" y="777"/>
                    <a:pt x="858" y="778"/>
                  </a:cubicBezTo>
                  <a:cubicBezTo>
                    <a:pt x="858" y="778"/>
                    <a:pt x="858" y="778"/>
                    <a:pt x="858" y="778"/>
                  </a:cubicBezTo>
                  <a:cubicBezTo>
                    <a:pt x="858" y="778"/>
                    <a:pt x="858" y="778"/>
                    <a:pt x="858" y="778"/>
                  </a:cubicBezTo>
                  <a:cubicBezTo>
                    <a:pt x="858" y="778"/>
                    <a:pt x="858" y="778"/>
                    <a:pt x="858" y="778"/>
                  </a:cubicBezTo>
                  <a:cubicBezTo>
                    <a:pt x="858" y="778"/>
                    <a:pt x="858" y="778"/>
                    <a:pt x="858" y="778"/>
                  </a:cubicBezTo>
                  <a:cubicBezTo>
                    <a:pt x="858" y="778"/>
                    <a:pt x="858" y="778"/>
                    <a:pt x="858" y="778"/>
                  </a:cubicBezTo>
                  <a:cubicBezTo>
                    <a:pt x="858" y="778"/>
                    <a:pt x="858" y="778"/>
                    <a:pt x="858" y="778"/>
                  </a:cubicBezTo>
                  <a:cubicBezTo>
                    <a:pt x="858" y="778"/>
                    <a:pt x="858" y="778"/>
                    <a:pt x="858" y="778"/>
                  </a:cubicBezTo>
                  <a:cubicBezTo>
                    <a:pt x="858" y="778"/>
                    <a:pt x="858" y="778"/>
                    <a:pt x="858" y="778"/>
                  </a:cubicBezTo>
                  <a:cubicBezTo>
                    <a:pt x="858" y="779"/>
                    <a:pt x="858" y="779"/>
                    <a:pt x="858" y="779"/>
                  </a:cubicBezTo>
                  <a:cubicBezTo>
                    <a:pt x="858" y="779"/>
                    <a:pt x="858" y="779"/>
                    <a:pt x="858" y="779"/>
                  </a:cubicBezTo>
                  <a:cubicBezTo>
                    <a:pt x="858" y="779"/>
                    <a:pt x="858" y="779"/>
                    <a:pt x="858" y="779"/>
                  </a:cubicBezTo>
                  <a:cubicBezTo>
                    <a:pt x="858" y="779"/>
                    <a:pt x="858" y="779"/>
                    <a:pt x="858" y="779"/>
                  </a:cubicBezTo>
                  <a:cubicBezTo>
                    <a:pt x="858" y="779"/>
                    <a:pt x="858" y="779"/>
                    <a:pt x="858" y="779"/>
                  </a:cubicBezTo>
                  <a:cubicBezTo>
                    <a:pt x="858" y="779"/>
                    <a:pt x="858" y="779"/>
                    <a:pt x="858" y="779"/>
                  </a:cubicBezTo>
                  <a:cubicBezTo>
                    <a:pt x="858" y="779"/>
                    <a:pt x="858" y="779"/>
                    <a:pt x="858" y="779"/>
                  </a:cubicBezTo>
                  <a:cubicBezTo>
                    <a:pt x="858" y="779"/>
                    <a:pt x="858" y="779"/>
                    <a:pt x="858" y="779"/>
                  </a:cubicBezTo>
                  <a:cubicBezTo>
                    <a:pt x="858" y="865"/>
                    <a:pt x="789" y="934"/>
                    <a:pt x="703" y="934"/>
                  </a:cubicBezTo>
                  <a:cubicBezTo>
                    <a:pt x="703" y="934"/>
                    <a:pt x="703" y="934"/>
                    <a:pt x="703" y="934"/>
                  </a:cubicBezTo>
                  <a:cubicBezTo>
                    <a:pt x="703" y="934"/>
                    <a:pt x="703" y="934"/>
                    <a:pt x="703" y="934"/>
                  </a:cubicBezTo>
                  <a:cubicBezTo>
                    <a:pt x="703" y="934"/>
                    <a:pt x="703" y="934"/>
                    <a:pt x="703" y="934"/>
                  </a:cubicBezTo>
                  <a:cubicBezTo>
                    <a:pt x="703" y="934"/>
                    <a:pt x="703" y="934"/>
                    <a:pt x="703" y="934"/>
                  </a:cubicBezTo>
                  <a:cubicBezTo>
                    <a:pt x="703" y="934"/>
                    <a:pt x="703" y="934"/>
                    <a:pt x="702" y="934"/>
                  </a:cubicBezTo>
                  <a:cubicBezTo>
                    <a:pt x="702" y="934"/>
                    <a:pt x="702" y="934"/>
                    <a:pt x="702" y="934"/>
                  </a:cubicBezTo>
                  <a:cubicBezTo>
                    <a:pt x="702" y="934"/>
                    <a:pt x="702" y="934"/>
                    <a:pt x="702" y="934"/>
                  </a:cubicBezTo>
                  <a:cubicBezTo>
                    <a:pt x="702" y="934"/>
                    <a:pt x="702" y="934"/>
                    <a:pt x="702" y="934"/>
                  </a:cubicBezTo>
                  <a:cubicBezTo>
                    <a:pt x="702" y="934"/>
                    <a:pt x="702" y="934"/>
                    <a:pt x="702" y="934"/>
                  </a:cubicBezTo>
                  <a:cubicBezTo>
                    <a:pt x="702" y="934"/>
                    <a:pt x="702" y="934"/>
                    <a:pt x="702" y="934"/>
                  </a:cubicBezTo>
                  <a:cubicBezTo>
                    <a:pt x="702" y="934"/>
                    <a:pt x="702" y="934"/>
                    <a:pt x="702" y="934"/>
                  </a:cubicBezTo>
                  <a:cubicBezTo>
                    <a:pt x="702" y="934"/>
                    <a:pt x="702" y="934"/>
                    <a:pt x="702" y="934"/>
                  </a:cubicBezTo>
                  <a:cubicBezTo>
                    <a:pt x="702" y="934"/>
                    <a:pt x="702" y="934"/>
                    <a:pt x="702" y="934"/>
                  </a:cubicBezTo>
                  <a:cubicBezTo>
                    <a:pt x="702" y="934"/>
                    <a:pt x="701" y="934"/>
                    <a:pt x="701" y="934"/>
                  </a:cubicBezTo>
                  <a:cubicBezTo>
                    <a:pt x="701" y="934"/>
                    <a:pt x="701" y="934"/>
                    <a:pt x="701" y="934"/>
                  </a:cubicBezTo>
                  <a:cubicBezTo>
                    <a:pt x="701" y="934"/>
                    <a:pt x="701" y="934"/>
                    <a:pt x="701" y="934"/>
                  </a:cubicBezTo>
                  <a:cubicBezTo>
                    <a:pt x="701" y="934"/>
                    <a:pt x="701" y="934"/>
                    <a:pt x="701" y="934"/>
                  </a:cubicBezTo>
                  <a:cubicBezTo>
                    <a:pt x="701" y="934"/>
                    <a:pt x="701" y="934"/>
                    <a:pt x="701" y="934"/>
                  </a:cubicBezTo>
                  <a:cubicBezTo>
                    <a:pt x="701" y="934"/>
                    <a:pt x="701" y="934"/>
                    <a:pt x="701" y="934"/>
                  </a:cubicBezTo>
                  <a:cubicBezTo>
                    <a:pt x="701" y="934"/>
                    <a:pt x="701" y="934"/>
                    <a:pt x="701" y="934"/>
                  </a:cubicBezTo>
                  <a:cubicBezTo>
                    <a:pt x="701" y="934"/>
                    <a:pt x="701" y="934"/>
                    <a:pt x="701" y="934"/>
                  </a:cubicBezTo>
                  <a:cubicBezTo>
                    <a:pt x="700" y="934"/>
                    <a:pt x="700" y="934"/>
                    <a:pt x="700" y="934"/>
                  </a:cubicBezTo>
                  <a:cubicBezTo>
                    <a:pt x="700" y="934"/>
                    <a:pt x="700" y="934"/>
                    <a:pt x="700" y="934"/>
                  </a:cubicBezTo>
                  <a:cubicBezTo>
                    <a:pt x="700" y="934"/>
                    <a:pt x="700" y="934"/>
                    <a:pt x="700" y="934"/>
                  </a:cubicBezTo>
                  <a:cubicBezTo>
                    <a:pt x="700" y="934"/>
                    <a:pt x="700" y="934"/>
                    <a:pt x="700" y="934"/>
                  </a:cubicBezTo>
                  <a:cubicBezTo>
                    <a:pt x="700" y="934"/>
                    <a:pt x="700" y="934"/>
                    <a:pt x="700" y="934"/>
                  </a:cubicBezTo>
                  <a:cubicBezTo>
                    <a:pt x="700" y="934"/>
                    <a:pt x="700" y="934"/>
                    <a:pt x="700" y="934"/>
                  </a:cubicBezTo>
                  <a:cubicBezTo>
                    <a:pt x="700" y="934"/>
                    <a:pt x="700" y="934"/>
                    <a:pt x="700" y="934"/>
                  </a:cubicBezTo>
                  <a:cubicBezTo>
                    <a:pt x="700" y="934"/>
                    <a:pt x="700" y="934"/>
                    <a:pt x="700" y="934"/>
                  </a:cubicBezTo>
                  <a:cubicBezTo>
                    <a:pt x="663" y="933"/>
                    <a:pt x="629" y="919"/>
                    <a:pt x="603" y="897"/>
                  </a:cubicBezTo>
                  <a:cubicBezTo>
                    <a:pt x="632" y="931"/>
                    <a:pt x="674" y="952"/>
                    <a:pt x="721" y="952"/>
                  </a:cubicBezTo>
                  <a:cubicBezTo>
                    <a:pt x="807" y="952"/>
                    <a:pt x="876" y="883"/>
                    <a:pt x="876" y="797"/>
                  </a:cubicBezTo>
                  <a:cubicBezTo>
                    <a:pt x="876" y="750"/>
                    <a:pt x="855" y="708"/>
                    <a:pt x="821" y="679"/>
                  </a:cubicBezTo>
                  <a:moveTo>
                    <a:pt x="587" y="516"/>
                  </a:moveTo>
                  <a:cubicBezTo>
                    <a:pt x="611" y="546"/>
                    <a:pt x="626" y="583"/>
                    <a:pt x="627" y="624"/>
                  </a:cubicBezTo>
                  <a:cubicBezTo>
                    <a:pt x="627" y="624"/>
                    <a:pt x="627" y="624"/>
                    <a:pt x="627" y="624"/>
                  </a:cubicBezTo>
                  <a:cubicBezTo>
                    <a:pt x="627" y="624"/>
                    <a:pt x="627" y="624"/>
                    <a:pt x="627" y="624"/>
                  </a:cubicBezTo>
                  <a:cubicBezTo>
                    <a:pt x="627" y="624"/>
                    <a:pt x="627" y="624"/>
                    <a:pt x="627" y="624"/>
                  </a:cubicBezTo>
                  <a:cubicBezTo>
                    <a:pt x="627" y="624"/>
                    <a:pt x="627" y="625"/>
                    <a:pt x="627" y="625"/>
                  </a:cubicBezTo>
                  <a:cubicBezTo>
                    <a:pt x="627" y="625"/>
                    <a:pt x="627" y="625"/>
                    <a:pt x="627" y="625"/>
                  </a:cubicBezTo>
                  <a:cubicBezTo>
                    <a:pt x="627" y="625"/>
                    <a:pt x="627" y="625"/>
                    <a:pt x="627" y="625"/>
                  </a:cubicBezTo>
                  <a:cubicBezTo>
                    <a:pt x="627" y="625"/>
                    <a:pt x="627" y="625"/>
                    <a:pt x="627" y="625"/>
                  </a:cubicBezTo>
                  <a:cubicBezTo>
                    <a:pt x="627" y="625"/>
                    <a:pt x="627" y="625"/>
                    <a:pt x="627" y="625"/>
                  </a:cubicBezTo>
                  <a:cubicBezTo>
                    <a:pt x="627" y="625"/>
                    <a:pt x="627" y="625"/>
                    <a:pt x="627" y="625"/>
                  </a:cubicBezTo>
                  <a:cubicBezTo>
                    <a:pt x="627" y="625"/>
                    <a:pt x="627" y="625"/>
                    <a:pt x="627" y="625"/>
                  </a:cubicBezTo>
                  <a:cubicBezTo>
                    <a:pt x="627" y="625"/>
                    <a:pt x="627" y="625"/>
                    <a:pt x="627" y="625"/>
                  </a:cubicBezTo>
                  <a:cubicBezTo>
                    <a:pt x="627" y="625"/>
                    <a:pt x="627" y="626"/>
                    <a:pt x="627" y="626"/>
                  </a:cubicBezTo>
                  <a:cubicBezTo>
                    <a:pt x="627" y="626"/>
                    <a:pt x="627" y="626"/>
                    <a:pt x="627" y="626"/>
                  </a:cubicBezTo>
                  <a:cubicBezTo>
                    <a:pt x="627" y="626"/>
                    <a:pt x="627" y="626"/>
                    <a:pt x="627" y="626"/>
                  </a:cubicBezTo>
                  <a:cubicBezTo>
                    <a:pt x="627" y="626"/>
                    <a:pt x="627" y="626"/>
                    <a:pt x="627" y="626"/>
                  </a:cubicBezTo>
                  <a:cubicBezTo>
                    <a:pt x="627" y="626"/>
                    <a:pt x="627" y="626"/>
                    <a:pt x="627" y="626"/>
                  </a:cubicBezTo>
                  <a:cubicBezTo>
                    <a:pt x="627" y="626"/>
                    <a:pt x="627" y="626"/>
                    <a:pt x="627" y="626"/>
                  </a:cubicBezTo>
                  <a:cubicBezTo>
                    <a:pt x="627" y="626"/>
                    <a:pt x="627" y="626"/>
                    <a:pt x="627" y="626"/>
                  </a:cubicBezTo>
                  <a:cubicBezTo>
                    <a:pt x="627" y="626"/>
                    <a:pt x="627" y="626"/>
                    <a:pt x="627" y="626"/>
                  </a:cubicBezTo>
                  <a:cubicBezTo>
                    <a:pt x="627" y="626"/>
                    <a:pt x="627" y="626"/>
                    <a:pt x="627" y="627"/>
                  </a:cubicBezTo>
                  <a:cubicBezTo>
                    <a:pt x="627" y="627"/>
                    <a:pt x="627" y="627"/>
                    <a:pt x="627" y="627"/>
                  </a:cubicBezTo>
                  <a:cubicBezTo>
                    <a:pt x="627" y="627"/>
                    <a:pt x="627" y="627"/>
                    <a:pt x="627" y="627"/>
                  </a:cubicBezTo>
                  <a:cubicBezTo>
                    <a:pt x="627" y="633"/>
                    <a:pt x="626" y="639"/>
                    <a:pt x="626" y="645"/>
                  </a:cubicBezTo>
                  <a:cubicBezTo>
                    <a:pt x="634" y="641"/>
                    <a:pt x="642" y="637"/>
                    <a:pt x="651" y="634"/>
                  </a:cubicBezTo>
                  <a:cubicBezTo>
                    <a:pt x="646" y="586"/>
                    <a:pt x="622" y="545"/>
                    <a:pt x="587" y="516"/>
                  </a:cubicBezTo>
                  <a:moveTo>
                    <a:pt x="322" y="460"/>
                  </a:moveTo>
                  <a:cubicBezTo>
                    <a:pt x="330" y="469"/>
                    <a:pt x="339" y="478"/>
                    <a:pt x="348" y="486"/>
                  </a:cubicBezTo>
                  <a:cubicBezTo>
                    <a:pt x="350" y="484"/>
                    <a:pt x="352" y="483"/>
                    <a:pt x="354" y="482"/>
                  </a:cubicBezTo>
                  <a:cubicBezTo>
                    <a:pt x="343" y="475"/>
                    <a:pt x="332" y="468"/>
                    <a:pt x="322" y="460"/>
                  </a:cubicBezTo>
                  <a:moveTo>
                    <a:pt x="0" y="313"/>
                  </a:moveTo>
                  <a:cubicBezTo>
                    <a:pt x="41" y="363"/>
                    <a:pt x="102" y="394"/>
                    <a:pt x="172" y="394"/>
                  </a:cubicBezTo>
                  <a:cubicBezTo>
                    <a:pt x="204" y="394"/>
                    <a:pt x="234" y="388"/>
                    <a:pt x="262" y="376"/>
                  </a:cubicBezTo>
                  <a:cubicBezTo>
                    <a:pt x="257" y="362"/>
                    <a:pt x="253" y="348"/>
                    <a:pt x="251" y="333"/>
                  </a:cubicBezTo>
                  <a:cubicBezTo>
                    <a:pt x="218" y="352"/>
                    <a:pt x="180" y="362"/>
                    <a:pt x="140" y="362"/>
                  </a:cubicBezTo>
                  <a:cubicBezTo>
                    <a:pt x="140" y="362"/>
                    <a:pt x="140" y="362"/>
                    <a:pt x="140" y="362"/>
                  </a:cubicBezTo>
                  <a:cubicBezTo>
                    <a:pt x="140" y="362"/>
                    <a:pt x="140" y="362"/>
                    <a:pt x="140" y="362"/>
                  </a:cubicBezTo>
                  <a:cubicBezTo>
                    <a:pt x="140" y="362"/>
                    <a:pt x="140" y="362"/>
                    <a:pt x="140" y="362"/>
                  </a:cubicBezTo>
                  <a:cubicBezTo>
                    <a:pt x="140" y="362"/>
                    <a:pt x="139" y="362"/>
                    <a:pt x="139" y="362"/>
                  </a:cubicBezTo>
                  <a:cubicBezTo>
                    <a:pt x="139" y="362"/>
                    <a:pt x="139" y="362"/>
                    <a:pt x="139" y="362"/>
                  </a:cubicBezTo>
                  <a:cubicBezTo>
                    <a:pt x="139" y="362"/>
                    <a:pt x="139" y="362"/>
                    <a:pt x="139" y="362"/>
                  </a:cubicBezTo>
                  <a:cubicBezTo>
                    <a:pt x="139" y="362"/>
                    <a:pt x="139" y="362"/>
                    <a:pt x="139" y="362"/>
                  </a:cubicBezTo>
                  <a:cubicBezTo>
                    <a:pt x="139" y="362"/>
                    <a:pt x="139" y="362"/>
                    <a:pt x="139" y="362"/>
                  </a:cubicBezTo>
                  <a:cubicBezTo>
                    <a:pt x="139" y="362"/>
                    <a:pt x="139" y="362"/>
                    <a:pt x="139" y="362"/>
                  </a:cubicBezTo>
                  <a:cubicBezTo>
                    <a:pt x="139" y="362"/>
                    <a:pt x="138" y="362"/>
                    <a:pt x="138" y="362"/>
                  </a:cubicBezTo>
                  <a:cubicBezTo>
                    <a:pt x="138" y="362"/>
                    <a:pt x="138" y="362"/>
                    <a:pt x="138" y="362"/>
                  </a:cubicBezTo>
                  <a:cubicBezTo>
                    <a:pt x="138" y="362"/>
                    <a:pt x="138" y="362"/>
                    <a:pt x="138" y="362"/>
                  </a:cubicBezTo>
                  <a:cubicBezTo>
                    <a:pt x="138" y="362"/>
                    <a:pt x="138" y="362"/>
                    <a:pt x="138" y="362"/>
                  </a:cubicBezTo>
                  <a:cubicBezTo>
                    <a:pt x="138" y="362"/>
                    <a:pt x="138" y="362"/>
                    <a:pt x="138" y="362"/>
                  </a:cubicBezTo>
                  <a:cubicBezTo>
                    <a:pt x="138" y="362"/>
                    <a:pt x="138" y="362"/>
                    <a:pt x="138" y="362"/>
                  </a:cubicBezTo>
                  <a:cubicBezTo>
                    <a:pt x="138" y="362"/>
                    <a:pt x="138" y="362"/>
                    <a:pt x="137" y="362"/>
                  </a:cubicBezTo>
                  <a:cubicBezTo>
                    <a:pt x="137" y="362"/>
                    <a:pt x="137" y="362"/>
                    <a:pt x="137" y="362"/>
                  </a:cubicBezTo>
                  <a:cubicBezTo>
                    <a:pt x="137" y="362"/>
                    <a:pt x="137" y="362"/>
                    <a:pt x="137" y="362"/>
                  </a:cubicBezTo>
                  <a:cubicBezTo>
                    <a:pt x="137" y="362"/>
                    <a:pt x="137" y="362"/>
                    <a:pt x="137" y="362"/>
                  </a:cubicBezTo>
                  <a:cubicBezTo>
                    <a:pt x="137" y="362"/>
                    <a:pt x="137" y="362"/>
                    <a:pt x="137" y="362"/>
                  </a:cubicBezTo>
                  <a:cubicBezTo>
                    <a:pt x="137" y="362"/>
                    <a:pt x="137" y="362"/>
                    <a:pt x="137" y="362"/>
                  </a:cubicBezTo>
                  <a:cubicBezTo>
                    <a:pt x="137" y="362"/>
                    <a:pt x="136" y="362"/>
                    <a:pt x="136" y="362"/>
                  </a:cubicBezTo>
                  <a:cubicBezTo>
                    <a:pt x="136" y="362"/>
                    <a:pt x="136" y="362"/>
                    <a:pt x="136" y="362"/>
                  </a:cubicBezTo>
                  <a:cubicBezTo>
                    <a:pt x="136" y="362"/>
                    <a:pt x="136" y="362"/>
                    <a:pt x="136" y="362"/>
                  </a:cubicBezTo>
                  <a:cubicBezTo>
                    <a:pt x="136" y="362"/>
                    <a:pt x="136" y="362"/>
                    <a:pt x="136" y="362"/>
                  </a:cubicBezTo>
                  <a:cubicBezTo>
                    <a:pt x="84" y="362"/>
                    <a:pt x="37" y="343"/>
                    <a:pt x="0" y="313"/>
                  </a:cubicBezTo>
                  <a:moveTo>
                    <a:pt x="608" y="173"/>
                  </a:moveTo>
                  <a:cubicBezTo>
                    <a:pt x="637" y="208"/>
                    <a:pt x="654" y="252"/>
                    <a:pt x="655" y="300"/>
                  </a:cubicBezTo>
                  <a:cubicBezTo>
                    <a:pt x="655" y="300"/>
                    <a:pt x="655" y="300"/>
                    <a:pt x="655" y="300"/>
                  </a:cubicBezTo>
                  <a:cubicBezTo>
                    <a:pt x="655" y="300"/>
                    <a:pt x="655" y="300"/>
                    <a:pt x="655" y="300"/>
                  </a:cubicBezTo>
                  <a:cubicBezTo>
                    <a:pt x="655" y="300"/>
                    <a:pt x="655" y="300"/>
                    <a:pt x="655" y="300"/>
                  </a:cubicBezTo>
                  <a:cubicBezTo>
                    <a:pt x="655" y="300"/>
                    <a:pt x="655" y="301"/>
                    <a:pt x="655" y="301"/>
                  </a:cubicBezTo>
                  <a:cubicBezTo>
                    <a:pt x="655" y="301"/>
                    <a:pt x="655" y="301"/>
                    <a:pt x="655" y="301"/>
                  </a:cubicBezTo>
                  <a:cubicBezTo>
                    <a:pt x="655" y="301"/>
                    <a:pt x="655" y="301"/>
                    <a:pt x="655" y="301"/>
                  </a:cubicBezTo>
                  <a:cubicBezTo>
                    <a:pt x="655" y="301"/>
                    <a:pt x="655" y="301"/>
                    <a:pt x="655" y="301"/>
                  </a:cubicBezTo>
                  <a:cubicBezTo>
                    <a:pt x="655" y="301"/>
                    <a:pt x="655" y="301"/>
                    <a:pt x="655" y="301"/>
                  </a:cubicBezTo>
                  <a:cubicBezTo>
                    <a:pt x="655" y="301"/>
                    <a:pt x="655" y="301"/>
                    <a:pt x="655" y="301"/>
                  </a:cubicBezTo>
                  <a:cubicBezTo>
                    <a:pt x="655" y="302"/>
                    <a:pt x="655" y="302"/>
                    <a:pt x="655" y="302"/>
                  </a:cubicBezTo>
                  <a:cubicBezTo>
                    <a:pt x="655" y="302"/>
                    <a:pt x="655" y="302"/>
                    <a:pt x="655" y="302"/>
                  </a:cubicBezTo>
                  <a:cubicBezTo>
                    <a:pt x="655" y="302"/>
                    <a:pt x="655" y="302"/>
                    <a:pt x="655" y="302"/>
                  </a:cubicBezTo>
                  <a:cubicBezTo>
                    <a:pt x="655" y="302"/>
                    <a:pt x="655" y="302"/>
                    <a:pt x="655" y="302"/>
                  </a:cubicBezTo>
                  <a:cubicBezTo>
                    <a:pt x="655" y="302"/>
                    <a:pt x="655" y="302"/>
                    <a:pt x="655" y="302"/>
                  </a:cubicBezTo>
                  <a:cubicBezTo>
                    <a:pt x="655" y="302"/>
                    <a:pt x="655" y="302"/>
                    <a:pt x="655" y="302"/>
                  </a:cubicBezTo>
                  <a:cubicBezTo>
                    <a:pt x="655" y="302"/>
                    <a:pt x="655" y="303"/>
                    <a:pt x="655" y="303"/>
                  </a:cubicBezTo>
                  <a:cubicBezTo>
                    <a:pt x="655" y="303"/>
                    <a:pt x="655" y="303"/>
                    <a:pt x="655" y="303"/>
                  </a:cubicBezTo>
                  <a:cubicBezTo>
                    <a:pt x="655" y="303"/>
                    <a:pt x="655" y="303"/>
                    <a:pt x="655" y="303"/>
                  </a:cubicBezTo>
                  <a:cubicBezTo>
                    <a:pt x="655" y="303"/>
                    <a:pt x="655" y="303"/>
                    <a:pt x="655" y="303"/>
                  </a:cubicBezTo>
                  <a:cubicBezTo>
                    <a:pt x="655" y="303"/>
                    <a:pt x="655" y="303"/>
                    <a:pt x="655" y="303"/>
                  </a:cubicBezTo>
                  <a:cubicBezTo>
                    <a:pt x="655" y="303"/>
                    <a:pt x="655" y="303"/>
                    <a:pt x="655" y="303"/>
                  </a:cubicBezTo>
                  <a:cubicBezTo>
                    <a:pt x="655" y="303"/>
                    <a:pt x="655" y="303"/>
                    <a:pt x="655" y="303"/>
                  </a:cubicBezTo>
                  <a:cubicBezTo>
                    <a:pt x="655" y="380"/>
                    <a:pt x="612" y="447"/>
                    <a:pt x="549" y="482"/>
                  </a:cubicBezTo>
                  <a:cubicBezTo>
                    <a:pt x="560" y="489"/>
                    <a:pt x="570" y="497"/>
                    <a:pt x="579" y="507"/>
                  </a:cubicBezTo>
                  <a:cubicBezTo>
                    <a:pt x="640" y="472"/>
                    <a:pt x="682" y="406"/>
                    <a:pt x="682" y="330"/>
                  </a:cubicBezTo>
                  <a:cubicBezTo>
                    <a:pt x="682" y="267"/>
                    <a:pt x="653" y="211"/>
                    <a:pt x="608" y="173"/>
                  </a:cubicBezTo>
                  <a:moveTo>
                    <a:pt x="312" y="0"/>
                  </a:moveTo>
                  <a:cubicBezTo>
                    <a:pt x="339" y="34"/>
                    <a:pt x="357" y="76"/>
                    <a:pt x="361" y="121"/>
                  </a:cubicBezTo>
                  <a:cubicBezTo>
                    <a:pt x="369" y="117"/>
                    <a:pt x="377" y="114"/>
                    <a:pt x="385" y="111"/>
                  </a:cubicBezTo>
                  <a:cubicBezTo>
                    <a:pt x="373" y="67"/>
                    <a:pt x="347" y="29"/>
                    <a:pt x="312"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9" name="Oval 6"/>
            <p:cNvSpPr>
              <a:spLocks noChangeArrowheads="1"/>
            </p:cNvSpPr>
            <p:nvPr/>
          </p:nvSpPr>
          <p:spPr bwMode="auto">
            <a:xfrm>
              <a:off x="7375458" y="4349388"/>
              <a:ext cx="1396939" cy="1395654"/>
            </a:xfrm>
            <a:prstGeom prst="ellipse">
              <a:avLst/>
            </a:prstGeom>
            <a:solidFill>
              <a:srgbClr val="FFFFFF"/>
            </a:solidFill>
            <a:ln>
              <a:noFill/>
            </a:ln>
            <a:effectLst>
              <a:innerShdw blurRad="63500" dist="50800" dir="27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Oval 7"/>
            <p:cNvSpPr>
              <a:spLocks noChangeArrowheads="1"/>
            </p:cNvSpPr>
            <p:nvPr/>
          </p:nvSpPr>
          <p:spPr bwMode="auto">
            <a:xfrm>
              <a:off x="7616044" y="4559645"/>
              <a:ext cx="795497" cy="795497"/>
            </a:xfrm>
            <a:prstGeom prst="ellipse">
              <a:avLst/>
            </a:prstGeom>
            <a:solidFill>
              <a:srgbClr val="E5E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Oval 8"/>
            <p:cNvSpPr>
              <a:spLocks noChangeArrowheads="1"/>
            </p:cNvSpPr>
            <p:nvPr/>
          </p:nvSpPr>
          <p:spPr bwMode="auto">
            <a:xfrm>
              <a:off x="5525145" y="4368355"/>
              <a:ext cx="1192602" cy="1187462"/>
            </a:xfrm>
            <a:prstGeom prst="ellipse">
              <a:avLst/>
            </a:prstGeom>
            <a:solidFill>
              <a:srgbClr val="FFFFFF"/>
            </a:solidFill>
            <a:ln>
              <a:noFill/>
            </a:ln>
            <a:effectLst>
              <a:innerShdw blurRad="63500" dist="50800" dir="27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22" name="Oval 9"/>
            <p:cNvSpPr>
              <a:spLocks noChangeArrowheads="1"/>
            </p:cNvSpPr>
            <p:nvPr/>
          </p:nvSpPr>
          <p:spPr bwMode="auto">
            <a:xfrm>
              <a:off x="6189843" y="3623273"/>
              <a:ext cx="1581998" cy="1576858"/>
            </a:xfrm>
            <a:prstGeom prst="ellipse">
              <a:avLst/>
            </a:prstGeom>
            <a:solidFill>
              <a:srgbClr val="FFFFFF"/>
            </a:solidFill>
            <a:ln>
              <a:noFill/>
            </a:ln>
            <a:effectLst>
              <a:innerShdw blurRad="63500" dist="50800" dir="27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Oval 10"/>
            <p:cNvSpPr>
              <a:spLocks noChangeArrowheads="1"/>
            </p:cNvSpPr>
            <p:nvPr/>
          </p:nvSpPr>
          <p:spPr bwMode="auto">
            <a:xfrm>
              <a:off x="6432438" y="3819409"/>
              <a:ext cx="894452" cy="898308"/>
            </a:xfrm>
            <a:prstGeom prst="ellipse">
              <a:avLst/>
            </a:prstGeom>
            <a:solidFill>
              <a:srgbClr val="E5E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Oval 11"/>
            <p:cNvSpPr>
              <a:spLocks noChangeArrowheads="1"/>
            </p:cNvSpPr>
            <p:nvPr/>
          </p:nvSpPr>
          <p:spPr bwMode="auto">
            <a:xfrm>
              <a:off x="6056752" y="1991887"/>
              <a:ext cx="1835168" cy="1833884"/>
            </a:xfrm>
            <a:prstGeom prst="ellipse">
              <a:avLst/>
            </a:prstGeom>
            <a:solidFill>
              <a:srgbClr val="FFFFFF"/>
            </a:solidFill>
            <a:ln>
              <a:noFill/>
            </a:ln>
            <a:effectLst>
              <a:innerShdw blurRad="63500" dist="50800" dir="27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4"/>
            <p:cNvSpPr>
              <a:spLocks noEditPoints="1"/>
            </p:cNvSpPr>
            <p:nvPr/>
          </p:nvSpPr>
          <p:spPr bwMode="auto">
            <a:xfrm>
              <a:off x="7317893" y="4956751"/>
              <a:ext cx="0" cy="5141"/>
            </a:xfrm>
            <a:custGeom>
              <a:avLst/>
              <a:gdLst>
                <a:gd name="T0" fmla="*/ 1 h 1"/>
                <a:gd name="T1" fmla="*/ 1 h 1"/>
                <a:gd name="T2" fmla="*/ 1 h 1"/>
                <a:gd name="T3" fmla="*/ 1 h 1"/>
                <a:gd name="T4" fmla="*/ 1 h 1"/>
                <a:gd name="T5" fmla="*/ 1 h 1"/>
                <a:gd name="T6" fmla="*/ 1 h 1"/>
                <a:gd name="T7" fmla="*/ 1 h 1"/>
                <a:gd name="T8" fmla="*/ 1 h 1"/>
                <a:gd name="T9" fmla="*/ 0 h 1"/>
                <a:gd name="T10" fmla="*/ 0 h 1"/>
                <a:gd name="T11" fmla="*/ 0 h 1"/>
                <a:gd name="T12" fmla="*/ 0 h 1"/>
                <a:gd name="T13" fmla="*/ 0 h 1"/>
                <a:gd name="T14" fmla="*/ 0 h 1"/>
                <a:gd name="T15"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Lst>
              <a:rect l="0" t="0" r="r" b="b"/>
              <a:pathLst>
                <a:path h="1">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path>
              </a:pathLst>
            </a:custGeom>
            <a:solidFill>
              <a:srgbClr val="97A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6"/>
            <p:cNvSpPr>
              <a:spLocks/>
            </p:cNvSpPr>
            <p:nvPr/>
          </p:nvSpPr>
          <p:spPr bwMode="auto">
            <a:xfrm>
              <a:off x="7317893" y="4351454"/>
              <a:ext cx="348271" cy="574455"/>
            </a:xfrm>
            <a:custGeom>
              <a:avLst/>
              <a:gdLst>
                <a:gd name="T0" fmla="*/ 77 w 77"/>
                <a:gd name="T1" fmla="*/ 0 h 127"/>
                <a:gd name="T2" fmla="*/ 77 w 77"/>
                <a:gd name="T3" fmla="*/ 0 h 127"/>
                <a:gd name="T4" fmla="*/ 0 w 77"/>
                <a:gd name="T5" fmla="*/ 127 h 127"/>
                <a:gd name="T6" fmla="*/ 0 w 77"/>
                <a:gd name="T7" fmla="*/ 127 h 127"/>
                <a:gd name="T8" fmla="*/ 77 w 77"/>
                <a:gd name="T9" fmla="*/ 0 h 127"/>
              </a:gdLst>
              <a:ahLst/>
              <a:cxnLst>
                <a:cxn ang="0">
                  <a:pos x="T0" y="T1"/>
                </a:cxn>
                <a:cxn ang="0">
                  <a:pos x="T2" y="T3"/>
                </a:cxn>
                <a:cxn ang="0">
                  <a:pos x="T4" y="T5"/>
                </a:cxn>
                <a:cxn ang="0">
                  <a:pos x="T6" y="T7"/>
                </a:cxn>
                <a:cxn ang="0">
                  <a:pos x="T8" y="T9"/>
                </a:cxn>
              </a:cxnLst>
              <a:rect l="0" t="0" r="r" b="b"/>
              <a:pathLst>
                <a:path w="77" h="127">
                  <a:moveTo>
                    <a:pt x="77" y="0"/>
                  </a:moveTo>
                  <a:cubicBezTo>
                    <a:pt x="77" y="0"/>
                    <a:pt x="77" y="0"/>
                    <a:pt x="77" y="0"/>
                  </a:cubicBezTo>
                  <a:cubicBezTo>
                    <a:pt x="71" y="53"/>
                    <a:pt x="42" y="99"/>
                    <a:pt x="0" y="127"/>
                  </a:cubicBezTo>
                  <a:cubicBezTo>
                    <a:pt x="0" y="127"/>
                    <a:pt x="0" y="127"/>
                    <a:pt x="0" y="127"/>
                  </a:cubicBezTo>
                  <a:cubicBezTo>
                    <a:pt x="42" y="99"/>
                    <a:pt x="71" y="53"/>
                    <a:pt x="77"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18"/>
            <p:cNvSpPr>
              <a:spLocks/>
            </p:cNvSpPr>
            <p:nvPr/>
          </p:nvSpPr>
          <p:spPr bwMode="auto">
            <a:xfrm>
              <a:off x="6088022" y="4306474"/>
              <a:ext cx="511483" cy="700398"/>
            </a:xfrm>
            <a:custGeom>
              <a:avLst/>
              <a:gdLst>
                <a:gd name="T0" fmla="*/ 0 w 113"/>
                <a:gd name="T1" fmla="*/ 0 h 155"/>
                <a:gd name="T2" fmla="*/ 0 w 113"/>
                <a:gd name="T3" fmla="*/ 0 h 155"/>
                <a:gd name="T4" fmla="*/ 113 w 113"/>
                <a:gd name="T5" fmla="*/ 155 h 155"/>
                <a:gd name="T6" fmla="*/ 113 w 113"/>
                <a:gd name="T7" fmla="*/ 155 h 155"/>
                <a:gd name="T8" fmla="*/ 0 w 113"/>
                <a:gd name="T9" fmla="*/ 0 h 155"/>
              </a:gdLst>
              <a:ahLst/>
              <a:cxnLst>
                <a:cxn ang="0">
                  <a:pos x="T0" y="T1"/>
                </a:cxn>
                <a:cxn ang="0">
                  <a:pos x="T2" y="T3"/>
                </a:cxn>
                <a:cxn ang="0">
                  <a:pos x="T4" y="T5"/>
                </a:cxn>
                <a:cxn ang="0">
                  <a:pos x="T6" y="T7"/>
                </a:cxn>
                <a:cxn ang="0">
                  <a:pos x="T8" y="T9"/>
                </a:cxn>
              </a:cxnLst>
              <a:rect l="0" t="0" r="r" b="b"/>
              <a:pathLst>
                <a:path w="113" h="155">
                  <a:moveTo>
                    <a:pt x="0" y="0"/>
                  </a:moveTo>
                  <a:cubicBezTo>
                    <a:pt x="0" y="0"/>
                    <a:pt x="0" y="0"/>
                    <a:pt x="0" y="0"/>
                  </a:cubicBezTo>
                  <a:cubicBezTo>
                    <a:pt x="4" y="71"/>
                    <a:pt x="50" y="131"/>
                    <a:pt x="113" y="155"/>
                  </a:cubicBezTo>
                  <a:cubicBezTo>
                    <a:pt x="113" y="155"/>
                    <a:pt x="113" y="155"/>
                    <a:pt x="113" y="155"/>
                  </a:cubicBezTo>
                  <a:cubicBezTo>
                    <a:pt x="50" y="131"/>
                    <a:pt x="4" y="71"/>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0"/>
            <p:cNvSpPr>
              <a:spLocks noEditPoints="1"/>
            </p:cNvSpPr>
            <p:nvPr/>
          </p:nvSpPr>
          <p:spPr bwMode="auto">
            <a:xfrm>
              <a:off x="6436293" y="3615073"/>
              <a:ext cx="881601" cy="109237"/>
            </a:xfrm>
            <a:custGeom>
              <a:avLst/>
              <a:gdLst>
                <a:gd name="T0" fmla="*/ 98 w 195"/>
                <a:gd name="T1" fmla="*/ 24 h 24"/>
                <a:gd name="T2" fmla="*/ 98 w 195"/>
                <a:gd name="T3" fmla="*/ 24 h 24"/>
                <a:gd name="T4" fmla="*/ 98 w 195"/>
                <a:gd name="T5" fmla="*/ 24 h 24"/>
                <a:gd name="T6" fmla="*/ 98 w 195"/>
                <a:gd name="T7" fmla="*/ 24 h 24"/>
                <a:gd name="T8" fmla="*/ 98 w 195"/>
                <a:gd name="T9" fmla="*/ 24 h 24"/>
                <a:gd name="T10" fmla="*/ 97 w 195"/>
                <a:gd name="T11" fmla="*/ 24 h 24"/>
                <a:gd name="T12" fmla="*/ 97 w 195"/>
                <a:gd name="T13" fmla="*/ 24 h 24"/>
                <a:gd name="T14" fmla="*/ 98 w 195"/>
                <a:gd name="T15" fmla="*/ 24 h 24"/>
                <a:gd name="T16" fmla="*/ 97 w 195"/>
                <a:gd name="T17" fmla="*/ 24 h 24"/>
                <a:gd name="T18" fmla="*/ 97 w 195"/>
                <a:gd name="T19" fmla="*/ 24 h 24"/>
                <a:gd name="T20" fmla="*/ 99 w 195"/>
                <a:gd name="T21" fmla="*/ 24 h 24"/>
                <a:gd name="T22" fmla="*/ 97 w 195"/>
                <a:gd name="T23" fmla="*/ 24 h 24"/>
                <a:gd name="T24" fmla="*/ 97 w 195"/>
                <a:gd name="T25" fmla="*/ 24 h 24"/>
                <a:gd name="T26" fmla="*/ 99 w 195"/>
                <a:gd name="T27" fmla="*/ 24 h 24"/>
                <a:gd name="T28" fmla="*/ 99 w 195"/>
                <a:gd name="T29" fmla="*/ 24 h 24"/>
                <a:gd name="T30" fmla="*/ 99 w 195"/>
                <a:gd name="T31" fmla="*/ 24 h 24"/>
                <a:gd name="T32" fmla="*/ 97 w 195"/>
                <a:gd name="T33" fmla="*/ 24 h 24"/>
                <a:gd name="T34" fmla="*/ 99 w 195"/>
                <a:gd name="T35" fmla="*/ 24 h 24"/>
                <a:gd name="T36" fmla="*/ 99 w 195"/>
                <a:gd name="T37" fmla="*/ 24 h 24"/>
                <a:gd name="T38" fmla="*/ 97 w 195"/>
                <a:gd name="T39" fmla="*/ 24 h 24"/>
                <a:gd name="T40" fmla="*/ 100 w 195"/>
                <a:gd name="T41" fmla="*/ 24 h 24"/>
                <a:gd name="T42" fmla="*/ 100 w 195"/>
                <a:gd name="T43" fmla="*/ 24 h 24"/>
                <a:gd name="T44" fmla="*/ 100 w 195"/>
                <a:gd name="T45" fmla="*/ 24 h 24"/>
                <a:gd name="T46" fmla="*/ 96 w 195"/>
                <a:gd name="T47" fmla="*/ 24 h 24"/>
                <a:gd name="T48" fmla="*/ 96 w 195"/>
                <a:gd name="T49" fmla="*/ 24 h 24"/>
                <a:gd name="T50" fmla="*/ 100 w 195"/>
                <a:gd name="T51" fmla="*/ 24 h 24"/>
                <a:gd name="T52" fmla="*/ 96 w 195"/>
                <a:gd name="T53" fmla="*/ 24 h 24"/>
                <a:gd name="T54" fmla="*/ 96 w 195"/>
                <a:gd name="T55" fmla="*/ 24 h 24"/>
                <a:gd name="T56" fmla="*/ 100 w 195"/>
                <a:gd name="T57" fmla="*/ 24 h 24"/>
                <a:gd name="T58" fmla="*/ 101 w 195"/>
                <a:gd name="T59" fmla="*/ 24 h 24"/>
                <a:gd name="T60" fmla="*/ 101 w 195"/>
                <a:gd name="T61" fmla="*/ 24 h 24"/>
                <a:gd name="T62" fmla="*/ 101 w 195"/>
                <a:gd name="T63" fmla="*/ 24 h 24"/>
                <a:gd name="T64" fmla="*/ 195 w 195"/>
                <a:gd name="T65" fmla="*/ 0 h 24"/>
                <a:gd name="T66" fmla="*/ 0 w 195"/>
                <a:gd name="T67" fmla="*/ 0 h 24"/>
                <a:gd name="T68" fmla="*/ 0 w 195"/>
                <a:gd name="T6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5" h="24">
                  <a:moveTo>
                    <a:pt x="98" y="24"/>
                  </a:moveTo>
                  <a:cubicBezTo>
                    <a:pt x="98" y="24"/>
                    <a:pt x="98" y="24"/>
                    <a:pt x="98" y="24"/>
                  </a:cubicBezTo>
                  <a:cubicBezTo>
                    <a:pt x="98" y="24"/>
                    <a:pt x="98" y="24"/>
                    <a:pt x="98" y="24"/>
                  </a:cubicBezTo>
                  <a:cubicBezTo>
                    <a:pt x="98" y="24"/>
                    <a:pt x="98" y="24"/>
                    <a:pt x="98" y="24"/>
                  </a:cubicBezTo>
                  <a:cubicBezTo>
                    <a:pt x="98" y="24"/>
                    <a:pt x="98" y="24"/>
                    <a:pt x="98" y="24"/>
                  </a:cubicBezTo>
                  <a:moveTo>
                    <a:pt x="98" y="24"/>
                  </a:moveTo>
                  <a:cubicBezTo>
                    <a:pt x="98" y="24"/>
                    <a:pt x="98" y="24"/>
                    <a:pt x="98" y="24"/>
                  </a:cubicBezTo>
                  <a:cubicBezTo>
                    <a:pt x="98" y="24"/>
                    <a:pt x="98" y="24"/>
                    <a:pt x="98" y="24"/>
                  </a:cubicBezTo>
                  <a:moveTo>
                    <a:pt x="98" y="24"/>
                  </a:moveTo>
                  <a:cubicBezTo>
                    <a:pt x="98" y="24"/>
                    <a:pt x="98" y="24"/>
                    <a:pt x="98" y="24"/>
                  </a:cubicBezTo>
                  <a:cubicBezTo>
                    <a:pt x="98" y="24"/>
                    <a:pt x="98" y="24"/>
                    <a:pt x="98" y="24"/>
                  </a:cubicBezTo>
                  <a:moveTo>
                    <a:pt x="97" y="24"/>
                  </a:moveTo>
                  <a:cubicBezTo>
                    <a:pt x="97" y="24"/>
                    <a:pt x="97" y="24"/>
                    <a:pt x="97" y="24"/>
                  </a:cubicBezTo>
                  <a:cubicBezTo>
                    <a:pt x="97" y="24"/>
                    <a:pt x="97" y="24"/>
                    <a:pt x="97" y="24"/>
                  </a:cubicBezTo>
                  <a:moveTo>
                    <a:pt x="99" y="24"/>
                  </a:moveTo>
                  <a:cubicBezTo>
                    <a:pt x="98" y="24"/>
                    <a:pt x="98" y="24"/>
                    <a:pt x="98" y="24"/>
                  </a:cubicBezTo>
                  <a:cubicBezTo>
                    <a:pt x="98" y="24"/>
                    <a:pt x="98" y="24"/>
                    <a:pt x="99" y="24"/>
                  </a:cubicBezTo>
                  <a:moveTo>
                    <a:pt x="97" y="24"/>
                  </a:moveTo>
                  <a:cubicBezTo>
                    <a:pt x="97" y="24"/>
                    <a:pt x="97" y="24"/>
                    <a:pt x="97" y="24"/>
                  </a:cubicBezTo>
                  <a:cubicBezTo>
                    <a:pt x="97" y="24"/>
                    <a:pt x="97" y="24"/>
                    <a:pt x="97" y="24"/>
                  </a:cubicBezTo>
                  <a:moveTo>
                    <a:pt x="99" y="24"/>
                  </a:moveTo>
                  <a:cubicBezTo>
                    <a:pt x="99" y="24"/>
                    <a:pt x="99" y="24"/>
                    <a:pt x="99" y="24"/>
                  </a:cubicBezTo>
                  <a:cubicBezTo>
                    <a:pt x="99" y="24"/>
                    <a:pt x="99" y="24"/>
                    <a:pt x="99" y="24"/>
                  </a:cubicBezTo>
                  <a:moveTo>
                    <a:pt x="97" y="24"/>
                  </a:moveTo>
                  <a:cubicBezTo>
                    <a:pt x="97" y="24"/>
                    <a:pt x="97" y="24"/>
                    <a:pt x="97" y="24"/>
                  </a:cubicBezTo>
                  <a:cubicBezTo>
                    <a:pt x="97" y="24"/>
                    <a:pt x="97" y="24"/>
                    <a:pt x="97" y="24"/>
                  </a:cubicBezTo>
                  <a:moveTo>
                    <a:pt x="99" y="24"/>
                  </a:moveTo>
                  <a:cubicBezTo>
                    <a:pt x="99" y="24"/>
                    <a:pt x="99" y="24"/>
                    <a:pt x="99" y="24"/>
                  </a:cubicBezTo>
                  <a:cubicBezTo>
                    <a:pt x="99" y="24"/>
                    <a:pt x="99" y="24"/>
                    <a:pt x="99" y="24"/>
                  </a:cubicBezTo>
                  <a:moveTo>
                    <a:pt x="99" y="24"/>
                  </a:moveTo>
                  <a:cubicBezTo>
                    <a:pt x="99" y="24"/>
                    <a:pt x="99" y="24"/>
                    <a:pt x="99" y="24"/>
                  </a:cubicBezTo>
                  <a:cubicBezTo>
                    <a:pt x="99" y="24"/>
                    <a:pt x="99" y="24"/>
                    <a:pt x="99" y="24"/>
                  </a:cubicBezTo>
                  <a:moveTo>
                    <a:pt x="97" y="24"/>
                  </a:moveTo>
                  <a:cubicBezTo>
                    <a:pt x="97" y="24"/>
                    <a:pt x="97" y="24"/>
                    <a:pt x="97" y="24"/>
                  </a:cubicBezTo>
                  <a:cubicBezTo>
                    <a:pt x="97" y="24"/>
                    <a:pt x="97" y="24"/>
                    <a:pt x="97" y="24"/>
                  </a:cubicBezTo>
                  <a:moveTo>
                    <a:pt x="99" y="24"/>
                  </a:moveTo>
                  <a:cubicBezTo>
                    <a:pt x="99" y="24"/>
                    <a:pt x="99" y="24"/>
                    <a:pt x="99" y="24"/>
                  </a:cubicBezTo>
                  <a:cubicBezTo>
                    <a:pt x="99" y="24"/>
                    <a:pt x="99" y="24"/>
                    <a:pt x="99" y="24"/>
                  </a:cubicBezTo>
                  <a:moveTo>
                    <a:pt x="96" y="24"/>
                  </a:moveTo>
                  <a:cubicBezTo>
                    <a:pt x="97" y="24"/>
                    <a:pt x="97" y="24"/>
                    <a:pt x="97" y="24"/>
                  </a:cubicBezTo>
                  <a:cubicBezTo>
                    <a:pt x="97" y="24"/>
                    <a:pt x="97" y="24"/>
                    <a:pt x="96" y="24"/>
                  </a:cubicBezTo>
                  <a:moveTo>
                    <a:pt x="100" y="24"/>
                  </a:moveTo>
                  <a:cubicBezTo>
                    <a:pt x="100" y="24"/>
                    <a:pt x="99" y="24"/>
                    <a:pt x="99" y="24"/>
                  </a:cubicBezTo>
                  <a:cubicBezTo>
                    <a:pt x="99" y="24"/>
                    <a:pt x="100" y="24"/>
                    <a:pt x="100" y="24"/>
                  </a:cubicBezTo>
                  <a:moveTo>
                    <a:pt x="100" y="24"/>
                  </a:moveTo>
                  <a:cubicBezTo>
                    <a:pt x="100" y="24"/>
                    <a:pt x="100" y="24"/>
                    <a:pt x="100" y="24"/>
                  </a:cubicBezTo>
                  <a:cubicBezTo>
                    <a:pt x="100" y="24"/>
                    <a:pt x="100" y="24"/>
                    <a:pt x="100" y="24"/>
                  </a:cubicBezTo>
                  <a:moveTo>
                    <a:pt x="96" y="24"/>
                  </a:moveTo>
                  <a:cubicBezTo>
                    <a:pt x="96" y="24"/>
                    <a:pt x="96" y="24"/>
                    <a:pt x="96" y="24"/>
                  </a:cubicBezTo>
                  <a:cubicBezTo>
                    <a:pt x="96" y="24"/>
                    <a:pt x="96" y="24"/>
                    <a:pt x="96" y="24"/>
                  </a:cubicBezTo>
                  <a:moveTo>
                    <a:pt x="100" y="24"/>
                  </a:moveTo>
                  <a:cubicBezTo>
                    <a:pt x="100" y="24"/>
                    <a:pt x="100" y="24"/>
                    <a:pt x="100" y="24"/>
                  </a:cubicBezTo>
                  <a:cubicBezTo>
                    <a:pt x="100" y="24"/>
                    <a:pt x="100" y="24"/>
                    <a:pt x="100" y="24"/>
                  </a:cubicBezTo>
                  <a:moveTo>
                    <a:pt x="96" y="24"/>
                  </a:moveTo>
                  <a:cubicBezTo>
                    <a:pt x="96" y="24"/>
                    <a:pt x="96" y="24"/>
                    <a:pt x="96" y="24"/>
                  </a:cubicBezTo>
                  <a:cubicBezTo>
                    <a:pt x="96" y="24"/>
                    <a:pt x="96" y="24"/>
                    <a:pt x="96" y="24"/>
                  </a:cubicBezTo>
                  <a:moveTo>
                    <a:pt x="100" y="24"/>
                  </a:moveTo>
                  <a:cubicBezTo>
                    <a:pt x="100" y="24"/>
                    <a:pt x="100" y="24"/>
                    <a:pt x="100" y="24"/>
                  </a:cubicBezTo>
                  <a:cubicBezTo>
                    <a:pt x="100" y="24"/>
                    <a:pt x="100" y="24"/>
                    <a:pt x="100" y="24"/>
                  </a:cubicBezTo>
                  <a:moveTo>
                    <a:pt x="101" y="24"/>
                  </a:moveTo>
                  <a:cubicBezTo>
                    <a:pt x="101" y="24"/>
                    <a:pt x="100" y="24"/>
                    <a:pt x="100" y="24"/>
                  </a:cubicBezTo>
                  <a:cubicBezTo>
                    <a:pt x="100" y="24"/>
                    <a:pt x="101" y="24"/>
                    <a:pt x="101" y="24"/>
                  </a:cubicBezTo>
                  <a:moveTo>
                    <a:pt x="195" y="0"/>
                  </a:moveTo>
                  <a:cubicBezTo>
                    <a:pt x="167" y="15"/>
                    <a:pt x="135" y="24"/>
                    <a:pt x="101" y="24"/>
                  </a:cubicBezTo>
                  <a:cubicBezTo>
                    <a:pt x="135" y="24"/>
                    <a:pt x="167" y="15"/>
                    <a:pt x="195" y="0"/>
                  </a:cubicBezTo>
                  <a:cubicBezTo>
                    <a:pt x="195" y="0"/>
                    <a:pt x="195" y="0"/>
                    <a:pt x="195" y="0"/>
                  </a:cubicBezTo>
                  <a:moveTo>
                    <a:pt x="0" y="0"/>
                  </a:moveTo>
                  <a:cubicBezTo>
                    <a:pt x="0" y="0"/>
                    <a:pt x="0" y="0"/>
                    <a:pt x="0" y="0"/>
                  </a:cubicBezTo>
                  <a:cubicBezTo>
                    <a:pt x="29" y="15"/>
                    <a:pt x="61" y="24"/>
                    <a:pt x="96" y="24"/>
                  </a:cubicBezTo>
                  <a:cubicBezTo>
                    <a:pt x="61" y="24"/>
                    <a:pt x="29" y="15"/>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
            <p:cNvSpPr>
              <a:spLocks noEditPoints="1"/>
            </p:cNvSpPr>
            <p:nvPr/>
          </p:nvSpPr>
          <p:spPr bwMode="auto">
            <a:xfrm>
              <a:off x="5971075" y="1984240"/>
              <a:ext cx="501201" cy="958709"/>
            </a:xfrm>
            <a:custGeom>
              <a:avLst/>
              <a:gdLst>
                <a:gd name="T0" fmla="*/ 0 w 111"/>
                <a:gd name="T1" fmla="*/ 212 h 212"/>
                <a:gd name="T2" fmla="*/ 111 w 111"/>
                <a:gd name="T3" fmla="*/ 27 h 212"/>
                <a:gd name="T4" fmla="*/ 111 w 111"/>
                <a:gd name="T5" fmla="*/ 27 h 212"/>
                <a:gd name="T6" fmla="*/ 111 w 111"/>
                <a:gd name="T7" fmla="*/ 26 h 212"/>
                <a:gd name="T8" fmla="*/ 111 w 111"/>
                <a:gd name="T9" fmla="*/ 26 h 212"/>
                <a:gd name="T10" fmla="*/ 111 w 111"/>
                <a:gd name="T11" fmla="*/ 26 h 212"/>
                <a:gd name="T12" fmla="*/ 111 w 111"/>
                <a:gd name="T13" fmla="*/ 24 h 212"/>
                <a:gd name="T14" fmla="*/ 111 w 111"/>
                <a:gd name="T15" fmla="*/ 24 h 212"/>
                <a:gd name="T16" fmla="*/ 111 w 111"/>
                <a:gd name="T17" fmla="*/ 24 h 212"/>
                <a:gd name="T18" fmla="*/ 111 w 111"/>
                <a:gd name="T19" fmla="*/ 24 h 212"/>
                <a:gd name="T20" fmla="*/ 111 w 111"/>
                <a:gd name="T21" fmla="*/ 24 h 212"/>
                <a:gd name="T22" fmla="*/ 111 w 111"/>
                <a:gd name="T23" fmla="*/ 24 h 212"/>
                <a:gd name="T24" fmla="*/ 111 w 111"/>
                <a:gd name="T25" fmla="*/ 23 h 212"/>
                <a:gd name="T26" fmla="*/ 111 w 111"/>
                <a:gd name="T27" fmla="*/ 23 h 212"/>
                <a:gd name="T28" fmla="*/ 111 w 111"/>
                <a:gd name="T29" fmla="*/ 23 h 212"/>
                <a:gd name="T30" fmla="*/ 111 w 111"/>
                <a:gd name="T31" fmla="*/ 23 h 212"/>
                <a:gd name="T32" fmla="*/ 111 w 111"/>
                <a:gd name="T33" fmla="*/ 23 h 212"/>
                <a:gd name="T34" fmla="*/ 111 w 111"/>
                <a:gd name="T35" fmla="*/ 23 h 212"/>
                <a:gd name="T36" fmla="*/ 111 w 111"/>
                <a:gd name="T37" fmla="*/ 22 h 212"/>
                <a:gd name="T38" fmla="*/ 111 w 111"/>
                <a:gd name="T39" fmla="*/ 22 h 212"/>
                <a:gd name="T40" fmla="*/ 111 w 111"/>
                <a:gd name="T41" fmla="*/ 22 h 212"/>
                <a:gd name="T42" fmla="*/ 111 w 111"/>
                <a:gd name="T43" fmla="*/ 22 h 212"/>
                <a:gd name="T44" fmla="*/ 111 w 111"/>
                <a:gd name="T45" fmla="*/ 22 h 212"/>
                <a:gd name="T46" fmla="*/ 111 w 111"/>
                <a:gd name="T47" fmla="*/ 22 h 212"/>
                <a:gd name="T48" fmla="*/ 111 w 111"/>
                <a:gd name="T49" fmla="*/ 21 h 212"/>
                <a:gd name="T50" fmla="*/ 111 w 111"/>
                <a:gd name="T51" fmla="*/ 21 h 212"/>
                <a:gd name="T52" fmla="*/ 111 w 111"/>
                <a:gd name="T53" fmla="*/ 21 h 212"/>
                <a:gd name="T54" fmla="*/ 111 w 111"/>
                <a:gd name="T55" fmla="*/ 21 h 212"/>
                <a:gd name="T56" fmla="*/ 111 w 111"/>
                <a:gd name="T57" fmla="*/ 21 h 212"/>
                <a:gd name="T58" fmla="*/ 111 w 111"/>
                <a:gd name="T59" fmla="*/ 21 h 212"/>
                <a:gd name="T60" fmla="*/ 111 w 111"/>
                <a:gd name="T61" fmla="*/ 21 h 212"/>
                <a:gd name="T62" fmla="*/ 111 w 111"/>
                <a:gd name="T63" fmla="*/ 21 h 212"/>
                <a:gd name="T64" fmla="*/ 111 w 111"/>
                <a:gd name="T65" fmla="*/ 20 h 212"/>
                <a:gd name="T66" fmla="*/ 111 w 111"/>
                <a:gd name="T67" fmla="*/ 20 h 212"/>
                <a:gd name="T68" fmla="*/ 111 w 111"/>
                <a:gd name="T69" fmla="*/ 20 h 212"/>
                <a:gd name="T70" fmla="*/ 111 w 111"/>
                <a:gd name="T71" fmla="*/ 20 h 212"/>
                <a:gd name="T72" fmla="*/ 111 w 111"/>
                <a:gd name="T73" fmla="*/ 20 h 212"/>
                <a:gd name="T74" fmla="*/ 111 w 111"/>
                <a:gd name="T75" fmla="*/ 20 h 212"/>
                <a:gd name="T76" fmla="*/ 111 w 111"/>
                <a:gd name="T77" fmla="*/ 19 h 212"/>
                <a:gd name="T78" fmla="*/ 111 w 111"/>
                <a:gd name="T79" fmla="*/ 19 h 212"/>
                <a:gd name="T80" fmla="*/ 110 w 111"/>
                <a:gd name="T81" fmla="*/ 0 h 212"/>
                <a:gd name="T82" fmla="*/ 110 w 111"/>
                <a:gd name="T83"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212">
                  <a:moveTo>
                    <a:pt x="111" y="27"/>
                  </a:moveTo>
                  <a:cubicBezTo>
                    <a:pt x="108" y="106"/>
                    <a:pt x="64" y="175"/>
                    <a:pt x="0" y="212"/>
                  </a:cubicBezTo>
                  <a:cubicBezTo>
                    <a:pt x="0" y="212"/>
                    <a:pt x="0" y="212"/>
                    <a:pt x="0" y="212"/>
                  </a:cubicBezTo>
                  <a:cubicBezTo>
                    <a:pt x="64" y="175"/>
                    <a:pt x="108" y="106"/>
                    <a:pt x="111" y="27"/>
                  </a:cubicBezTo>
                  <a:moveTo>
                    <a:pt x="111" y="26"/>
                  </a:moveTo>
                  <a:cubicBezTo>
                    <a:pt x="111" y="26"/>
                    <a:pt x="111" y="27"/>
                    <a:pt x="111" y="27"/>
                  </a:cubicBezTo>
                  <a:cubicBezTo>
                    <a:pt x="111" y="27"/>
                    <a:pt x="111" y="26"/>
                    <a:pt x="111" y="26"/>
                  </a:cubicBezTo>
                  <a:moveTo>
                    <a:pt x="111" y="26"/>
                  </a:moveTo>
                  <a:cubicBezTo>
                    <a:pt x="111" y="26"/>
                    <a:pt x="111" y="26"/>
                    <a:pt x="111" y="26"/>
                  </a:cubicBezTo>
                  <a:cubicBezTo>
                    <a:pt x="111" y="26"/>
                    <a:pt x="111" y="26"/>
                    <a:pt x="111" y="26"/>
                  </a:cubicBezTo>
                  <a:moveTo>
                    <a:pt x="111" y="25"/>
                  </a:moveTo>
                  <a:cubicBezTo>
                    <a:pt x="111" y="25"/>
                    <a:pt x="111" y="25"/>
                    <a:pt x="111" y="26"/>
                  </a:cubicBezTo>
                  <a:cubicBezTo>
                    <a:pt x="111" y="25"/>
                    <a:pt x="111" y="25"/>
                    <a:pt x="111" y="25"/>
                  </a:cubicBezTo>
                  <a:moveTo>
                    <a:pt x="111" y="24"/>
                  </a:moveTo>
                  <a:cubicBezTo>
                    <a:pt x="111" y="24"/>
                    <a:pt x="111" y="25"/>
                    <a:pt x="111" y="25"/>
                  </a:cubicBezTo>
                  <a:cubicBezTo>
                    <a:pt x="111" y="25"/>
                    <a:pt x="111" y="24"/>
                    <a:pt x="111" y="24"/>
                  </a:cubicBezTo>
                  <a:moveTo>
                    <a:pt x="111" y="24"/>
                  </a:moveTo>
                  <a:cubicBezTo>
                    <a:pt x="111" y="24"/>
                    <a:pt x="111" y="24"/>
                    <a:pt x="111" y="24"/>
                  </a:cubicBezTo>
                  <a:cubicBezTo>
                    <a:pt x="111" y="24"/>
                    <a:pt x="111" y="24"/>
                    <a:pt x="111" y="24"/>
                  </a:cubicBezTo>
                  <a:moveTo>
                    <a:pt x="111" y="24"/>
                  </a:moveTo>
                  <a:cubicBezTo>
                    <a:pt x="111" y="24"/>
                    <a:pt x="111" y="24"/>
                    <a:pt x="111" y="24"/>
                  </a:cubicBezTo>
                  <a:cubicBezTo>
                    <a:pt x="111" y="24"/>
                    <a:pt x="111" y="24"/>
                    <a:pt x="111" y="24"/>
                  </a:cubicBezTo>
                  <a:moveTo>
                    <a:pt x="111" y="24"/>
                  </a:moveTo>
                  <a:cubicBezTo>
                    <a:pt x="111" y="24"/>
                    <a:pt x="111" y="24"/>
                    <a:pt x="111" y="24"/>
                  </a:cubicBezTo>
                  <a:cubicBezTo>
                    <a:pt x="111" y="24"/>
                    <a:pt x="111" y="24"/>
                    <a:pt x="111" y="24"/>
                  </a:cubicBezTo>
                  <a:moveTo>
                    <a:pt x="111" y="23"/>
                  </a:moveTo>
                  <a:cubicBezTo>
                    <a:pt x="111" y="23"/>
                    <a:pt x="111" y="24"/>
                    <a:pt x="111" y="24"/>
                  </a:cubicBezTo>
                  <a:cubicBezTo>
                    <a:pt x="111" y="24"/>
                    <a:pt x="111" y="23"/>
                    <a:pt x="111" y="23"/>
                  </a:cubicBezTo>
                  <a:moveTo>
                    <a:pt x="111" y="23"/>
                  </a:moveTo>
                  <a:cubicBezTo>
                    <a:pt x="111" y="23"/>
                    <a:pt x="111" y="23"/>
                    <a:pt x="111" y="23"/>
                  </a:cubicBezTo>
                  <a:cubicBezTo>
                    <a:pt x="111" y="23"/>
                    <a:pt x="111" y="23"/>
                    <a:pt x="111" y="23"/>
                  </a:cubicBezTo>
                  <a:moveTo>
                    <a:pt x="111" y="23"/>
                  </a:moveTo>
                  <a:cubicBezTo>
                    <a:pt x="111" y="23"/>
                    <a:pt x="111" y="23"/>
                    <a:pt x="111" y="23"/>
                  </a:cubicBezTo>
                  <a:cubicBezTo>
                    <a:pt x="111" y="23"/>
                    <a:pt x="111" y="23"/>
                    <a:pt x="111" y="23"/>
                  </a:cubicBezTo>
                  <a:moveTo>
                    <a:pt x="111" y="23"/>
                  </a:moveTo>
                  <a:cubicBezTo>
                    <a:pt x="111" y="23"/>
                    <a:pt x="111" y="23"/>
                    <a:pt x="111" y="23"/>
                  </a:cubicBezTo>
                  <a:cubicBezTo>
                    <a:pt x="111" y="23"/>
                    <a:pt x="111" y="23"/>
                    <a:pt x="111" y="23"/>
                  </a:cubicBezTo>
                  <a:moveTo>
                    <a:pt x="111" y="22"/>
                  </a:moveTo>
                  <a:cubicBezTo>
                    <a:pt x="111" y="22"/>
                    <a:pt x="111" y="23"/>
                    <a:pt x="111" y="23"/>
                  </a:cubicBezTo>
                  <a:cubicBezTo>
                    <a:pt x="111" y="23"/>
                    <a:pt x="111" y="22"/>
                    <a:pt x="111" y="22"/>
                  </a:cubicBezTo>
                  <a:moveTo>
                    <a:pt x="111" y="22"/>
                  </a:moveTo>
                  <a:cubicBezTo>
                    <a:pt x="111" y="22"/>
                    <a:pt x="111" y="22"/>
                    <a:pt x="111" y="22"/>
                  </a:cubicBezTo>
                  <a:cubicBezTo>
                    <a:pt x="111" y="22"/>
                    <a:pt x="111" y="22"/>
                    <a:pt x="111" y="22"/>
                  </a:cubicBezTo>
                  <a:moveTo>
                    <a:pt x="111" y="22"/>
                  </a:moveTo>
                  <a:cubicBezTo>
                    <a:pt x="111" y="22"/>
                    <a:pt x="111" y="22"/>
                    <a:pt x="111" y="22"/>
                  </a:cubicBezTo>
                  <a:cubicBezTo>
                    <a:pt x="111" y="22"/>
                    <a:pt x="111" y="22"/>
                    <a:pt x="111" y="22"/>
                  </a:cubicBezTo>
                  <a:moveTo>
                    <a:pt x="111" y="22"/>
                  </a:moveTo>
                  <a:cubicBezTo>
                    <a:pt x="111" y="22"/>
                    <a:pt x="111" y="22"/>
                    <a:pt x="111" y="22"/>
                  </a:cubicBezTo>
                  <a:cubicBezTo>
                    <a:pt x="111" y="22"/>
                    <a:pt x="111" y="22"/>
                    <a:pt x="111" y="22"/>
                  </a:cubicBezTo>
                  <a:moveTo>
                    <a:pt x="111" y="21"/>
                  </a:moveTo>
                  <a:cubicBezTo>
                    <a:pt x="111" y="22"/>
                    <a:pt x="111" y="22"/>
                    <a:pt x="111" y="22"/>
                  </a:cubicBezTo>
                  <a:cubicBezTo>
                    <a:pt x="111" y="22"/>
                    <a:pt x="111" y="22"/>
                    <a:pt x="111" y="21"/>
                  </a:cubicBezTo>
                  <a:moveTo>
                    <a:pt x="111" y="21"/>
                  </a:moveTo>
                  <a:cubicBezTo>
                    <a:pt x="111" y="21"/>
                    <a:pt x="111" y="21"/>
                    <a:pt x="111" y="21"/>
                  </a:cubicBezTo>
                  <a:cubicBezTo>
                    <a:pt x="111" y="21"/>
                    <a:pt x="111" y="21"/>
                    <a:pt x="111" y="21"/>
                  </a:cubicBezTo>
                  <a:moveTo>
                    <a:pt x="111" y="21"/>
                  </a:moveTo>
                  <a:cubicBezTo>
                    <a:pt x="111" y="21"/>
                    <a:pt x="111" y="21"/>
                    <a:pt x="111" y="21"/>
                  </a:cubicBezTo>
                  <a:cubicBezTo>
                    <a:pt x="111" y="21"/>
                    <a:pt x="111" y="21"/>
                    <a:pt x="111" y="21"/>
                  </a:cubicBezTo>
                  <a:moveTo>
                    <a:pt x="111" y="21"/>
                  </a:moveTo>
                  <a:cubicBezTo>
                    <a:pt x="111" y="21"/>
                    <a:pt x="111" y="21"/>
                    <a:pt x="111" y="21"/>
                  </a:cubicBezTo>
                  <a:cubicBezTo>
                    <a:pt x="111" y="21"/>
                    <a:pt x="111" y="21"/>
                    <a:pt x="111" y="21"/>
                  </a:cubicBezTo>
                  <a:moveTo>
                    <a:pt x="111" y="21"/>
                  </a:moveTo>
                  <a:cubicBezTo>
                    <a:pt x="111" y="21"/>
                    <a:pt x="111" y="21"/>
                    <a:pt x="111" y="21"/>
                  </a:cubicBezTo>
                  <a:cubicBezTo>
                    <a:pt x="111" y="21"/>
                    <a:pt x="111" y="21"/>
                    <a:pt x="111" y="21"/>
                  </a:cubicBezTo>
                  <a:moveTo>
                    <a:pt x="111" y="20"/>
                  </a:moveTo>
                  <a:cubicBezTo>
                    <a:pt x="111" y="20"/>
                    <a:pt x="111" y="20"/>
                    <a:pt x="111" y="20"/>
                  </a:cubicBezTo>
                  <a:cubicBezTo>
                    <a:pt x="111" y="20"/>
                    <a:pt x="111" y="20"/>
                    <a:pt x="111" y="20"/>
                  </a:cubicBezTo>
                  <a:moveTo>
                    <a:pt x="111" y="20"/>
                  </a:moveTo>
                  <a:cubicBezTo>
                    <a:pt x="111" y="20"/>
                    <a:pt x="111" y="20"/>
                    <a:pt x="111" y="20"/>
                  </a:cubicBezTo>
                  <a:cubicBezTo>
                    <a:pt x="111" y="20"/>
                    <a:pt x="111" y="20"/>
                    <a:pt x="111" y="20"/>
                  </a:cubicBezTo>
                  <a:moveTo>
                    <a:pt x="111" y="20"/>
                  </a:moveTo>
                  <a:cubicBezTo>
                    <a:pt x="111" y="20"/>
                    <a:pt x="111" y="20"/>
                    <a:pt x="111" y="20"/>
                  </a:cubicBezTo>
                  <a:cubicBezTo>
                    <a:pt x="111" y="20"/>
                    <a:pt x="111" y="20"/>
                    <a:pt x="111" y="20"/>
                  </a:cubicBezTo>
                  <a:moveTo>
                    <a:pt x="111" y="20"/>
                  </a:moveTo>
                  <a:cubicBezTo>
                    <a:pt x="111" y="20"/>
                    <a:pt x="111" y="20"/>
                    <a:pt x="111" y="20"/>
                  </a:cubicBezTo>
                  <a:cubicBezTo>
                    <a:pt x="111" y="20"/>
                    <a:pt x="111" y="20"/>
                    <a:pt x="111" y="20"/>
                  </a:cubicBezTo>
                  <a:cubicBezTo>
                    <a:pt x="111" y="20"/>
                    <a:pt x="111" y="20"/>
                    <a:pt x="111" y="20"/>
                  </a:cubicBezTo>
                  <a:moveTo>
                    <a:pt x="111" y="19"/>
                  </a:moveTo>
                  <a:cubicBezTo>
                    <a:pt x="111" y="19"/>
                    <a:pt x="111" y="19"/>
                    <a:pt x="111" y="20"/>
                  </a:cubicBezTo>
                  <a:cubicBezTo>
                    <a:pt x="111" y="19"/>
                    <a:pt x="111" y="19"/>
                    <a:pt x="111" y="19"/>
                  </a:cubicBezTo>
                  <a:moveTo>
                    <a:pt x="110" y="0"/>
                  </a:moveTo>
                  <a:cubicBezTo>
                    <a:pt x="110" y="0"/>
                    <a:pt x="110" y="0"/>
                    <a:pt x="110" y="0"/>
                  </a:cubicBezTo>
                  <a:cubicBezTo>
                    <a:pt x="111" y="7"/>
                    <a:pt x="111" y="13"/>
                    <a:pt x="111" y="19"/>
                  </a:cubicBezTo>
                  <a:cubicBezTo>
                    <a:pt x="111" y="13"/>
                    <a:pt x="111" y="7"/>
                    <a:pt x="11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10" name="组合 109"/>
            <p:cNvGrpSpPr/>
            <p:nvPr/>
          </p:nvGrpSpPr>
          <p:grpSpPr>
            <a:xfrm>
              <a:off x="5533194" y="868815"/>
              <a:ext cx="1368666" cy="931721"/>
              <a:chOff x="5428749" y="669549"/>
              <a:chExt cx="1368666" cy="931721"/>
            </a:xfrm>
          </p:grpSpPr>
          <p:sp>
            <p:nvSpPr>
              <p:cNvPr id="36" name="Oval 23"/>
              <p:cNvSpPr>
                <a:spLocks noChangeArrowheads="1"/>
              </p:cNvSpPr>
              <p:nvPr/>
            </p:nvSpPr>
            <p:spPr bwMode="auto">
              <a:xfrm>
                <a:off x="6048183" y="999828"/>
                <a:ext cx="185059" cy="185059"/>
              </a:xfrm>
              <a:prstGeom prst="ellipse">
                <a:avLst/>
              </a:prstGeom>
              <a:solidFill>
                <a:srgbClr val="EAA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4"/>
              <p:cNvSpPr>
                <a:spLocks noEditPoints="1"/>
              </p:cNvSpPr>
              <p:nvPr/>
            </p:nvSpPr>
            <p:spPr bwMode="auto">
              <a:xfrm>
                <a:off x="5468589" y="678545"/>
                <a:ext cx="1288988" cy="894452"/>
              </a:xfrm>
              <a:custGeom>
                <a:avLst/>
                <a:gdLst>
                  <a:gd name="T0" fmla="*/ 168 w 285"/>
                  <a:gd name="T1" fmla="*/ 98 h 198"/>
                  <a:gd name="T2" fmla="*/ 160 w 285"/>
                  <a:gd name="T3" fmla="*/ 109 h 198"/>
                  <a:gd name="T4" fmla="*/ 231 w 285"/>
                  <a:gd name="T5" fmla="*/ 198 h 198"/>
                  <a:gd name="T6" fmla="*/ 243 w 285"/>
                  <a:gd name="T7" fmla="*/ 192 h 198"/>
                  <a:gd name="T8" fmla="*/ 168 w 285"/>
                  <a:gd name="T9" fmla="*/ 98 h 198"/>
                  <a:gd name="T10" fmla="*/ 0 w 285"/>
                  <a:gd name="T11" fmla="*/ 39 h 198"/>
                  <a:gd name="T12" fmla="*/ 0 w 285"/>
                  <a:gd name="T13" fmla="*/ 52 h 198"/>
                  <a:gd name="T14" fmla="*/ 129 w 285"/>
                  <a:gd name="T15" fmla="*/ 87 h 198"/>
                  <a:gd name="T16" fmla="*/ 136 w 285"/>
                  <a:gd name="T17" fmla="*/ 76 h 198"/>
                  <a:gd name="T18" fmla="*/ 0 w 285"/>
                  <a:gd name="T19" fmla="*/ 39 h 198"/>
                  <a:gd name="T20" fmla="*/ 285 w 285"/>
                  <a:gd name="T21" fmla="*/ 0 h 198"/>
                  <a:gd name="T22" fmla="*/ 200 w 285"/>
                  <a:gd name="T23" fmla="*/ 0 h 198"/>
                  <a:gd name="T24" fmla="*/ 198 w 285"/>
                  <a:gd name="T25" fmla="*/ 3 h 198"/>
                  <a:gd name="T26" fmla="*/ 153 w 285"/>
                  <a:gd name="T27" fmla="*/ 72 h 198"/>
                  <a:gd name="T28" fmla="*/ 165 w 285"/>
                  <a:gd name="T29" fmla="*/ 79 h 198"/>
                  <a:gd name="T30" fmla="*/ 207 w 285"/>
                  <a:gd name="T31" fmla="*/ 13 h 198"/>
                  <a:gd name="T32" fmla="*/ 285 w 285"/>
                  <a:gd name="T33" fmla="*/ 13 h 198"/>
                  <a:gd name="T34" fmla="*/ 285 w 285"/>
                  <a:gd name="T35"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198">
                    <a:moveTo>
                      <a:pt x="168" y="98"/>
                    </a:moveTo>
                    <a:cubicBezTo>
                      <a:pt x="167" y="102"/>
                      <a:pt x="164" y="106"/>
                      <a:pt x="160" y="109"/>
                    </a:cubicBezTo>
                    <a:cubicBezTo>
                      <a:pt x="190" y="133"/>
                      <a:pt x="214" y="163"/>
                      <a:pt x="231" y="198"/>
                    </a:cubicBezTo>
                    <a:cubicBezTo>
                      <a:pt x="243" y="192"/>
                      <a:pt x="243" y="192"/>
                      <a:pt x="243" y="192"/>
                    </a:cubicBezTo>
                    <a:cubicBezTo>
                      <a:pt x="226" y="155"/>
                      <a:pt x="200" y="123"/>
                      <a:pt x="168" y="98"/>
                    </a:cubicBezTo>
                    <a:moveTo>
                      <a:pt x="0" y="39"/>
                    </a:moveTo>
                    <a:cubicBezTo>
                      <a:pt x="0" y="52"/>
                      <a:pt x="0" y="52"/>
                      <a:pt x="0" y="52"/>
                    </a:cubicBezTo>
                    <a:cubicBezTo>
                      <a:pt x="46" y="52"/>
                      <a:pt x="90" y="64"/>
                      <a:pt x="129" y="87"/>
                    </a:cubicBezTo>
                    <a:cubicBezTo>
                      <a:pt x="130" y="83"/>
                      <a:pt x="133" y="79"/>
                      <a:pt x="136" y="76"/>
                    </a:cubicBezTo>
                    <a:cubicBezTo>
                      <a:pt x="95" y="52"/>
                      <a:pt x="48" y="39"/>
                      <a:pt x="0" y="39"/>
                    </a:cubicBezTo>
                    <a:moveTo>
                      <a:pt x="285" y="0"/>
                    </a:moveTo>
                    <a:cubicBezTo>
                      <a:pt x="200" y="0"/>
                      <a:pt x="200" y="0"/>
                      <a:pt x="200" y="0"/>
                    </a:cubicBezTo>
                    <a:cubicBezTo>
                      <a:pt x="198" y="3"/>
                      <a:pt x="198" y="3"/>
                      <a:pt x="198" y="3"/>
                    </a:cubicBezTo>
                    <a:cubicBezTo>
                      <a:pt x="153" y="72"/>
                      <a:pt x="153" y="72"/>
                      <a:pt x="153" y="72"/>
                    </a:cubicBezTo>
                    <a:cubicBezTo>
                      <a:pt x="158" y="73"/>
                      <a:pt x="162" y="76"/>
                      <a:pt x="165" y="79"/>
                    </a:cubicBezTo>
                    <a:cubicBezTo>
                      <a:pt x="207" y="13"/>
                      <a:pt x="207" y="13"/>
                      <a:pt x="207" y="13"/>
                    </a:cubicBezTo>
                    <a:cubicBezTo>
                      <a:pt x="285" y="13"/>
                      <a:pt x="285" y="13"/>
                      <a:pt x="285" y="13"/>
                    </a:cubicBezTo>
                    <a:cubicBezTo>
                      <a:pt x="285" y="0"/>
                      <a:pt x="285" y="0"/>
                      <a:pt x="285"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5"/>
              <p:cNvSpPr>
                <a:spLocks/>
              </p:cNvSpPr>
              <p:nvPr/>
            </p:nvSpPr>
            <p:spPr bwMode="auto">
              <a:xfrm>
                <a:off x="6052039" y="1004969"/>
                <a:ext cx="176063" cy="167067"/>
              </a:xfrm>
              <a:custGeom>
                <a:avLst/>
                <a:gdLst>
                  <a:gd name="T0" fmla="*/ 24 w 39"/>
                  <a:gd name="T1" fmla="*/ 0 h 37"/>
                  <a:gd name="T2" fmla="*/ 18 w 39"/>
                  <a:gd name="T3" fmla="*/ 10 h 37"/>
                  <a:gd name="T4" fmla="*/ 17 w 39"/>
                  <a:gd name="T5" fmla="*/ 10 h 37"/>
                  <a:gd name="T6" fmla="*/ 7 w 39"/>
                  <a:gd name="T7" fmla="*/ 4 h 37"/>
                  <a:gd name="T8" fmla="*/ 0 w 39"/>
                  <a:gd name="T9" fmla="*/ 15 h 37"/>
                  <a:gd name="T10" fmla="*/ 9 w 39"/>
                  <a:gd name="T11" fmla="*/ 21 h 37"/>
                  <a:gd name="T12" fmla="*/ 31 w 39"/>
                  <a:gd name="T13" fmla="*/ 37 h 37"/>
                  <a:gd name="T14" fmla="*/ 39 w 39"/>
                  <a:gd name="T15" fmla="*/ 26 h 37"/>
                  <a:gd name="T16" fmla="*/ 29 w 39"/>
                  <a:gd name="T17" fmla="*/ 18 h 37"/>
                  <a:gd name="T18" fmla="*/ 36 w 39"/>
                  <a:gd name="T19" fmla="*/ 7 h 37"/>
                  <a:gd name="T20" fmla="*/ 24 w 39"/>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37">
                    <a:moveTo>
                      <a:pt x="24" y="0"/>
                    </a:moveTo>
                    <a:cubicBezTo>
                      <a:pt x="18" y="10"/>
                      <a:pt x="18" y="10"/>
                      <a:pt x="18" y="10"/>
                    </a:cubicBezTo>
                    <a:cubicBezTo>
                      <a:pt x="17" y="10"/>
                      <a:pt x="17" y="10"/>
                      <a:pt x="17" y="10"/>
                    </a:cubicBezTo>
                    <a:cubicBezTo>
                      <a:pt x="13" y="8"/>
                      <a:pt x="10" y="6"/>
                      <a:pt x="7" y="4"/>
                    </a:cubicBezTo>
                    <a:cubicBezTo>
                      <a:pt x="4" y="7"/>
                      <a:pt x="1" y="11"/>
                      <a:pt x="0" y="15"/>
                    </a:cubicBezTo>
                    <a:cubicBezTo>
                      <a:pt x="3" y="17"/>
                      <a:pt x="6" y="19"/>
                      <a:pt x="9" y="21"/>
                    </a:cubicBezTo>
                    <a:cubicBezTo>
                      <a:pt x="17" y="26"/>
                      <a:pt x="24" y="31"/>
                      <a:pt x="31" y="37"/>
                    </a:cubicBezTo>
                    <a:cubicBezTo>
                      <a:pt x="35" y="34"/>
                      <a:pt x="38" y="30"/>
                      <a:pt x="39" y="26"/>
                    </a:cubicBezTo>
                    <a:cubicBezTo>
                      <a:pt x="36" y="23"/>
                      <a:pt x="32" y="21"/>
                      <a:pt x="29" y="18"/>
                    </a:cubicBezTo>
                    <a:cubicBezTo>
                      <a:pt x="36" y="7"/>
                      <a:pt x="36" y="7"/>
                      <a:pt x="36" y="7"/>
                    </a:cubicBezTo>
                    <a:cubicBezTo>
                      <a:pt x="33" y="4"/>
                      <a:pt x="29" y="1"/>
                      <a:pt x="24" y="0"/>
                    </a:cubicBezTo>
                  </a:path>
                </a:pathLst>
              </a:custGeom>
              <a:solidFill>
                <a:srgbClr val="BA89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Oval 26"/>
              <p:cNvSpPr>
                <a:spLocks noChangeArrowheads="1"/>
              </p:cNvSpPr>
              <p:nvPr/>
            </p:nvSpPr>
            <p:spPr bwMode="auto">
              <a:xfrm>
                <a:off x="6102158" y="1053804"/>
                <a:ext cx="80964"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Oval 28"/>
              <p:cNvSpPr>
                <a:spLocks noChangeArrowheads="1"/>
              </p:cNvSpPr>
              <p:nvPr/>
            </p:nvSpPr>
            <p:spPr bwMode="auto">
              <a:xfrm>
                <a:off x="5428749" y="845613"/>
                <a:ext cx="80964"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Oval 29"/>
              <p:cNvSpPr>
                <a:spLocks noChangeArrowheads="1"/>
              </p:cNvSpPr>
              <p:nvPr/>
            </p:nvSpPr>
            <p:spPr bwMode="auto">
              <a:xfrm>
                <a:off x="6504405" y="1524162"/>
                <a:ext cx="77108"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Oval 30"/>
              <p:cNvSpPr>
                <a:spLocks noChangeArrowheads="1"/>
              </p:cNvSpPr>
              <p:nvPr/>
            </p:nvSpPr>
            <p:spPr bwMode="auto">
              <a:xfrm>
                <a:off x="6721592" y="669549"/>
                <a:ext cx="75823"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4" name="Oval 31"/>
            <p:cNvSpPr>
              <a:spLocks noChangeArrowheads="1"/>
            </p:cNvSpPr>
            <p:nvPr/>
          </p:nvSpPr>
          <p:spPr bwMode="auto">
            <a:xfrm>
              <a:off x="8646720" y="4351454"/>
              <a:ext cx="181204" cy="181204"/>
            </a:xfrm>
            <a:prstGeom prst="ellipse">
              <a:avLst/>
            </a:prstGeom>
            <a:solidFill>
              <a:srgbClr val="4F9D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33"/>
            <p:cNvSpPr>
              <a:spLocks/>
            </p:cNvSpPr>
            <p:nvPr/>
          </p:nvSpPr>
          <p:spPr bwMode="auto">
            <a:xfrm>
              <a:off x="8660856" y="4356594"/>
              <a:ext cx="161927" cy="170923"/>
            </a:xfrm>
            <a:custGeom>
              <a:avLst/>
              <a:gdLst>
                <a:gd name="T0" fmla="*/ 10 w 36"/>
                <a:gd name="T1" fmla="*/ 0 h 38"/>
                <a:gd name="T2" fmla="*/ 0 w 36"/>
                <a:gd name="T3" fmla="*/ 8 h 38"/>
                <a:gd name="T4" fmla="*/ 9 w 36"/>
                <a:gd name="T5" fmla="*/ 19 h 38"/>
                <a:gd name="T6" fmla="*/ 22 w 36"/>
                <a:gd name="T7" fmla="*/ 38 h 38"/>
                <a:gd name="T8" fmla="*/ 33 w 36"/>
                <a:gd name="T9" fmla="*/ 31 h 38"/>
                <a:gd name="T10" fmla="*/ 26 w 36"/>
                <a:gd name="T11" fmla="*/ 20 h 38"/>
                <a:gd name="T12" fmla="*/ 36 w 36"/>
                <a:gd name="T13" fmla="*/ 11 h 38"/>
                <a:gd name="T14" fmla="*/ 27 w 36"/>
                <a:gd name="T15" fmla="*/ 1 h 38"/>
                <a:gd name="T16" fmla="*/ 18 w 36"/>
                <a:gd name="T17" fmla="*/ 9 h 38"/>
                <a:gd name="T18" fmla="*/ 10 w 36"/>
                <a:gd name="T1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8">
                  <a:moveTo>
                    <a:pt x="10" y="0"/>
                  </a:moveTo>
                  <a:cubicBezTo>
                    <a:pt x="6" y="1"/>
                    <a:pt x="2" y="4"/>
                    <a:pt x="0" y="8"/>
                  </a:cubicBezTo>
                  <a:cubicBezTo>
                    <a:pt x="3" y="11"/>
                    <a:pt x="6" y="15"/>
                    <a:pt x="9" y="19"/>
                  </a:cubicBezTo>
                  <a:cubicBezTo>
                    <a:pt x="14" y="25"/>
                    <a:pt x="18" y="32"/>
                    <a:pt x="22" y="38"/>
                  </a:cubicBezTo>
                  <a:cubicBezTo>
                    <a:pt x="26" y="37"/>
                    <a:pt x="30" y="35"/>
                    <a:pt x="33" y="31"/>
                  </a:cubicBezTo>
                  <a:cubicBezTo>
                    <a:pt x="31" y="27"/>
                    <a:pt x="29" y="24"/>
                    <a:pt x="26" y="20"/>
                  </a:cubicBezTo>
                  <a:cubicBezTo>
                    <a:pt x="36" y="11"/>
                    <a:pt x="36" y="11"/>
                    <a:pt x="36" y="11"/>
                  </a:cubicBezTo>
                  <a:cubicBezTo>
                    <a:pt x="34" y="7"/>
                    <a:pt x="31" y="3"/>
                    <a:pt x="27" y="1"/>
                  </a:cubicBezTo>
                  <a:cubicBezTo>
                    <a:pt x="18" y="9"/>
                    <a:pt x="18" y="9"/>
                    <a:pt x="18" y="9"/>
                  </a:cubicBezTo>
                  <a:cubicBezTo>
                    <a:pt x="16" y="6"/>
                    <a:pt x="13" y="3"/>
                    <a:pt x="10" y="0"/>
                  </a:cubicBezTo>
                </a:path>
              </a:pathLst>
            </a:custGeom>
            <a:solidFill>
              <a:srgbClr val="3786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Oval 34"/>
            <p:cNvSpPr>
              <a:spLocks noChangeArrowheads="1"/>
            </p:cNvSpPr>
            <p:nvPr/>
          </p:nvSpPr>
          <p:spPr bwMode="auto">
            <a:xfrm>
              <a:off x="8696840" y="4401574"/>
              <a:ext cx="80964"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38" name="组合 137"/>
            <p:cNvGrpSpPr/>
            <p:nvPr/>
          </p:nvGrpSpPr>
          <p:grpSpPr>
            <a:xfrm>
              <a:off x="8230337" y="3886236"/>
              <a:ext cx="805778" cy="1111639"/>
              <a:chOff x="8230337" y="3886236"/>
              <a:chExt cx="805778" cy="1111639"/>
            </a:xfrm>
          </p:grpSpPr>
          <p:grpSp>
            <p:nvGrpSpPr>
              <p:cNvPr id="137" name="组合 136"/>
              <p:cNvGrpSpPr/>
              <p:nvPr/>
            </p:nvGrpSpPr>
            <p:grpSpPr>
              <a:xfrm>
                <a:off x="8262466" y="3927360"/>
                <a:ext cx="764654" cy="1029392"/>
                <a:chOff x="8262466" y="3927360"/>
                <a:chExt cx="764654" cy="1029392"/>
              </a:xfrm>
            </p:grpSpPr>
            <p:sp>
              <p:nvSpPr>
                <p:cNvPr id="45" name="Freeform 32"/>
                <p:cNvSpPr>
                  <a:spLocks noEditPoints="1"/>
                </p:cNvSpPr>
                <p:nvPr/>
              </p:nvSpPr>
              <p:spPr bwMode="auto">
                <a:xfrm>
                  <a:off x="8262466" y="3927360"/>
                  <a:ext cx="764654" cy="1029392"/>
                </a:xfrm>
                <a:custGeom>
                  <a:avLst/>
                  <a:gdLst>
                    <a:gd name="T0" fmla="*/ 121 w 169"/>
                    <a:gd name="T1" fmla="*/ 126 h 228"/>
                    <a:gd name="T2" fmla="*/ 110 w 169"/>
                    <a:gd name="T3" fmla="*/ 133 h 228"/>
                    <a:gd name="T4" fmla="*/ 135 w 169"/>
                    <a:gd name="T5" fmla="*/ 228 h 228"/>
                    <a:gd name="T6" fmla="*/ 148 w 169"/>
                    <a:gd name="T7" fmla="*/ 228 h 228"/>
                    <a:gd name="T8" fmla="*/ 121 w 169"/>
                    <a:gd name="T9" fmla="*/ 126 h 228"/>
                    <a:gd name="T10" fmla="*/ 4 w 169"/>
                    <a:gd name="T11" fmla="*/ 34 h 228"/>
                    <a:gd name="T12" fmla="*/ 0 w 169"/>
                    <a:gd name="T13" fmla="*/ 46 h 228"/>
                    <a:gd name="T14" fmla="*/ 88 w 169"/>
                    <a:gd name="T15" fmla="*/ 103 h 228"/>
                    <a:gd name="T16" fmla="*/ 98 w 169"/>
                    <a:gd name="T17" fmla="*/ 95 h 228"/>
                    <a:gd name="T18" fmla="*/ 4 w 169"/>
                    <a:gd name="T19" fmla="*/ 34 h 228"/>
                    <a:gd name="T20" fmla="*/ 169 w 169"/>
                    <a:gd name="T21" fmla="*/ 0 h 228"/>
                    <a:gd name="T22" fmla="*/ 156 w 169"/>
                    <a:gd name="T23" fmla="*/ 0 h 228"/>
                    <a:gd name="T24" fmla="*/ 156 w 169"/>
                    <a:gd name="T25" fmla="*/ 61 h 228"/>
                    <a:gd name="T26" fmla="*/ 115 w 169"/>
                    <a:gd name="T27" fmla="*/ 96 h 228"/>
                    <a:gd name="T28" fmla="*/ 124 w 169"/>
                    <a:gd name="T29" fmla="*/ 106 h 228"/>
                    <a:gd name="T30" fmla="*/ 167 w 169"/>
                    <a:gd name="T31" fmla="*/ 69 h 228"/>
                    <a:gd name="T32" fmla="*/ 169 w 169"/>
                    <a:gd name="T33" fmla="*/ 67 h 228"/>
                    <a:gd name="T34" fmla="*/ 169 w 169"/>
                    <a:gd name="T35"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9" h="228">
                      <a:moveTo>
                        <a:pt x="121" y="126"/>
                      </a:moveTo>
                      <a:cubicBezTo>
                        <a:pt x="118" y="130"/>
                        <a:pt x="114" y="132"/>
                        <a:pt x="110" y="133"/>
                      </a:cubicBezTo>
                      <a:cubicBezTo>
                        <a:pt x="126" y="162"/>
                        <a:pt x="135" y="194"/>
                        <a:pt x="135" y="228"/>
                      </a:cubicBezTo>
                      <a:cubicBezTo>
                        <a:pt x="148" y="228"/>
                        <a:pt x="148" y="228"/>
                        <a:pt x="148" y="228"/>
                      </a:cubicBezTo>
                      <a:cubicBezTo>
                        <a:pt x="148" y="192"/>
                        <a:pt x="139" y="157"/>
                        <a:pt x="121" y="126"/>
                      </a:cubicBezTo>
                      <a:moveTo>
                        <a:pt x="4" y="34"/>
                      </a:moveTo>
                      <a:cubicBezTo>
                        <a:pt x="0" y="46"/>
                        <a:pt x="0" y="46"/>
                        <a:pt x="0" y="46"/>
                      </a:cubicBezTo>
                      <a:cubicBezTo>
                        <a:pt x="34" y="56"/>
                        <a:pt x="65" y="76"/>
                        <a:pt x="88" y="103"/>
                      </a:cubicBezTo>
                      <a:cubicBezTo>
                        <a:pt x="90" y="99"/>
                        <a:pt x="94" y="96"/>
                        <a:pt x="98" y="95"/>
                      </a:cubicBezTo>
                      <a:cubicBezTo>
                        <a:pt x="73" y="66"/>
                        <a:pt x="40" y="44"/>
                        <a:pt x="4" y="34"/>
                      </a:cubicBezTo>
                      <a:moveTo>
                        <a:pt x="169" y="0"/>
                      </a:moveTo>
                      <a:cubicBezTo>
                        <a:pt x="156" y="0"/>
                        <a:pt x="156" y="0"/>
                        <a:pt x="156" y="0"/>
                      </a:cubicBezTo>
                      <a:cubicBezTo>
                        <a:pt x="156" y="61"/>
                        <a:pt x="156" y="61"/>
                        <a:pt x="156" y="61"/>
                      </a:cubicBezTo>
                      <a:cubicBezTo>
                        <a:pt x="115" y="96"/>
                        <a:pt x="115" y="96"/>
                        <a:pt x="115" y="96"/>
                      </a:cubicBezTo>
                      <a:cubicBezTo>
                        <a:pt x="119" y="98"/>
                        <a:pt x="122" y="102"/>
                        <a:pt x="124" y="106"/>
                      </a:cubicBezTo>
                      <a:cubicBezTo>
                        <a:pt x="167" y="69"/>
                        <a:pt x="167" y="69"/>
                        <a:pt x="167" y="69"/>
                      </a:cubicBezTo>
                      <a:cubicBezTo>
                        <a:pt x="169" y="67"/>
                        <a:pt x="169" y="67"/>
                        <a:pt x="169" y="67"/>
                      </a:cubicBezTo>
                      <a:cubicBezTo>
                        <a:pt x="169" y="0"/>
                        <a:pt x="169" y="0"/>
                        <a:pt x="169"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Oval 35"/>
                <p:cNvSpPr>
                  <a:spLocks noChangeArrowheads="1"/>
                </p:cNvSpPr>
                <p:nvPr/>
              </p:nvSpPr>
              <p:spPr bwMode="auto">
                <a:xfrm>
                  <a:off x="8696840" y="4401574"/>
                  <a:ext cx="80964"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9" name="Oval 36"/>
              <p:cNvSpPr>
                <a:spLocks noChangeArrowheads="1"/>
              </p:cNvSpPr>
              <p:nvPr/>
            </p:nvSpPr>
            <p:spPr bwMode="auto">
              <a:xfrm>
                <a:off x="8230337" y="4067439"/>
                <a:ext cx="82248"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Oval 37"/>
              <p:cNvSpPr>
                <a:spLocks noChangeArrowheads="1"/>
              </p:cNvSpPr>
              <p:nvPr/>
            </p:nvSpPr>
            <p:spPr bwMode="auto">
              <a:xfrm>
                <a:off x="8959007" y="3886236"/>
                <a:ext cx="77108"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Oval 38"/>
              <p:cNvSpPr>
                <a:spLocks noChangeArrowheads="1"/>
              </p:cNvSpPr>
              <p:nvPr/>
            </p:nvSpPr>
            <p:spPr bwMode="auto">
              <a:xfrm>
                <a:off x="8863907" y="4920767"/>
                <a:ext cx="77108"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2" name="Oval 39"/>
            <p:cNvSpPr>
              <a:spLocks noChangeArrowheads="1"/>
            </p:cNvSpPr>
            <p:nvPr/>
          </p:nvSpPr>
          <p:spPr bwMode="auto">
            <a:xfrm>
              <a:off x="5893967" y="3778285"/>
              <a:ext cx="185059" cy="181204"/>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0"/>
            <p:cNvSpPr>
              <a:spLocks noEditPoints="1"/>
            </p:cNvSpPr>
            <p:nvPr/>
          </p:nvSpPr>
          <p:spPr bwMode="auto">
            <a:xfrm>
              <a:off x="5378630" y="3557242"/>
              <a:ext cx="827625" cy="623290"/>
            </a:xfrm>
            <a:custGeom>
              <a:avLst/>
              <a:gdLst>
                <a:gd name="T0" fmla="*/ 122 w 183"/>
                <a:gd name="T1" fmla="*/ 84 h 138"/>
                <a:gd name="T2" fmla="*/ 110 w 183"/>
                <a:gd name="T3" fmla="*/ 137 h 138"/>
                <a:gd name="T4" fmla="*/ 123 w 183"/>
                <a:gd name="T5" fmla="*/ 138 h 138"/>
                <a:gd name="T6" fmla="*/ 134 w 183"/>
                <a:gd name="T7" fmla="*/ 89 h 138"/>
                <a:gd name="T8" fmla="*/ 122 w 183"/>
                <a:gd name="T9" fmla="*/ 84 h 138"/>
                <a:gd name="T10" fmla="*/ 174 w 183"/>
                <a:gd name="T11" fmla="*/ 1 h 138"/>
                <a:gd name="T12" fmla="*/ 137 w 183"/>
                <a:gd name="T13" fmla="*/ 49 h 138"/>
                <a:gd name="T14" fmla="*/ 149 w 183"/>
                <a:gd name="T15" fmla="*/ 55 h 138"/>
                <a:gd name="T16" fmla="*/ 183 w 183"/>
                <a:gd name="T17" fmla="*/ 10 h 138"/>
                <a:gd name="T18" fmla="*/ 174 w 183"/>
                <a:gd name="T19" fmla="*/ 1 h 138"/>
                <a:gd name="T20" fmla="*/ 75 w 183"/>
                <a:gd name="T21" fmla="*/ 0 h 138"/>
                <a:gd name="T22" fmla="*/ 0 w 183"/>
                <a:gd name="T23" fmla="*/ 0 h 138"/>
                <a:gd name="T24" fmla="*/ 0 w 183"/>
                <a:gd name="T25" fmla="*/ 13 h 138"/>
                <a:gd name="T26" fmla="*/ 69 w 183"/>
                <a:gd name="T27" fmla="*/ 13 h 138"/>
                <a:gd name="T28" fmla="*/ 117 w 183"/>
                <a:gd name="T29" fmla="*/ 60 h 138"/>
                <a:gd name="T30" fmla="*/ 126 w 183"/>
                <a:gd name="T31" fmla="*/ 51 h 138"/>
                <a:gd name="T32" fmla="*/ 77 w 183"/>
                <a:gd name="T33" fmla="*/ 1 h 138"/>
                <a:gd name="T34" fmla="*/ 75 w 183"/>
                <a:gd name="T3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3" h="138">
                  <a:moveTo>
                    <a:pt x="122" y="84"/>
                  </a:moveTo>
                  <a:cubicBezTo>
                    <a:pt x="116" y="101"/>
                    <a:pt x="112" y="119"/>
                    <a:pt x="110" y="137"/>
                  </a:cubicBezTo>
                  <a:cubicBezTo>
                    <a:pt x="123" y="138"/>
                    <a:pt x="123" y="138"/>
                    <a:pt x="123" y="138"/>
                  </a:cubicBezTo>
                  <a:cubicBezTo>
                    <a:pt x="125" y="122"/>
                    <a:pt x="128" y="105"/>
                    <a:pt x="134" y="89"/>
                  </a:cubicBezTo>
                  <a:cubicBezTo>
                    <a:pt x="129" y="89"/>
                    <a:pt x="125" y="87"/>
                    <a:pt x="122" y="84"/>
                  </a:cubicBezTo>
                  <a:moveTo>
                    <a:pt x="174" y="1"/>
                  </a:moveTo>
                  <a:cubicBezTo>
                    <a:pt x="159" y="15"/>
                    <a:pt x="147" y="31"/>
                    <a:pt x="137" y="49"/>
                  </a:cubicBezTo>
                  <a:cubicBezTo>
                    <a:pt x="142" y="49"/>
                    <a:pt x="146" y="52"/>
                    <a:pt x="149" y="55"/>
                  </a:cubicBezTo>
                  <a:cubicBezTo>
                    <a:pt x="159" y="39"/>
                    <a:pt x="170" y="24"/>
                    <a:pt x="183" y="10"/>
                  </a:cubicBezTo>
                  <a:cubicBezTo>
                    <a:pt x="174" y="1"/>
                    <a:pt x="174" y="1"/>
                    <a:pt x="174" y="1"/>
                  </a:cubicBezTo>
                  <a:moveTo>
                    <a:pt x="75" y="0"/>
                  </a:moveTo>
                  <a:cubicBezTo>
                    <a:pt x="0" y="0"/>
                    <a:pt x="0" y="0"/>
                    <a:pt x="0" y="0"/>
                  </a:cubicBezTo>
                  <a:cubicBezTo>
                    <a:pt x="0" y="13"/>
                    <a:pt x="0" y="13"/>
                    <a:pt x="0" y="13"/>
                  </a:cubicBezTo>
                  <a:cubicBezTo>
                    <a:pt x="69" y="13"/>
                    <a:pt x="69" y="13"/>
                    <a:pt x="69" y="13"/>
                  </a:cubicBezTo>
                  <a:cubicBezTo>
                    <a:pt x="117" y="60"/>
                    <a:pt x="117" y="60"/>
                    <a:pt x="117" y="60"/>
                  </a:cubicBezTo>
                  <a:cubicBezTo>
                    <a:pt x="119" y="56"/>
                    <a:pt x="122" y="53"/>
                    <a:pt x="126" y="51"/>
                  </a:cubicBezTo>
                  <a:cubicBezTo>
                    <a:pt x="77" y="1"/>
                    <a:pt x="77" y="1"/>
                    <a:pt x="77" y="1"/>
                  </a:cubicBezTo>
                  <a:cubicBezTo>
                    <a:pt x="75" y="0"/>
                    <a:pt x="75" y="0"/>
                    <a:pt x="75"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1"/>
            <p:cNvSpPr>
              <a:spLocks/>
            </p:cNvSpPr>
            <p:nvPr/>
          </p:nvSpPr>
          <p:spPr bwMode="auto">
            <a:xfrm>
              <a:off x="5908104" y="3778285"/>
              <a:ext cx="143935" cy="181204"/>
            </a:xfrm>
            <a:custGeom>
              <a:avLst/>
              <a:gdLst>
                <a:gd name="T0" fmla="*/ 20 w 32"/>
                <a:gd name="T1" fmla="*/ 0 h 40"/>
                <a:gd name="T2" fmla="*/ 16 w 32"/>
                <a:gd name="T3" fmla="*/ 9 h 40"/>
                <a:gd name="T4" fmla="*/ 9 w 32"/>
                <a:gd name="T5" fmla="*/ 2 h 40"/>
                <a:gd name="T6" fmla="*/ 0 w 32"/>
                <a:gd name="T7" fmla="*/ 11 h 40"/>
                <a:gd name="T8" fmla="*/ 10 w 32"/>
                <a:gd name="T9" fmla="*/ 22 h 40"/>
                <a:gd name="T10" fmla="*/ 5 w 32"/>
                <a:gd name="T11" fmla="*/ 35 h 40"/>
                <a:gd name="T12" fmla="*/ 17 w 32"/>
                <a:gd name="T13" fmla="*/ 40 h 40"/>
                <a:gd name="T14" fmla="*/ 32 w 32"/>
                <a:gd name="T15" fmla="*/ 6 h 40"/>
                <a:gd name="T16" fmla="*/ 20 w 32"/>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40">
                  <a:moveTo>
                    <a:pt x="20" y="0"/>
                  </a:moveTo>
                  <a:cubicBezTo>
                    <a:pt x="19" y="3"/>
                    <a:pt x="17" y="6"/>
                    <a:pt x="16" y="9"/>
                  </a:cubicBezTo>
                  <a:cubicBezTo>
                    <a:pt x="9" y="2"/>
                    <a:pt x="9" y="2"/>
                    <a:pt x="9" y="2"/>
                  </a:cubicBezTo>
                  <a:cubicBezTo>
                    <a:pt x="5" y="4"/>
                    <a:pt x="2" y="7"/>
                    <a:pt x="0" y="11"/>
                  </a:cubicBezTo>
                  <a:cubicBezTo>
                    <a:pt x="10" y="22"/>
                    <a:pt x="10" y="22"/>
                    <a:pt x="10" y="22"/>
                  </a:cubicBezTo>
                  <a:cubicBezTo>
                    <a:pt x="8" y="26"/>
                    <a:pt x="6" y="31"/>
                    <a:pt x="5" y="35"/>
                  </a:cubicBezTo>
                  <a:cubicBezTo>
                    <a:pt x="8" y="38"/>
                    <a:pt x="12" y="40"/>
                    <a:pt x="17" y="40"/>
                  </a:cubicBezTo>
                  <a:cubicBezTo>
                    <a:pt x="21" y="28"/>
                    <a:pt x="26" y="17"/>
                    <a:pt x="32" y="6"/>
                  </a:cubicBezTo>
                  <a:cubicBezTo>
                    <a:pt x="29" y="3"/>
                    <a:pt x="25" y="0"/>
                    <a:pt x="20" y="0"/>
                  </a:cubicBezTo>
                </a:path>
              </a:pathLst>
            </a:custGeom>
            <a:solidFill>
              <a:srgbClr val="37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Oval 42"/>
            <p:cNvSpPr>
              <a:spLocks noChangeArrowheads="1"/>
            </p:cNvSpPr>
            <p:nvPr/>
          </p:nvSpPr>
          <p:spPr bwMode="auto">
            <a:xfrm>
              <a:off x="5947943" y="3828405"/>
              <a:ext cx="80964"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Oval 43"/>
            <p:cNvSpPr>
              <a:spLocks noChangeArrowheads="1"/>
            </p:cNvSpPr>
            <p:nvPr/>
          </p:nvSpPr>
          <p:spPr bwMode="auto">
            <a:xfrm>
              <a:off x="5947943" y="3828405"/>
              <a:ext cx="80964"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Oval 44"/>
            <p:cNvSpPr>
              <a:spLocks noChangeArrowheads="1"/>
            </p:cNvSpPr>
            <p:nvPr/>
          </p:nvSpPr>
          <p:spPr bwMode="auto">
            <a:xfrm>
              <a:off x="6147138" y="3543105"/>
              <a:ext cx="77108"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Oval 45"/>
            <p:cNvSpPr>
              <a:spLocks noChangeArrowheads="1"/>
            </p:cNvSpPr>
            <p:nvPr/>
          </p:nvSpPr>
          <p:spPr bwMode="auto">
            <a:xfrm>
              <a:off x="5870835" y="4130411"/>
              <a:ext cx="77108"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Oval 46"/>
            <p:cNvSpPr>
              <a:spLocks noChangeArrowheads="1"/>
            </p:cNvSpPr>
            <p:nvPr/>
          </p:nvSpPr>
          <p:spPr bwMode="auto">
            <a:xfrm>
              <a:off x="5342646" y="3548246"/>
              <a:ext cx="77108" cy="75823"/>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Oval 47"/>
            <p:cNvSpPr>
              <a:spLocks noChangeArrowheads="1"/>
            </p:cNvSpPr>
            <p:nvPr/>
          </p:nvSpPr>
          <p:spPr bwMode="auto">
            <a:xfrm>
              <a:off x="5134454" y="4794824"/>
              <a:ext cx="185059" cy="185059"/>
            </a:xfrm>
            <a:prstGeom prst="ellipse">
              <a:avLst/>
            </a:prstGeom>
            <a:solidFill>
              <a:srgbClr val="AC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8"/>
            <p:cNvSpPr>
              <a:spLocks noEditPoints="1"/>
            </p:cNvSpPr>
            <p:nvPr/>
          </p:nvSpPr>
          <p:spPr bwMode="auto">
            <a:xfrm>
              <a:off x="4999515" y="4428562"/>
              <a:ext cx="397106" cy="930436"/>
            </a:xfrm>
            <a:custGeom>
              <a:avLst/>
              <a:gdLst>
                <a:gd name="T0" fmla="*/ 58 w 88"/>
                <a:gd name="T1" fmla="*/ 120 h 206"/>
                <a:gd name="T2" fmla="*/ 50 w 88"/>
                <a:gd name="T3" fmla="*/ 122 h 206"/>
                <a:gd name="T4" fmla="*/ 45 w 88"/>
                <a:gd name="T5" fmla="*/ 121 h 206"/>
                <a:gd name="T6" fmla="*/ 77 w 88"/>
                <a:gd name="T7" fmla="*/ 206 h 206"/>
                <a:gd name="T8" fmla="*/ 88 w 88"/>
                <a:gd name="T9" fmla="*/ 199 h 206"/>
                <a:gd name="T10" fmla="*/ 58 w 88"/>
                <a:gd name="T11" fmla="*/ 120 h 206"/>
                <a:gd name="T12" fmla="*/ 31 w 88"/>
                <a:gd name="T13" fmla="*/ 95 h 206"/>
                <a:gd name="T14" fmla="*/ 0 w 88"/>
                <a:gd name="T15" fmla="*/ 95 h 206"/>
                <a:gd name="T16" fmla="*/ 0 w 88"/>
                <a:gd name="T17" fmla="*/ 108 h 206"/>
                <a:gd name="T18" fmla="*/ 31 w 88"/>
                <a:gd name="T19" fmla="*/ 108 h 206"/>
                <a:gd name="T20" fmla="*/ 30 w 88"/>
                <a:gd name="T21" fmla="*/ 102 h 206"/>
                <a:gd name="T22" fmla="*/ 31 w 88"/>
                <a:gd name="T23" fmla="*/ 95 h 206"/>
                <a:gd name="T24" fmla="*/ 75 w 88"/>
                <a:gd name="T25" fmla="*/ 0 h 206"/>
                <a:gd name="T26" fmla="*/ 45 w 88"/>
                <a:gd name="T27" fmla="*/ 82 h 206"/>
                <a:gd name="T28" fmla="*/ 50 w 88"/>
                <a:gd name="T29" fmla="*/ 81 h 206"/>
                <a:gd name="T30" fmla="*/ 58 w 88"/>
                <a:gd name="T31" fmla="*/ 83 h 206"/>
                <a:gd name="T32" fmla="*/ 86 w 88"/>
                <a:gd name="T33" fmla="*/ 8 h 206"/>
                <a:gd name="T34" fmla="*/ 75 w 88"/>
                <a:gd name="T35"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206">
                  <a:moveTo>
                    <a:pt x="58" y="120"/>
                  </a:moveTo>
                  <a:cubicBezTo>
                    <a:pt x="56" y="121"/>
                    <a:pt x="53" y="122"/>
                    <a:pt x="50" y="122"/>
                  </a:cubicBezTo>
                  <a:cubicBezTo>
                    <a:pt x="49" y="122"/>
                    <a:pt x="47" y="122"/>
                    <a:pt x="45" y="121"/>
                  </a:cubicBezTo>
                  <a:cubicBezTo>
                    <a:pt x="48" y="152"/>
                    <a:pt x="59" y="181"/>
                    <a:pt x="77" y="206"/>
                  </a:cubicBezTo>
                  <a:cubicBezTo>
                    <a:pt x="88" y="199"/>
                    <a:pt x="88" y="199"/>
                    <a:pt x="88" y="199"/>
                  </a:cubicBezTo>
                  <a:cubicBezTo>
                    <a:pt x="71" y="175"/>
                    <a:pt x="61" y="149"/>
                    <a:pt x="58" y="120"/>
                  </a:cubicBezTo>
                  <a:moveTo>
                    <a:pt x="31" y="95"/>
                  </a:moveTo>
                  <a:cubicBezTo>
                    <a:pt x="0" y="95"/>
                    <a:pt x="0" y="95"/>
                    <a:pt x="0" y="95"/>
                  </a:cubicBezTo>
                  <a:cubicBezTo>
                    <a:pt x="0" y="108"/>
                    <a:pt x="0" y="108"/>
                    <a:pt x="0" y="108"/>
                  </a:cubicBezTo>
                  <a:cubicBezTo>
                    <a:pt x="31" y="108"/>
                    <a:pt x="31" y="108"/>
                    <a:pt x="31" y="108"/>
                  </a:cubicBezTo>
                  <a:cubicBezTo>
                    <a:pt x="31" y="106"/>
                    <a:pt x="30" y="104"/>
                    <a:pt x="30" y="102"/>
                  </a:cubicBezTo>
                  <a:cubicBezTo>
                    <a:pt x="30" y="99"/>
                    <a:pt x="31" y="97"/>
                    <a:pt x="31" y="95"/>
                  </a:cubicBezTo>
                  <a:moveTo>
                    <a:pt x="75" y="0"/>
                  </a:moveTo>
                  <a:cubicBezTo>
                    <a:pt x="58" y="25"/>
                    <a:pt x="48" y="53"/>
                    <a:pt x="45" y="82"/>
                  </a:cubicBezTo>
                  <a:cubicBezTo>
                    <a:pt x="47" y="82"/>
                    <a:pt x="49" y="81"/>
                    <a:pt x="50" y="81"/>
                  </a:cubicBezTo>
                  <a:cubicBezTo>
                    <a:pt x="53" y="81"/>
                    <a:pt x="56" y="82"/>
                    <a:pt x="58" y="83"/>
                  </a:cubicBezTo>
                  <a:cubicBezTo>
                    <a:pt x="61" y="56"/>
                    <a:pt x="71" y="30"/>
                    <a:pt x="86" y="8"/>
                  </a:cubicBezTo>
                  <a:cubicBezTo>
                    <a:pt x="75" y="0"/>
                    <a:pt x="75" y="0"/>
                    <a:pt x="75"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9"/>
            <p:cNvSpPr>
              <a:spLocks/>
            </p:cNvSpPr>
            <p:nvPr/>
          </p:nvSpPr>
          <p:spPr bwMode="auto">
            <a:xfrm>
              <a:off x="5134454" y="4794824"/>
              <a:ext cx="127228" cy="185059"/>
            </a:xfrm>
            <a:custGeom>
              <a:avLst/>
              <a:gdLst>
                <a:gd name="T0" fmla="*/ 20 w 28"/>
                <a:gd name="T1" fmla="*/ 0 h 41"/>
                <a:gd name="T2" fmla="*/ 15 w 28"/>
                <a:gd name="T3" fmla="*/ 1 h 41"/>
                <a:gd name="T4" fmla="*/ 14 w 28"/>
                <a:gd name="T5" fmla="*/ 14 h 41"/>
                <a:gd name="T6" fmla="*/ 1 w 28"/>
                <a:gd name="T7" fmla="*/ 14 h 41"/>
                <a:gd name="T8" fmla="*/ 0 w 28"/>
                <a:gd name="T9" fmla="*/ 21 h 41"/>
                <a:gd name="T10" fmla="*/ 1 w 28"/>
                <a:gd name="T11" fmla="*/ 27 h 41"/>
                <a:gd name="T12" fmla="*/ 14 w 28"/>
                <a:gd name="T13" fmla="*/ 27 h 41"/>
                <a:gd name="T14" fmla="*/ 15 w 28"/>
                <a:gd name="T15" fmla="*/ 40 h 41"/>
                <a:gd name="T16" fmla="*/ 20 w 28"/>
                <a:gd name="T17" fmla="*/ 41 h 41"/>
                <a:gd name="T18" fmla="*/ 28 w 28"/>
                <a:gd name="T19" fmla="*/ 39 h 41"/>
                <a:gd name="T20" fmla="*/ 27 w 28"/>
                <a:gd name="T21" fmla="*/ 21 h 41"/>
                <a:gd name="T22" fmla="*/ 28 w 28"/>
                <a:gd name="T23" fmla="*/ 2 h 41"/>
                <a:gd name="T24" fmla="*/ 20 w 28"/>
                <a:gd name="T2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1">
                  <a:moveTo>
                    <a:pt x="20" y="0"/>
                  </a:moveTo>
                  <a:cubicBezTo>
                    <a:pt x="19" y="0"/>
                    <a:pt x="17" y="1"/>
                    <a:pt x="15" y="1"/>
                  </a:cubicBezTo>
                  <a:cubicBezTo>
                    <a:pt x="14" y="5"/>
                    <a:pt x="14" y="10"/>
                    <a:pt x="14" y="14"/>
                  </a:cubicBezTo>
                  <a:cubicBezTo>
                    <a:pt x="1" y="14"/>
                    <a:pt x="1" y="14"/>
                    <a:pt x="1" y="14"/>
                  </a:cubicBezTo>
                  <a:cubicBezTo>
                    <a:pt x="1" y="16"/>
                    <a:pt x="0" y="18"/>
                    <a:pt x="0" y="21"/>
                  </a:cubicBezTo>
                  <a:cubicBezTo>
                    <a:pt x="0" y="23"/>
                    <a:pt x="1" y="25"/>
                    <a:pt x="1" y="27"/>
                  </a:cubicBezTo>
                  <a:cubicBezTo>
                    <a:pt x="14" y="27"/>
                    <a:pt x="14" y="27"/>
                    <a:pt x="14" y="27"/>
                  </a:cubicBezTo>
                  <a:cubicBezTo>
                    <a:pt x="14" y="32"/>
                    <a:pt x="14" y="36"/>
                    <a:pt x="15" y="40"/>
                  </a:cubicBezTo>
                  <a:cubicBezTo>
                    <a:pt x="17" y="41"/>
                    <a:pt x="19" y="41"/>
                    <a:pt x="20" y="41"/>
                  </a:cubicBezTo>
                  <a:cubicBezTo>
                    <a:pt x="23" y="41"/>
                    <a:pt x="26" y="40"/>
                    <a:pt x="28" y="39"/>
                  </a:cubicBezTo>
                  <a:cubicBezTo>
                    <a:pt x="28" y="33"/>
                    <a:pt x="27" y="27"/>
                    <a:pt x="27" y="21"/>
                  </a:cubicBezTo>
                  <a:cubicBezTo>
                    <a:pt x="27" y="14"/>
                    <a:pt x="28" y="8"/>
                    <a:pt x="28" y="2"/>
                  </a:cubicBezTo>
                  <a:cubicBezTo>
                    <a:pt x="26" y="1"/>
                    <a:pt x="23" y="0"/>
                    <a:pt x="20" y="0"/>
                  </a:cubicBezTo>
                </a:path>
              </a:pathLst>
            </a:custGeom>
            <a:solidFill>
              <a:srgbClr val="895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Oval 50"/>
            <p:cNvSpPr>
              <a:spLocks noChangeArrowheads="1"/>
            </p:cNvSpPr>
            <p:nvPr/>
          </p:nvSpPr>
          <p:spPr bwMode="auto">
            <a:xfrm>
              <a:off x="5184574" y="4848800"/>
              <a:ext cx="86104"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Oval 51"/>
            <p:cNvSpPr>
              <a:spLocks noChangeArrowheads="1"/>
            </p:cNvSpPr>
            <p:nvPr/>
          </p:nvSpPr>
          <p:spPr bwMode="auto">
            <a:xfrm>
              <a:off x="5365549" y="4848800"/>
              <a:ext cx="86104"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Oval 52"/>
            <p:cNvSpPr>
              <a:spLocks noChangeArrowheads="1"/>
            </p:cNvSpPr>
            <p:nvPr/>
          </p:nvSpPr>
          <p:spPr bwMode="auto">
            <a:xfrm>
              <a:off x="5324654" y="4406714"/>
              <a:ext cx="77108" cy="80964"/>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Oval 53"/>
            <p:cNvSpPr>
              <a:spLocks noChangeArrowheads="1"/>
            </p:cNvSpPr>
            <p:nvPr/>
          </p:nvSpPr>
          <p:spPr bwMode="auto">
            <a:xfrm>
              <a:off x="5333649" y="5305022"/>
              <a:ext cx="77108"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Oval 54"/>
            <p:cNvSpPr>
              <a:spLocks noChangeArrowheads="1"/>
            </p:cNvSpPr>
            <p:nvPr/>
          </p:nvSpPr>
          <p:spPr bwMode="auto">
            <a:xfrm>
              <a:off x="4962247" y="4848800"/>
              <a:ext cx="77108"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Oval 55"/>
            <p:cNvSpPr>
              <a:spLocks noChangeArrowheads="1"/>
            </p:cNvSpPr>
            <p:nvPr/>
          </p:nvSpPr>
          <p:spPr bwMode="auto">
            <a:xfrm>
              <a:off x="7937327" y="2490582"/>
              <a:ext cx="185059" cy="181204"/>
            </a:xfrm>
            <a:prstGeom prst="ellipse">
              <a:avLst/>
            </a:prstGeom>
            <a:solidFill>
              <a:srgbClr val="D16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56"/>
            <p:cNvSpPr>
              <a:spLocks noEditPoints="1"/>
            </p:cNvSpPr>
            <p:nvPr/>
          </p:nvSpPr>
          <p:spPr bwMode="auto">
            <a:xfrm>
              <a:off x="7603193" y="1957252"/>
              <a:ext cx="939432" cy="1414931"/>
            </a:xfrm>
            <a:custGeom>
              <a:avLst/>
              <a:gdLst>
                <a:gd name="T0" fmla="*/ 105 w 208"/>
                <a:gd name="T1" fmla="*/ 155 h 313"/>
                <a:gd name="T2" fmla="*/ 94 w 208"/>
                <a:gd name="T3" fmla="*/ 158 h 313"/>
                <a:gd name="T4" fmla="*/ 92 w 208"/>
                <a:gd name="T5" fmla="*/ 158 h 313"/>
                <a:gd name="T6" fmla="*/ 97 w 208"/>
                <a:gd name="T7" fmla="*/ 204 h 313"/>
                <a:gd name="T8" fmla="*/ 73 w 208"/>
                <a:gd name="T9" fmla="*/ 307 h 313"/>
                <a:gd name="T10" fmla="*/ 85 w 208"/>
                <a:gd name="T11" fmla="*/ 313 h 313"/>
                <a:gd name="T12" fmla="*/ 110 w 208"/>
                <a:gd name="T13" fmla="*/ 204 h 313"/>
                <a:gd name="T14" fmla="*/ 105 w 208"/>
                <a:gd name="T15" fmla="*/ 155 h 313"/>
                <a:gd name="T16" fmla="*/ 208 w 208"/>
                <a:gd name="T17" fmla="*/ 28 h 313"/>
                <a:gd name="T18" fmla="*/ 194 w 208"/>
                <a:gd name="T19" fmla="*/ 28 h 313"/>
                <a:gd name="T20" fmla="*/ 194 w 208"/>
                <a:gd name="T21" fmla="*/ 80 h 313"/>
                <a:gd name="T22" fmla="*/ 109 w 208"/>
                <a:gd name="T23" fmla="*/ 123 h 313"/>
                <a:gd name="T24" fmla="*/ 115 w 208"/>
                <a:gd name="T25" fmla="*/ 135 h 313"/>
                <a:gd name="T26" fmla="*/ 204 w 208"/>
                <a:gd name="T27" fmla="*/ 90 h 313"/>
                <a:gd name="T28" fmla="*/ 208 w 208"/>
                <a:gd name="T29" fmla="*/ 88 h 313"/>
                <a:gd name="T30" fmla="*/ 208 w 208"/>
                <a:gd name="T31" fmla="*/ 28 h 313"/>
                <a:gd name="T32" fmla="*/ 8 w 208"/>
                <a:gd name="T33" fmla="*/ 0 h 313"/>
                <a:gd name="T34" fmla="*/ 0 w 208"/>
                <a:gd name="T35" fmla="*/ 11 h 313"/>
                <a:gd name="T36" fmla="*/ 70 w 208"/>
                <a:gd name="T37" fmla="*/ 94 h 313"/>
                <a:gd name="T38" fmla="*/ 82 w 208"/>
                <a:gd name="T39" fmla="*/ 122 h 313"/>
                <a:gd name="T40" fmla="*/ 94 w 208"/>
                <a:gd name="T41" fmla="*/ 118 h 313"/>
                <a:gd name="T42" fmla="*/ 95 w 208"/>
                <a:gd name="T43" fmla="*/ 118 h 313"/>
                <a:gd name="T44" fmla="*/ 82 w 208"/>
                <a:gd name="T45" fmla="*/ 88 h 313"/>
                <a:gd name="T46" fmla="*/ 8 w 208"/>
                <a:gd name="T4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8" h="313">
                  <a:moveTo>
                    <a:pt x="105" y="155"/>
                  </a:moveTo>
                  <a:cubicBezTo>
                    <a:pt x="102" y="157"/>
                    <a:pt x="98" y="158"/>
                    <a:pt x="94" y="158"/>
                  </a:cubicBezTo>
                  <a:cubicBezTo>
                    <a:pt x="94" y="158"/>
                    <a:pt x="93" y="158"/>
                    <a:pt x="92" y="158"/>
                  </a:cubicBezTo>
                  <a:cubicBezTo>
                    <a:pt x="95" y="173"/>
                    <a:pt x="97" y="188"/>
                    <a:pt x="97" y="204"/>
                  </a:cubicBezTo>
                  <a:cubicBezTo>
                    <a:pt x="97" y="240"/>
                    <a:pt x="89" y="275"/>
                    <a:pt x="73" y="307"/>
                  </a:cubicBezTo>
                  <a:cubicBezTo>
                    <a:pt x="85" y="313"/>
                    <a:pt x="85" y="313"/>
                    <a:pt x="85" y="313"/>
                  </a:cubicBezTo>
                  <a:cubicBezTo>
                    <a:pt x="102" y="278"/>
                    <a:pt x="110" y="242"/>
                    <a:pt x="110" y="204"/>
                  </a:cubicBezTo>
                  <a:cubicBezTo>
                    <a:pt x="110" y="187"/>
                    <a:pt x="108" y="171"/>
                    <a:pt x="105" y="155"/>
                  </a:cubicBezTo>
                  <a:moveTo>
                    <a:pt x="208" y="28"/>
                  </a:moveTo>
                  <a:cubicBezTo>
                    <a:pt x="194" y="28"/>
                    <a:pt x="194" y="28"/>
                    <a:pt x="194" y="28"/>
                  </a:cubicBezTo>
                  <a:cubicBezTo>
                    <a:pt x="194" y="80"/>
                    <a:pt x="194" y="80"/>
                    <a:pt x="194" y="80"/>
                  </a:cubicBezTo>
                  <a:cubicBezTo>
                    <a:pt x="109" y="123"/>
                    <a:pt x="109" y="123"/>
                    <a:pt x="109" y="123"/>
                  </a:cubicBezTo>
                  <a:cubicBezTo>
                    <a:pt x="112" y="127"/>
                    <a:pt x="114" y="131"/>
                    <a:pt x="115" y="135"/>
                  </a:cubicBezTo>
                  <a:cubicBezTo>
                    <a:pt x="204" y="90"/>
                    <a:pt x="204" y="90"/>
                    <a:pt x="204" y="90"/>
                  </a:cubicBezTo>
                  <a:cubicBezTo>
                    <a:pt x="208" y="88"/>
                    <a:pt x="208" y="88"/>
                    <a:pt x="208" y="88"/>
                  </a:cubicBezTo>
                  <a:cubicBezTo>
                    <a:pt x="208" y="28"/>
                    <a:pt x="208" y="28"/>
                    <a:pt x="208" y="28"/>
                  </a:cubicBezTo>
                  <a:moveTo>
                    <a:pt x="8" y="0"/>
                  </a:moveTo>
                  <a:cubicBezTo>
                    <a:pt x="0" y="11"/>
                    <a:pt x="0" y="11"/>
                    <a:pt x="0" y="11"/>
                  </a:cubicBezTo>
                  <a:cubicBezTo>
                    <a:pt x="29" y="33"/>
                    <a:pt x="54" y="62"/>
                    <a:pt x="70" y="94"/>
                  </a:cubicBezTo>
                  <a:cubicBezTo>
                    <a:pt x="75" y="103"/>
                    <a:pt x="79" y="112"/>
                    <a:pt x="82" y="122"/>
                  </a:cubicBezTo>
                  <a:cubicBezTo>
                    <a:pt x="86" y="119"/>
                    <a:pt x="90" y="118"/>
                    <a:pt x="94" y="118"/>
                  </a:cubicBezTo>
                  <a:cubicBezTo>
                    <a:pt x="95" y="118"/>
                    <a:pt x="95" y="118"/>
                    <a:pt x="95" y="118"/>
                  </a:cubicBezTo>
                  <a:cubicBezTo>
                    <a:pt x="91" y="108"/>
                    <a:pt x="87" y="98"/>
                    <a:pt x="82" y="88"/>
                  </a:cubicBezTo>
                  <a:cubicBezTo>
                    <a:pt x="65" y="54"/>
                    <a:pt x="39" y="23"/>
                    <a:pt x="8"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57"/>
            <p:cNvSpPr>
              <a:spLocks/>
            </p:cNvSpPr>
            <p:nvPr/>
          </p:nvSpPr>
          <p:spPr bwMode="auto">
            <a:xfrm>
              <a:off x="7973311" y="2490582"/>
              <a:ext cx="149075" cy="181204"/>
            </a:xfrm>
            <a:custGeom>
              <a:avLst/>
              <a:gdLst>
                <a:gd name="T0" fmla="*/ 12 w 33"/>
                <a:gd name="T1" fmla="*/ 0 h 40"/>
                <a:gd name="T2" fmla="*/ 0 w 33"/>
                <a:gd name="T3" fmla="*/ 4 h 40"/>
                <a:gd name="T4" fmla="*/ 10 w 33"/>
                <a:gd name="T5" fmla="*/ 40 h 40"/>
                <a:gd name="T6" fmla="*/ 12 w 33"/>
                <a:gd name="T7" fmla="*/ 40 h 40"/>
                <a:gd name="T8" fmla="*/ 23 w 33"/>
                <a:gd name="T9" fmla="*/ 37 h 40"/>
                <a:gd name="T10" fmla="*/ 20 w 33"/>
                <a:gd name="T11" fmla="*/ 24 h 40"/>
                <a:gd name="T12" fmla="*/ 33 w 33"/>
                <a:gd name="T13" fmla="*/ 17 h 40"/>
                <a:gd name="T14" fmla="*/ 27 w 33"/>
                <a:gd name="T15" fmla="*/ 5 h 40"/>
                <a:gd name="T16" fmla="*/ 17 w 33"/>
                <a:gd name="T17" fmla="*/ 10 h 40"/>
                <a:gd name="T18" fmla="*/ 13 w 33"/>
                <a:gd name="T19" fmla="*/ 0 h 40"/>
                <a:gd name="T20" fmla="*/ 12 w 33"/>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40">
                  <a:moveTo>
                    <a:pt x="12" y="0"/>
                  </a:moveTo>
                  <a:cubicBezTo>
                    <a:pt x="8" y="0"/>
                    <a:pt x="4" y="1"/>
                    <a:pt x="0" y="4"/>
                  </a:cubicBezTo>
                  <a:cubicBezTo>
                    <a:pt x="5" y="16"/>
                    <a:pt x="8" y="28"/>
                    <a:pt x="10" y="40"/>
                  </a:cubicBezTo>
                  <a:cubicBezTo>
                    <a:pt x="11" y="40"/>
                    <a:pt x="12" y="40"/>
                    <a:pt x="12" y="40"/>
                  </a:cubicBezTo>
                  <a:cubicBezTo>
                    <a:pt x="16" y="40"/>
                    <a:pt x="20" y="39"/>
                    <a:pt x="23" y="37"/>
                  </a:cubicBezTo>
                  <a:cubicBezTo>
                    <a:pt x="22" y="33"/>
                    <a:pt x="21" y="28"/>
                    <a:pt x="20" y="24"/>
                  </a:cubicBezTo>
                  <a:cubicBezTo>
                    <a:pt x="33" y="17"/>
                    <a:pt x="33" y="17"/>
                    <a:pt x="33" y="17"/>
                  </a:cubicBezTo>
                  <a:cubicBezTo>
                    <a:pt x="32" y="13"/>
                    <a:pt x="30" y="9"/>
                    <a:pt x="27" y="5"/>
                  </a:cubicBezTo>
                  <a:cubicBezTo>
                    <a:pt x="17" y="10"/>
                    <a:pt x="17" y="10"/>
                    <a:pt x="17" y="10"/>
                  </a:cubicBezTo>
                  <a:cubicBezTo>
                    <a:pt x="16" y="7"/>
                    <a:pt x="14" y="3"/>
                    <a:pt x="13" y="0"/>
                  </a:cubicBezTo>
                  <a:cubicBezTo>
                    <a:pt x="13" y="0"/>
                    <a:pt x="13" y="0"/>
                    <a:pt x="12" y="0"/>
                  </a:cubicBezTo>
                </a:path>
              </a:pathLst>
            </a:custGeom>
            <a:solidFill>
              <a:srgbClr val="A95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Oval 58"/>
            <p:cNvSpPr>
              <a:spLocks noChangeArrowheads="1"/>
            </p:cNvSpPr>
            <p:nvPr/>
          </p:nvSpPr>
          <p:spPr bwMode="auto">
            <a:xfrm>
              <a:off x="7987447" y="2540702"/>
              <a:ext cx="84819"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Oval 59"/>
            <p:cNvSpPr>
              <a:spLocks noChangeArrowheads="1"/>
            </p:cNvSpPr>
            <p:nvPr/>
          </p:nvSpPr>
          <p:spPr bwMode="auto">
            <a:xfrm>
              <a:off x="7987447" y="2540702"/>
              <a:ext cx="84819"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Oval 60"/>
            <p:cNvSpPr>
              <a:spLocks noChangeArrowheads="1"/>
            </p:cNvSpPr>
            <p:nvPr/>
          </p:nvSpPr>
          <p:spPr bwMode="auto">
            <a:xfrm>
              <a:off x="7923191" y="3316922"/>
              <a:ext cx="77108"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Oval 61"/>
            <p:cNvSpPr>
              <a:spLocks noChangeArrowheads="1"/>
            </p:cNvSpPr>
            <p:nvPr/>
          </p:nvSpPr>
          <p:spPr bwMode="auto">
            <a:xfrm>
              <a:off x="7594197" y="1953397"/>
              <a:ext cx="75823" cy="75823"/>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Oval 62"/>
            <p:cNvSpPr>
              <a:spLocks noChangeArrowheads="1"/>
            </p:cNvSpPr>
            <p:nvPr/>
          </p:nvSpPr>
          <p:spPr bwMode="auto">
            <a:xfrm>
              <a:off x="8470657" y="2048497"/>
              <a:ext cx="77108" cy="75823"/>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65"/>
            <p:cNvSpPr>
              <a:spLocks noEditPoints="1"/>
            </p:cNvSpPr>
            <p:nvPr/>
          </p:nvSpPr>
          <p:spPr bwMode="auto">
            <a:xfrm>
              <a:off x="6523984" y="3987592"/>
              <a:ext cx="600745" cy="533184"/>
            </a:xfrm>
            <a:custGeom>
              <a:avLst/>
              <a:gdLst>
                <a:gd name="T0" fmla="*/ 74 w 187"/>
                <a:gd name="T1" fmla="*/ 100 h 166"/>
                <a:gd name="T2" fmla="*/ 0 w 187"/>
                <a:gd name="T3" fmla="*/ 100 h 166"/>
                <a:gd name="T4" fmla="*/ 0 w 187"/>
                <a:gd name="T5" fmla="*/ 166 h 166"/>
                <a:gd name="T6" fmla="*/ 8 w 187"/>
                <a:gd name="T7" fmla="*/ 166 h 166"/>
                <a:gd name="T8" fmla="*/ 8 w 187"/>
                <a:gd name="T9" fmla="*/ 109 h 166"/>
                <a:gd name="T10" fmla="*/ 66 w 187"/>
                <a:gd name="T11" fmla="*/ 109 h 166"/>
                <a:gd name="T12" fmla="*/ 66 w 187"/>
                <a:gd name="T13" fmla="*/ 166 h 166"/>
                <a:gd name="T14" fmla="*/ 74 w 187"/>
                <a:gd name="T15" fmla="*/ 166 h 166"/>
                <a:gd name="T16" fmla="*/ 74 w 187"/>
                <a:gd name="T17" fmla="*/ 100 h 166"/>
                <a:gd name="T18" fmla="*/ 49 w 187"/>
                <a:gd name="T19" fmla="*/ 26 h 166"/>
                <a:gd name="T20" fmla="*/ 21 w 187"/>
                <a:gd name="T21" fmla="*/ 54 h 166"/>
                <a:gd name="T22" fmla="*/ 34 w 187"/>
                <a:gd name="T23" fmla="*/ 78 h 166"/>
                <a:gd name="T24" fmla="*/ 14 w 187"/>
                <a:gd name="T25" fmla="*/ 96 h 166"/>
                <a:gd name="T26" fmla="*/ 79 w 187"/>
                <a:gd name="T27" fmla="*/ 96 h 166"/>
                <a:gd name="T28" fmla="*/ 79 w 187"/>
                <a:gd name="T29" fmla="*/ 152 h 166"/>
                <a:gd name="T30" fmla="*/ 126 w 187"/>
                <a:gd name="T31" fmla="*/ 110 h 166"/>
                <a:gd name="T32" fmla="*/ 125 w 187"/>
                <a:gd name="T33" fmla="*/ 95 h 166"/>
                <a:gd name="T34" fmla="*/ 118 w 187"/>
                <a:gd name="T35" fmla="*/ 92 h 166"/>
                <a:gd name="T36" fmla="*/ 110 w 187"/>
                <a:gd name="T37" fmla="*/ 96 h 166"/>
                <a:gd name="T38" fmla="*/ 88 w 187"/>
                <a:gd name="T39" fmla="*/ 111 h 166"/>
                <a:gd name="T40" fmla="*/ 63 w 187"/>
                <a:gd name="T41" fmla="*/ 78 h 166"/>
                <a:gd name="T42" fmla="*/ 76 w 187"/>
                <a:gd name="T43" fmla="*/ 54 h 166"/>
                <a:gd name="T44" fmla="*/ 49 w 187"/>
                <a:gd name="T45" fmla="*/ 26 h 166"/>
                <a:gd name="T46" fmla="*/ 167 w 187"/>
                <a:gd name="T47" fmla="*/ 14 h 166"/>
                <a:gd name="T48" fmla="*/ 136 w 187"/>
                <a:gd name="T49" fmla="*/ 44 h 166"/>
                <a:gd name="T50" fmla="*/ 113 w 187"/>
                <a:gd name="T51" fmla="*/ 30 h 166"/>
                <a:gd name="T52" fmla="*/ 112 w 187"/>
                <a:gd name="T53" fmla="*/ 29 h 166"/>
                <a:gd name="T54" fmla="*/ 111 w 187"/>
                <a:gd name="T55" fmla="*/ 30 h 166"/>
                <a:gd name="T56" fmla="*/ 89 w 187"/>
                <a:gd name="T57" fmla="*/ 52 h 166"/>
                <a:gd name="T58" fmla="*/ 92 w 187"/>
                <a:gd name="T59" fmla="*/ 55 h 166"/>
                <a:gd name="T60" fmla="*/ 112 w 187"/>
                <a:gd name="T61" fmla="*/ 34 h 166"/>
                <a:gd name="T62" fmla="*/ 135 w 187"/>
                <a:gd name="T63" fmla="*/ 49 h 166"/>
                <a:gd name="T64" fmla="*/ 136 w 187"/>
                <a:gd name="T65" fmla="*/ 50 h 166"/>
                <a:gd name="T66" fmla="*/ 138 w 187"/>
                <a:gd name="T67" fmla="*/ 49 h 166"/>
                <a:gd name="T68" fmla="*/ 170 w 187"/>
                <a:gd name="T69" fmla="*/ 17 h 166"/>
                <a:gd name="T70" fmla="*/ 167 w 187"/>
                <a:gd name="T71" fmla="*/ 14 h 166"/>
                <a:gd name="T72" fmla="*/ 187 w 187"/>
                <a:gd name="T73" fmla="*/ 0 h 166"/>
                <a:gd name="T74" fmla="*/ 71 w 187"/>
                <a:gd name="T75" fmla="*/ 0 h 166"/>
                <a:gd name="T76" fmla="*/ 71 w 187"/>
                <a:gd name="T77" fmla="*/ 26 h 166"/>
                <a:gd name="T78" fmla="*/ 80 w 187"/>
                <a:gd name="T79" fmla="*/ 35 h 166"/>
                <a:gd name="T80" fmla="*/ 80 w 187"/>
                <a:gd name="T81" fmla="*/ 9 h 166"/>
                <a:gd name="T82" fmla="*/ 179 w 187"/>
                <a:gd name="T83" fmla="*/ 9 h 166"/>
                <a:gd name="T84" fmla="*/ 179 w 187"/>
                <a:gd name="T85" fmla="*/ 58 h 166"/>
                <a:gd name="T86" fmla="*/ 85 w 187"/>
                <a:gd name="T87" fmla="*/ 58 h 166"/>
                <a:gd name="T88" fmla="*/ 83 w 187"/>
                <a:gd name="T89" fmla="*/ 67 h 166"/>
                <a:gd name="T90" fmla="*/ 126 w 187"/>
                <a:gd name="T91" fmla="*/ 67 h 166"/>
                <a:gd name="T92" fmla="*/ 126 w 187"/>
                <a:gd name="T93" fmla="*/ 72 h 166"/>
                <a:gd name="T94" fmla="*/ 114 w 187"/>
                <a:gd name="T95" fmla="*/ 72 h 166"/>
                <a:gd name="T96" fmla="*/ 114 w 187"/>
                <a:gd name="T97" fmla="*/ 81 h 166"/>
                <a:gd name="T98" fmla="*/ 147 w 187"/>
                <a:gd name="T99" fmla="*/ 81 h 166"/>
                <a:gd name="T100" fmla="*/ 147 w 187"/>
                <a:gd name="T101" fmla="*/ 72 h 166"/>
                <a:gd name="T102" fmla="*/ 135 w 187"/>
                <a:gd name="T103" fmla="*/ 72 h 166"/>
                <a:gd name="T104" fmla="*/ 135 w 187"/>
                <a:gd name="T105" fmla="*/ 67 h 166"/>
                <a:gd name="T106" fmla="*/ 187 w 187"/>
                <a:gd name="T107" fmla="*/ 67 h 166"/>
                <a:gd name="T108" fmla="*/ 187 w 187"/>
                <a:gd name="T109"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7" h="166">
                  <a:moveTo>
                    <a:pt x="74" y="100"/>
                  </a:moveTo>
                  <a:cubicBezTo>
                    <a:pt x="0" y="100"/>
                    <a:pt x="0" y="100"/>
                    <a:pt x="0" y="100"/>
                  </a:cubicBezTo>
                  <a:cubicBezTo>
                    <a:pt x="0" y="166"/>
                    <a:pt x="0" y="166"/>
                    <a:pt x="0" y="166"/>
                  </a:cubicBezTo>
                  <a:cubicBezTo>
                    <a:pt x="8" y="166"/>
                    <a:pt x="8" y="166"/>
                    <a:pt x="8" y="166"/>
                  </a:cubicBezTo>
                  <a:cubicBezTo>
                    <a:pt x="8" y="109"/>
                    <a:pt x="8" y="109"/>
                    <a:pt x="8" y="109"/>
                  </a:cubicBezTo>
                  <a:cubicBezTo>
                    <a:pt x="66" y="109"/>
                    <a:pt x="66" y="109"/>
                    <a:pt x="66" y="109"/>
                  </a:cubicBezTo>
                  <a:cubicBezTo>
                    <a:pt x="66" y="166"/>
                    <a:pt x="66" y="166"/>
                    <a:pt x="66" y="166"/>
                  </a:cubicBezTo>
                  <a:cubicBezTo>
                    <a:pt x="74" y="166"/>
                    <a:pt x="74" y="166"/>
                    <a:pt x="74" y="166"/>
                  </a:cubicBezTo>
                  <a:cubicBezTo>
                    <a:pt x="74" y="100"/>
                    <a:pt x="74" y="100"/>
                    <a:pt x="74" y="100"/>
                  </a:cubicBezTo>
                  <a:moveTo>
                    <a:pt x="49" y="26"/>
                  </a:moveTo>
                  <a:cubicBezTo>
                    <a:pt x="33" y="26"/>
                    <a:pt x="21" y="39"/>
                    <a:pt x="21" y="54"/>
                  </a:cubicBezTo>
                  <a:cubicBezTo>
                    <a:pt x="21" y="64"/>
                    <a:pt x="26" y="73"/>
                    <a:pt x="34" y="78"/>
                  </a:cubicBezTo>
                  <a:cubicBezTo>
                    <a:pt x="26" y="81"/>
                    <a:pt x="19" y="88"/>
                    <a:pt x="14" y="96"/>
                  </a:cubicBezTo>
                  <a:cubicBezTo>
                    <a:pt x="79" y="96"/>
                    <a:pt x="79" y="96"/>
                    <a:pt x="79" y="96"/>
                  </a:cubicBezTo>
                  <a:cubicBezTo>
                    <a:pt x="79" y="152"/>
                    <a:pt x="79" y="152"/>
                    <a:pt x="79" y="152"/>
                  </a:cubicBezTo>
                  <a:cubicBezTo>
                    <a:pt x="126" y="110"/>
                    <a:pt x="126" y="110"/>
                    <a:pt x="126" y="110"/>
                  </a:cubicBezTo>
                  <a:cubicBezTo>
                    <a:pt x="130" y="106"/>
                    <a:pt x="130" y="99"/>
                    <a:pt x="125" y="95"/>
                  </a:cubicBezTo>
                  <a:cubicBezTo>
                    <a:pt x="123" y="93"/>
                    <a:pt x="121" y="92"/>
                    <a:pt x="118" y="92"/>
                  </a:cubicBezTo>
                  <a:cubicBezTo>
                    <a:pt x="115" y="92"/>
                    <a:pt x="112" y="93"/>
                    <a:pt x="110" y="96"/>
                  </a:cubicBezTo>
                  <a:cubicBezTo>
                    <a:pt x="88" y="111"/>
                    <a:pt x="88" y="111"/>
                    <a:pt x="88" y="111"/>
                  </a:cubicBezTo>
                  <a:cubicBezTo>
                    <a:pt x="85" y="99"/>
                    <a:pt x="78" y="86"/>
                    <a:pt x="63" y="78"/>
                  </a:cubicBezTo>
                  <a:cubicBezTo>
                    <a:pt x="71" y="73"/>
                    <a:pt x="76" y="64"/>
                    <a:pt x="76" y="54"/>
                  </a:cubicBezTo>
                  <a:cubicBezTo>
                    <a:pt x="76" y="39"/>
                    <a:pt x="64" y="26"/>
                    <a:pt x="49" y="26"/>
                  </a:cubicBezTo>
                  <a:moveTo>
                    <a:pt x="167" y="14"/>
                  </a:moveTo>
                  <a:cubicBezTo>
                    <a:pt x="136" y="44"/>
                    <a:pt x="136" y="44"/>
                    <a:pt x="136" y="44"/>
                  </a:cubicBezTo>
                  <a:cubicBezTo>
                    <a:pt x="113" y="30"/>
                    <a:pt x="113" y="30"/>
                    <a:pt x="113" y="30"/>
                  </a:cubicBezTo>
                  <a:cubicBezTo>
                    <a:pt x="112" y="29"/>
                    <a:pt x="112" y="29"/>
                    <a:pt x="112" y="29"/>
                  </a:cubicBezTo>
                  <a:cubicBezTo>
                    <a:pt x="111" y="30"/>
                    <a:pt x="111" y="30"/>
                    <a:pt x="111" y="30"/>
                  </a:cubicBezTo>
                  <a:cubicBezTo>
                    <a:pt x="89" y="52"/>
                    <a:pt x="89" y="52"/>
                    <a:pt x="89" y="52"/>
                  </a:cubicBezTo>
                  <a:cubicBezTo>
                    <a:pt x="92" y="55"/>
                    <a:pt x="92" y="55"/>
                    <a:pt x="92" y="55"/>
                  </a:cubicBezTo>
                  <a:cubicBezTo>
                    <a:pt x="112" y="34"/>
                    <a:pt x="112" y="34"/>
                    <a:pt x="112" y="34"/>
                  </a:cubicBezTo>
                  <a:cubicBezTo>
                    <a:pt x="135" y="49"/>
                    <a:pt x="135" y="49"/>
                    <a:pt x="135" y="49"/>
                  </a:cubicBezTo>
                  <a:cubicBezTo>
                    <a:pt x="136" y="50"/>
                    <a:pt x="136" y="50"/>
                    <a:pt x="136" y="50"/>
                  </a:cubicBezTo>
                  <a:cubicBezTo>
                    <a:pt x="138" y="49"/>
                    <a:pt x="138" y="49"/>
                    <a:pt x="138" y="49"/>
                  </a:cubicBezTo>
                  <a:cubicBezTo>
                    <a:pt x="170" y="17"/>
                    <a:pt x="170" y="17"/>
                    <a:pt x="170" y="17"/>
                  </a:cubicBezTo>
                  <a:cubicBezTo>
                    <a:pt x="167" y="14"/>
                    <a:pt x="167" y="14"/>
                    <a:pt x="167" y="14"/>
                  </a:cubicBezTo>
                  <a:moveTo>
                    <a:pt x="187" y="0"/>
                  </a:moveTo>
                  <a:cubicBezTo>
                    <a:pt x="71" y="0"/>
                    <a:pt x="71" y="0"/>
                    <a:pt x="71" y="0"/>
                  </a:cubicBezTo>
                  <a:cubicBezTo>
                    <a:pt x="71" y="26"/>
                    <a:pt x="71" y="26"/>
                    <a:pt x="71" y="26"/>
                  </a:cubicBezTo>
                  <a:cubicBezTo>
                    <a:pt x="75" y="28"/>
                    <a:pt x="78" y="32"/>
                    <a:pt x="80" y="35"/>
                  </a:cubicBezTo>
                  <a:cubicBezTo>
                    <a:pt x="80" y="9"/>
                    <a:pt x="80" y="9"/>
                    <a:pt x="80" y="9"/>
                  </a:cubicBezTo>
                  <a:cubicBezTo>
                    <a:pt x="179" y="9"/>
                    <a:pt x="179" y="9"/>
                    <a:pt x="179" y="9"/>
                  </a:cubicBezTo>
                  <a:cubicBezTo>
                    <a:pt x="179" y="58"/>
                    <a:pt x="179" y="58"/>
                    <a:pt x="179" y="58"/>
                  </a:cubicBezTo>
                  <a:cubicBezTo>
                    <a:pt x="85" y="58"/>
                    <a:pt x="85" y="58"/>
                    <a:pt x="85" y="58"/>
                  </a:cubicBezTo>
                  <a:cubicBezTo>
                    <a:pt x="84" y="61"/>
                    <a:pt x="84" y="64"/>
                    <a:pt x="83" y="67"/>
                  </a:cubicBezTo>
                  <a:cubicBezTo>
                    <a:pt x="126" y="67"/>
                    <a:pt x="126" y="67"/>
                    <a:pt x="126" y="67"/>
                  </a:cubicBezTo>
                  <a:cubicBezTo>
                    <a:pt x="126" y="72"/>
                    <a:pt x="126" y="72"/>
                    <a:pt x="126" y="72"/>
                  </a:cubicBezTo>
                  <a:cubicBezTo>
                    <a:pt x="114" y="72"/>
                    <a:pt x="114" y="72"/>
                    <a:pt x="114" y="72"/>
                  </a:cubicBezTo>
                  <a:cubicBezTo>
                    <a:pt x="114" y="81"/>
                    <a:pt x="114" y="81"/>
                    <a:pt x="114" y="81"/>
                  </a:cubicBezTo>
                  <a:cubicBezTo>
                    <a:pt x="147" y="81"/>
                    <a:pt x="147" y="81"/>
                    <a:pt x="147" y="81"/>
                  </a:cubicBezTo>
                  <a:cubicBezTo>
                    <a:pt x="147" y="72"/>
                    <a:pt x="147" y="72"/>
                    <a:pt x="147" y="72"/>
                  </a:cubicBezTo>
                  <a:cubicBezTo>
                    <a:pt x="135" y="72"/>
                    <a:pt x="135" y="72"/>
                    <a:pt x="135" y="72"/>
                  </a:cubicBezTo>
                  <a:cubicBezTo>
                    <a:pt x="135" y="67"/>
                    <a:pt x="135" y="67"/>
                    <a:pt x="135" y="67"/>
                  </a:cubicBezTo>
                  <a:cubicBezTo>
                    <a:pt x="187" y="67"/>
                    <a:pt x="187" y="67"/>
                    <a:pt x="187" y="67"/>
                  </a:cubicBezTo>
                  <a:cubicBezTo>
                    <a:pt x="187" y="0"/>
                    <a:pt x="187" y="0"/>
                    <a:pt x="187" y="0"/>
                  </a:cubicBezTo>
                </a:path>
              </a:pathLst>
            </a:custGeom>
            <a:solidFill>
              <a:srgbClr val="F0466E"/>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9" name="Freeform 66"/>
            <p:cNvSpPr>
              <a:spLocks noEditPoints="1"/>
            </p:cNvSpPr>
            <p:nvPr/>
          </p:nvSpPr>
          <p:spPr bwMode="auto">
            <a:xfrm>
              <a:off x="6536771" y="2502625"/>
              <a:ext cx="714958" cy="632168"/>
            </a:xfrm>
            <a:custGeom>
              <a:avLst/>
              <a:gdLst>
                <a:gd name="T0" fmla="*/ 60 w 120"/>
                <a:gd name="T1" fmla="*/ 26 h 109"/>
                <a:gd name="T2" fmla="*/ 57 w 120"/>
                <a:gd name="T3" fmla="*/ 28 h 109"/>
                <a:gd name="T4" fmla="*/ 57 w 120"/>
                <a:gd name="T5" fmla="*/ 57 h 109"/>
                <a:gd name="T6" fmla="*/ 54 w 120"/>
                <a:gd name="T7" fmla="*/ 58 h 109"/>
                <a:gd name="T8" fmla="*/ 52 w 120"/>
                <a:gd name="T9" fmla="*/ 61 h 109"/>
                <a:gd name="T10" fmla="*/ 55 w 120"/>
                <a:gd name="T11" fmla="*/ 63 h 109"/>
                <a:gd name="T12" fmla="*/ 55 w 120"/>
                <a:gd name="T13" fmla="*/ 62 h 109"/>
                <a:gd name="T14" fmla="*/ 57 w 120"/>
                <a:gd name="T15" fmla="*/ 62 h 109"/>
                <a:gd name="T16" fmla="*/ 57 w 120"/>
                <a:gd name="T17" fmla="*/ 68 h 109"/>
                <a:gd name="T18" fmla="*/ 60 w 120"/>
                <a:gd name="T19" fmla="*/ 71 h 109"/>
                <a:gd name="T20" fmla="*/ 62 w 120"/>
                <a:gd name="T21" fmla="*/ 68 h 109"/>
                <a:gd name="T22" fmla="*/ 62 w 120"/>
                <a:gd name="T23" fmla="*/ 60 h 109"/>
                <a:gd name="T24" fmla="*/ 85 w 120"/>
                <a:gd name="T25" fmla="*/ 53 h 109"/>
                <a:gd name="T26" fmla="*/ 87 w 120"/>
                <a:gd name="T27" fmla="*/ 49 h 109"/>
                <a:gd name="T28" fmla="*/ 84 w 120"/>
                <a:gd name="T29" fmla="*/ 48 h 109"/>
                <a:gd name="T30" fmla="*/ 84 w 120"/>
                <a:gd name="T31" fmla="*/ 48 h 109"/>
                <a:gd name="T32" fmla="*/ 62 w 120"/>
                <a:gd name="T33" fmla="*/ 55 h 109"/>
                <a:gd name="T34" fmla="*/ 62 w 120"/>
                <a:gd name="T35" fmla="*/ 28 h 109"/>
                <a:gd name="T36" fmla="*/ 60 w 120"/>
                <a:gd name="T37" fmla="*/ 26 h 109"/>
                <a:gd name="T38" fmla="*/ 60 w 120"/>
                <a:gd name="T39" fmla="*/ 97 h 109"/>
                <a:gd name="T40" fmla="*/ 33 w 120"/>
                <a:gd name="T41" fmla="*/ 86 h 109"/>
                <a:gd name="T42" fmla="*/ 21 w 120"/>
                <a:gd name="T43" fmla="*/ 59 h 109"/>
                <a:gd name="T44" fmla="*/ 60 w 120"/>
                <a:gd name="T45" fmla="*/ 20 h 109"/>
                <a:gd name="T46" fmla="*/ 98 w 120"/>
                <a:gd name="T47" fmla="*/ 59 h 109"/>
                <a:gd name="T48" fmla="*/ 87 w 120"/>
                <a:gd name="T49" fmla="*/ 86 h 109"/>
                <a:gd name="T50" fmla="*/ 60 w 120"/>
                <a:gd name="T51" fmla="*/ 97 h 109"/>
                <a:gd name="T52" fmla="*/ 96 w 120"/>
                <a:gd name="T53" fmla="*/ 0 h 109"/>
                <a:gd name="T54" fmla="*/ 81 w 120"/>
                <a:gd name="T55" fmla="*/ 6 h 109"/>
                <a:gd name="T56" fmla="*/ 92 w 120"/>
                <a:gd name="T57" fmla="*/ 17 h 109"/>
                <a:gd name="T58" fmla="*/ 89 w 120"/>
                <a:gd name="T59" fmla="*/ 20 h 109"/>
                <a:gd name="T60" fmla="*/ 60 w 120"/>
                <a:gd name="T61" fmla="*/ 10 h 109"/>
                <a:gd name="T62" fmla="*/ 31 w 120"/>
                <a:gd name="T63" fmla="*/ 20 h 109"/>
                <a:gd name="T64" fmla="*/ 28 w 120"/>
                <a:gd name="T65" fmla="*/ 17 h 109"/>
                <a:gd name="T66" fmla="*/ 39 w 120"/>
                <a:gd name="T67" fmla="*/ 6 h 109"/>
                <a:gd name="T68" fmla="*/ 24 w 120"/>
                <a:gd name="T69" fmla="*/ 0 h 109"/>
                <a:gd name="T70" fmla="*/ 8 w 120"/>
                <a:gd name="T71" fmla="*/ 6 h 109"/>
                <a:gd name="T72" fmla="*/ 8 w 120"/>
                <a:gd name="T73" fmla="*/ 37 h 109"/>
                <a:gd name="T74" fmla="*/ 19 w 120"/>
                <a:gd name="T75" fmla="*/ 26 h 109"/>
                <a:gd name="T76" fmla="*/ 22 w 120"/>
                <a:gd name="T77" fmla="*/ 29 h 109"/>
                <a:gd name="T78" fmla="*/ 11 w 120"/>
                <a:gd name="T79" fmla="*/ 59 h 109"/>
                <a:gd name="T80" fmla="*/ 26 w 120"/>
                <a:gd name="T81" fmla="*/ 93 h 109"/>
                <a:gd name="T82" fmla="*/ 27 w 120"/>
                <a:gd name="T83" fmla="*/ 94 h 109"/>
                <a:gd name="T84" fmla="*/ 23 w 120"/>
                <a:gd name="T85" fmla="*/ 98 h 109"/>
                <a:gd name="T86" fmla="*/ 23 w 120"/>
                <a:gd name="T87" fmla="*/ 107 h 109"/>
                <a:gd name="T88" fmla="*/ 28 w 120"/>
                <a:gd name="T89" fmla="*/ 109 h 109"/>
                <a:gd name="T90" fmla="*/ 32 w 120"/>
                <a:gd name="T91" fmla="*/ 107 h 109"/>
                <a:gd name="T92" fmla="*/ 37 w 120"/>
                <a:gd name="T93" fmla="*/ 102 h 109"/>
                <a:gd name="T94" fmla="*/ 37 w 120"/>
                <a:gd name="T95" fmla="*/ 102 h 109"/>
                <a:gd name="T96" fmla="*/ 60 w 120"/>
                <a:gd name="T97" fmla="*/ 107 h 109"/>
                <a:gd name="T98" fmla="*/ 84 w 120"/>
                <a:gd name="T99" fmla="*/ 101 h 109"/>
                <a:gd name="T100" fmla="*/ 85 w 120"/>
                <a:gd name="T101" fmla="*/ 102 h 109"/>
                <a:gd name="T102" fmla="*/ 90 w 120"/>
                <a:gd name="T103" fmla="*/ 107 h 109"/>
                <a:gd name="T104" fmla="*/ 94 w 120"/>
                <a:gd name="T105" fmla="*/ 109 h 109"/>
                <a:gd name="T106" fmla="*/ 99 w 120"/>
                <a:gd name="T107" fmla="*/ 107 h 109"/>
                <a:gd name="T108" fmla="*/ 99 w 120"/>
                <a:gd name="T109" fmla="*/ 98 h 109"/>
                <a:gd name="T110" fmla="*/ 94 w 120"/>
                <a:gd name="T111" fmla="*/ 93 h 109"/>
                <a:gd name="T112" fmla="*/ 94 w 120"/>
                <a:gd name="T113" fmla="*/ 93 h 109"/>
                <a:gd name="T114" fmla="*/ 108 w 120"/>
                <a:gd name="T115" fmla="*/ 59 h 109"/>
                <a:gd name="T116" fmla="*/ 98 w 120"/>
                <a:gd name="T117" fmla="*/ 29 h 109"/>
                <a:gd name="T118" fmla="*/ 100 w 120"/>
                <a:gd name="T119" fmla="*/ 26 h 109"/>
                <a:gd name="T120" fmla="*/ 111 w 120"/>
                <a:gd name="T121" fmla="*/ 37 h 109"/>
                <a:gd name="T122" fmla="*/ 111 w 120"/>
                <a:gd name="T123" fmla="*/ 6 h 109"/>
                <a:gd name="T124" fmla="*/ 96 w 120"/>
                <a:gd name="T12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 h="109">
                  <a:moveTo>
                    <a:pt x="60" y="26"/>
                  </a:moveTo>
                  <a:cubicBezTo>
                    <a:pt x="59" y="26"/>
                    <a:pt x="57" y="27"/>
                    <a:pt x="57" y="28"/>
                  </a:cubicBezTo>
                  <a:cubicBezTo>
                    <a:pt x="57" y="57"/>
                    <a:pt x="57" y="57"/>
                    <a:pt x="57" y="57"/>
                  </a:cubicBezTo>
                  <a:cubicBezTo>
                    <a:pt x="54" y="58"/>
                    <a:pt x="54" y="58"/>
                    <a:pt x="54" y="58"/>
                  </a:cubicBezTo>
                  <a:cubicBezTo>
                    <a:pt x="52" y="58"/>
                    <a:pt x="52" y="60"/>
                    <a:pt x="52" y="61"/>
                  </a:cubicBezTo>
                  <a:cubicBezTo>
                    <a:pt x="53" y="62"/>
                    <a:pt x="53" y="63"/>
                    <a:pt x="55" y="63"/>
                  </a:cubicBezTo>
                  <a:cubicBezTo>
                    <a:pt x="55" y="63"/>
                    <a:pt x="55" y="63"/>
                    <a:pt x="55" y="62"/>
                  </a:cubicBezTo>
                  <a:cubicBezTo>
                    <a:pt x="57" y="62"/>
                    <a:pt x="57" y="62"/>
                    <a:pt x="57" y="62"/>
                  </a:cubicBezTo>
                  <a:cubicBezTo>
                    <a:pt x="57" y="68"/>
                    <a:pt x="57" y="68"/>
                    <a:pt x="57" y="68"/>
                  </a:cubicBezTo>
                  <a:cubicBezTo>
                    <a:pt x="57" y="70"/>
                    <a:pt x="59" y="71"/>
                    <a:pt x="60" y="71"/>
                  </a:cubicBezTo>
                  <a:cubicBezTo>
                    <a:pt x="61" y="71"/>
                    <a:pt x="62" y="70"/>
                    <a:pt x="62" y="68"/>
                  </a:cubicBezTo>
                  <a:cubicBezTo>
                    <a:pt x="62" y="60"/>
                    <a:pt x="62" y="60"/>
                    <a:pt x="62" y="60"/>
                  </a:cubicBezTo>
                  <a:cubicBezTo>
                    <a:pt x="85" y="53"/>
                    <a:pt x="85" y="53"/>
                    <a:pt x="85" y="53"/>
                  </a:cubicBezTo>
                  <a:cubicBezTo>
                    <a:pt x="86" y="52"/>
                    <a:pt x="87" y="51"/>
                    <a:pt x="87" y="49"/>
                  </a:cubicBezTo>
                  <a:cubicBezTo>
                    <a:pt x="86" y="48"/>
                    <a:pt x="85" y="48"/>
                    <a:pt x="84" y="48"/>
                  </a:cubicBezTo>
                  <a:cubicBezTo>
                    <a:pt x="84" y="48"/>
                    <a:pt x="84" y="48"/>
                    <a:pt x="84" y="48"/>
                  </a:cubicBezTo>
                  <a:cubicBezTo>
                    <a:pt x="62" y="55"/>
                    <a:pt x="62" y="55"/>
                    <a:pt x="62" y="55"/>
                  </a:cubicBezTo>
                  <a:cubicBezTo>
                    <a:pt x="62" y="28"/>
                    <a:pt x="62" y="28"/>
                    <a:pt x="62" y="28"/>
                  </a:cubicBezTo>
                  <a:cubicBezTo>
                    <a:pt x="62" y="27"/>
                    <a:pt x="61" y="26"/>
                    <a:pt x="60" y="26"/>
                  </a:cubicBezTo>
                  <a:moveTo>
                    <a:pt x="60" y="97"/>
                  </a:moveTo>
                  <a:cubicBezTo>
                    <a:pt x="50" y="97"/>
                    <a:pt x="40" y="93"/>
                    <a:pt x="33" y="86"/>
                  </a:cubicBezTo>
                  <a:cubicBezTo>
                    <a:pt x="25" y="79"/>
                    <a:pt x="21" y="69"/>
                    <a:pt x="21" y="59"/>
                  </a:cubicBezTo>
                  <a:cubicBezTo>
                    <a:pt x="21" y="38"/>
                    <a:pt x="39" y="20"/>
                    <a:pt x="60" y="20"/>
                  </a:cubicBezTo>
                  <a:cubicBezTo>
                    <a:pt x="81" y="20"/>
                    <a:pt x="98" y="38"/>
                    <a:pt x="98" y="59"/>
                  </a:cubicBezTo>
                  <a:cubicBezTo>
                    <a:pt x="98" y="69"/>
                    <a:pt x="94" y="79"/>
                    <a:pt x="87" y="86"/>
                  </a:cubicBezTo>
                  <a:cubicBezTo>
                    <a:pt x="80" y="93"/>
                    <a:pt x="70" y="97"/>
                    <a:pt x="60" y="97"/>
                  </a:cubicBezTo>
                  <a:moveTo>
                    <a:pt x="96" y="0"/>
                  </a:moveTo>
                  <a:cubicBezTo>
                    <a:pt x="91" y="0"/>
                    <a:pt x="85" y="2"/>
                    <a:pt x="81" y="6"/>
                  </a:cubicBezTo>
                  <a:cubicBezTo>
                    <a:pt x="92" y="17"/>
                    <a:pt x="92" y="17"/>
                    <a:pt x="92" y="17"/>
                  </a:cubicBezTo>
                  <a:cubicBezTo>
                    <a:pt x="89" y="20"/>
                    <a:pt x="89" y="20"/>
                    <a:pt x="89" y="20"/>
                  </a:cubicBezTo>
                  <a:cubicBezTo>
                    <a:pt x="81" y="14"/>
                    <a:pt x="71" y="10"/>
                    <a:pt x="60" y="10"/>
                  </a:cubicBezTo>
                  <a:cubicBezTo>
                    <a:pt x="49" y="10"/>
                    <a:pt x="39" y="14"/>
                    <a:pt x="31" y="20"/>
                  </a:cubicBezTo>
                  <a:cubicBezTo>
                    <a:pt x="28" y="17"/>
                    <a:pt x="28" y="17"/>
                    <a:pt x="28" y="17"/>
                  </a:cubicBezTo>
                  <a:cubicBezTo>
                    <a:pt x="39" y="6"/>
                    <a:pt x="39" y="6"/>
                    <a:pt x="39" y="6"/>
                  </a:cubicBezTo>
                  <a:cubicBezTo>
                    <a:pt x="35" y="2"/>
                    <a:pt x="29" y="0"/>
                    <a:pt x="24" y="0"/>
                  </a:cubicBezTo>
                  <a:cubicBezTo>
                    <a:pt x="18" y="0"/>
                    <a:pt x="13" y="2"/>
                    <a:pt x="8" y="6"/>
                  </a:cubicBezTo>
                  <a:cubicBezTo>
                    <a:pt x="0" y="15"/>
                    <a:pt x="0" y="28"/>
                    <a:pt x="8" y="37"/>
                  </a:cubicBezTo>
                  <a:cubicBezTo>
                    <a:pt x="19" y="26"/>
                    <a:pt x="19" y="26"/>
                    <a:pt x="19" y="26"/>
                  </a:cubicBezTo>
                  <a:cubicBezTo>
                    <a:pt x="22" y="29"/>
                    <a:pt x="22" y="29"/>
                    <a:pt x="22" y="29"/>
                  </a:cubicBezTo>
                  <a:cubicBezTo>
                    <a:pt x="15" y="37"/>
                    <a:pt x="11" y="47"/>
                    <a:pt x="11" y="59"/>
                  </a:cubicBezTo>
                  <a:cubicBezTo>
                    <a:pt x="11" y="72"/>
                    <a:pt x="17" y="84"/>
                    <a:pt x="26" y="93"/>
                  </a:cubicBezTo>
                  <a:cubicBezTo>
                    <a:pt x="26" y="94"/>
                    <a:pt x="27" y="94"/>
                    <a:pt x="27" y="94"/>
                  </a:cubicBezTo>
                  <a:cubicBezTo>
                    <a:pt x="23" y="98"/>
                    <a:pt x="23" y="98"/>
                    <a:pt x="23" y="98"/>
                  </a:cubicBezTo>
                  <a:cubicBezTo>
                    <a:pt x="21" y="101"/>
                    <a:pt x="21" y="104"/>
                    <a:pt x="23" y="107"/>
                  </a:cubicBezTo>
                  <a:cubicBezTo>
                    <a:pt x="25" y="108"/>
                    <a:pt x="26" y="109"/>
                    <a:pt x="28" y="109"/>
                  </a:cubicBezTo>
                  <a:cubicBezTo>
                    <a:pt x="29" y="109"/>
                    <a:pt x="31" y="108"/>
                    <a:pt x="32" y="107"/>
                  </a:cubicBezTo>
                  <a:cubicBezTo>
                    <a:pt x="37" y="102"/>
                    <a:pt x="37" y="102"/>
                    <a:pt x="37" y="102"/>
                  </a:cubicBezTo>
                  <a:cubicBezTo>
                    <a:pt x="37" y="102"/>
                    <a:pt x="37" y="102"/>
                    <a:pt x="37" y="102"/>
                  </a:cubicBezTo>
                  <a:cubicBezTo>
                    <a:pt x="44" y="105"/>
                    <a:pt x="52" y="107"/>
                    <a:pt x="60" y="107"/>
                  </a:cubicBezTo>
                  <a:cubicBezTo>
                    <a:pt x="69" y="107"/>
                    <a:pt x="77" y="105"/>
                    <a:pt x="84" y="101"/>
                  </a:cubicBezTo>
                  <a:cubicBezTo>
                    <a:pt x="85" y="102"/>
                    <a:pt x="85" y="102"/>
                    <a:pt x="85" y="102"/>
                  </a:cubicBezTo>
                  <a:cubicBezTo>
                    <a:pt x="90" y="107"/>
                    <a:pt x="90" y="107"/>
                    <a:pt x="90" y="107"/>
                  </a:cubicBezTo>
                  <a:cubicBezTo>
                    <a:pt x="91" y="108"/>
                    <a:pt x="93" y="109"/>
                    <a:pt x="94" y="109"/>
                  </a:cubicBezTo>
                  <a:cubicBezTo>
                    <a:pt x="96" y="109"/>
                    <a:pt x="97" y="108"/>
                    <a:pt x="99" y="107"/>
                  </a:cubicBezTo>
                  <a:cubicBezTo>
                    <a:pt x="101" y="104"/>
                    <a:pt x="101" y="101"/>
                    <a:pt x="99" y="98"/>
                  </a:cubicBezTo>
                  <a:cubicBezTo>
                    <a:pt x="94" y="93"/>
                    <a:pt x="94" y="93"/>
                    <a:pt x="94" y="93"/>
                  </a:cubicBezTo>
                  <a:cubicBezTo>
                    <a:pt x="94" y="93"/>
                    <a:pt x="94" y="93"/>
                    <a:pt x="94" y="93"/>
                  </a:cubicBezTo>
                  <a:cubicBezTo>
                    <a:pt x="103" y="84"/>
                    <a:pt x="108" y="72"/>
                    <a:pt x="108" y="59"/>
                  </a:cubicBezTo>
                  <a:cubicBezTo>
                    <a:pt x="108" y="47"/>
                    <a:pt x="104" y="37"/>
                    <a:pt x="98" y="29"/>
                  </a:cubicBezTo>
                  <a:cubicBezTo>
                    <a:pt x="100" y="26"/>
                    <a:pt x="100" y="26"/>
                    <a:pt x="100" y="26"/>
                  </a:cubicBezTo>
                  <a:cubicBezTo>
                    <a:pt x="111" y="37"/>
                    <a:pt x="111" y="37"/>
                    <a:pt x="111" y="37"/>
                  </a:cubicBezTo>
                  <a:cubicBezTo>
                    <a:pt x="120" y="28"/>
                    <a:pt x="120" y="15"/>
                    <a:pt x="111" y="6"/>
                  </a:cubicBezTo>
                  <a:cubicBezTo>
                    <a:pt x="107" y="2"/>
                    <a:pt x="102" y="0"/>
                    <a:pt x="96" y="0"/>
                  </a:cubicBezTo>
                </a:path>
              </a:pathLst>
            </a:custGeom>
            <a:solidFill>
              <a:srgbClr val="2AA1DC"/>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1" name="Freeform 68"/>
            <p:cNvSpPr>
              <a:spLocks noEditPoints="1"/>
            </p:cNvSpPr>
            <p:nvPr/>
          </p:nvSpPr>
          <p:spPr bwMode="auto">
            <a:xfrm>
              <a:off x="7764872" y="4698137"/>
              <a:ext cx="506342" cy="474214"/>
            </a:xfrm>
            <a:custGeom>
              <a:avLst/>
              <a:gdLst>
                <a:gd name="T0" fmla="*/ 370 w 394"/>
                <a:gd name="T1" fmla="*/ 193 h 369"/>
                <a:gd name="T2" fmla="*/ 282 w 394"/>
                <a:gd name="T3" fmla="*/ 193 h 369"/>
                <a:gd name="T4" fmla="*/ 282 w 394"/>
                <a:gd name="T5" fmla="*/ 344 h 369"/>
                <a:gd name="T6" fmla="*/ 239 w 394"/>
                <a:gd name="T7" fmla="*/ 344 h 369"/>
                <a:gd name="T8" fmla="*/ 239 w 394"/>
                <a:gd name="T9" fmla="*/ 232 h 369"/>
                <a:gd name="T10" fmla="*/ 155 w 394"/>
                <a:gd name="T11" fmla="*/ 232 h 369"/>
                <a:gd name="T12" fmla="*/ 155 w 394"/>
                <a:gd name="T13" fmla="*/ 344 h 369"/>
                <a:gd name="T14" fmla="*/ 113 w 394"/>
                <a:gd name="T15" fmla="*/ 344 h 369"/>
                <a:gd name="T16" fmla="*/ 113 w 394"/>
                <a:gd name="T17" fmla="*/ 260 h 369"/>
                <a:gd name="T18" fmla="*/ 28 w 394"/>
                <a:gd name="T19" fmla="*/ 260 h 369"/>
                <a:gd name="T20" fmla="*/ 28 w 394"/>
                <a:gd name="T21" fmla="*/ 344 h 369"/>
                <a:gd name="T22" fmla="*/ 0 w 394"/>
                <a:gd name="T23" fmla="*/ 344 h 369"/>
                <a:gd name="T24" fmla="*/ 0 w 394"/>
                <a:gd name="T25" fmla="*/ 369 h 369"/>
                <a:gd name="T26" fmla="*/ 394 w 394"/>
                <a:gd name="T27" fmla="*/ 369 h 369"/>
                <a:gd name="T28" fmla="*/ 394 w 394"/>
                <a:gd name="T29" fmla="*/ 344 h 369"/>
                <a:gd name="T30" fmla="*/ 370 w 394"/>
                <a:gd name="T31" fmla="*/ 344 h 369"/>
                <a:gd name="T32" fmla="*/ 370 w 394"/>
                <a:gd name="T33" fmla="*/ 193 h 369"/>
                <a:gd name="T34" fmla="*/ 359 w 394"/>
                <a:gd name="T35" fmla="*/ 0 h 369"/>
                <a:gd name="T36" fmla="*/ 278 w 394"/>
                <a:gd name="T37" fmla="*/ 28 h 369"/>
                <a:gd name="T38" fmla="*/ 303 w 394"/>
                <a:gd name="T39" fmla="*/ 53 h 369"/>
                <a:gd name="T40" fmla="*/ 194 w 394"/>
                <a:gd name="T41" fmla="*/ 186 h 369"/>
                <a:gd name="T42" fmla="*/ 137 w 394"/>
                <a:gd name="T43" fmla="*/ 130 h 369"/>
                <a:gd name="T44" fmla="*/ 130 w 394"/>
                <a:gd name="T45" fmla="*/ 123 h 369"/>
                <a:gd name="T46" fmla="*/ 123 w 394"/>
                <a:gd name="T47" fmla="*/ 134 h 369"/>
                <a:gd name="T48" fmla="*/ 60 w 394"/>
                <a:gd name="T49" fmla="*/ 221 h 369"/>
                <a:gd name="T50" fmla="*/ 74 w 394"/>
                <a:gd name="T51" fmla="*/ 232 h 369"/>
                <a:gd name="T52" fmla="*/ 134 w 394"/>
                <a:gd name="T53" fmla="*/ 151 h 369"/>
                <a:gd name="T54" fmla="*/ 187 w 394"/>
                <a:gd name="T55" fmla="*/ 207 h 369"/>
                <a:gd name="T56" fmla="*/ 194 w 394"/>
                <a:gd name="T57" fmla="*/ 214 h 369"/>
                <a:gd name="T58" fmla="*/ 201 w 394"/>
                <a:gd name="T59" fmla="*/ 204 h 369"/>
                <a:gd name="T60" fmla="*/ 317 w 394"/>
                <a:gd name="T61" fmla="*/ 63 h 369"/>
                <a:gd name="T62" fmla="*/ 348 w 394"/>
                <a:gd name="T63" fmla="*/ 88 h 369"/>
                <a:gd name="T64" fmla="*/ 359 w 394"/>
                <a:gd name="T65"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4" h="369">
                  <a:moveTo>
                    <a:pt x="370" y="193"/>
                  </a:moveTo>
                  <a:lnTo>
                    <a:pt x="282" y="193"/>
                  </a:lnTo>
                  <a:lnTo>
                    <a:pt x="282" y="344"/>
                  </a:lnTo>
                  <a:lnTo>
                    <a:pt x="239" y="344"/>
                  </a:lnTo>
                  <a:lnTo>
                    <a:pt x="239" y="232"/>
                  </a:lnTo>
                  <a:lnTo>
                    <a:pt x="155" y="232"/>
                  </a:lnTo>
                  <a:lnTo>
                    <a:pt x="155" y="344"/>
                  </a:lnTo>
                  <a:lnTo>
                    <a:pt x="113" y="344"/>
                  </a:lnTo>
                  <a:lnTo>
                    <a:pt x="113" y="260"/>
                  </a:lnTo>
                  <a:lnTo>
                    <a:pt x="28" y="260"/>
                  </a:lnTo>
                  <a:lnTo>
                    <a:pt x="28" y="344"/>
                  </a:lnTo>
                  <a:lnTo>
                    <a:pt x="0" y="344"/>
                  </a:lnTo>
                  <a:lnTo>
                    <a:pt x="0" y="369"/>
                  </a:lnTo>
                  <a:lnTo>
                    <a:pt x="394" y="369"/>
                  </a:lnTo>
                  <a:lnTo>
                    <a:pt x="394" y="344"/>
                  </a:lnTo>
                  <a:lnTo>
                    <a:pt x="370" y="344"/>
                  </a:lnTo>
                  <a:lnTo>
                    <a:pt x="370" y="193"/>
                  </a:lnTo>
                  <a:moveTo>
                    <a:pt x="359" y="0"/>
                  </a:moveTo>
                  <a:lnTo>
                    <a:pt x="278" y="28"/>
                  </a:lnTo>
                  <a:lnTo>
                    <a:pt x="303" y="53"/>
                  </a:lnTo>
                  <a:lnTo>
                    <a:pt x="194" y="186"/>
                  </a:lnTo>
                  <a:lnTo>
                    <a:pt x="137" y="130"/>
                  </a:lnTo>
                  <a:lnTo>
                    <a:pt x="130" y="123"/>
                  </a:lnTo>
                  <a:lnTo>
                    <a:pt x="123" y="134"/>
                  </a:lnTo>
                  <a:lnTo>
                    <a:pt x="60" y="221"/>
                  </a:lnTo>
                  <a:lnTo>
                    <a:pt x="74" y="232"/>
                  </a:lnTo>
                  <a:lnTo>
                    <a:pt x="134" y="151"/>
                  </a:lnTo>
                  <a:lnTo>
                    <a:pt x="187" y="207"/>
                  </a:lnTo>
                  <a:lnTo>
                    <a:pt x="194" y="214"/>
                  </a:lnTo>
                  <a:lnTo>
                    <a:pt x="201" y="204"/>
                  </a:lnTo>
                  <a:lnTo>
                    <a:pt x="317" y="63"/>
                  </a:lnTo>
                  <a:lnTo>
                    <a:pt x="348" y="8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09" name="组合 108"/>
            <p:cNvGrpSpPr/>
            <p:nvPr/>
          </p:nvGrpSpPr>
          <p:grpSpPr>
            <a:xfrm>
              <a:off x="6217528" y="578504"/>
              <a:ext cx="3877374" cy="942206"/>
              <a:chOff x="6102158" y="378893"/>
              <a:chExt cx="3877374" cy="942206"/>
            </a:xfrm>
          </p:grpSpPr>
          <p:sp>
            <p:nvSpPr>
              <p:cNvPr id="82" name="文本框 110"/>
              <p:cNvSpPr txBox="1"/>
              <p:nvPr/>
            </p:nvSpPr>
            <p:spPr>
              <a:xfrm>
                <a:off x="6833607" y="378893"/>
                <a:ext cx="573303" cy="618696"/>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01</a:t>
                </a:r>
                <a:endParaRPr lang="zh-CN" altLang="en-US" sz="4000" dirty="0">
                  <a:solidFill>
                    <a:srgbClr val="605E5E"/>
                  </a:solidFill>
                  <a:latin typeface="Impact" panose="020B0806030902050204" pitchFamily="34" charset="0"/>
                  <a:cs typeface="Aharoni" panose="02010803020104030203" pitchFamily="2" charset="-79"/>
                </a:endParaRPr>
              </a:p>
            </p:txBody>
          </p:sp>
          <p:sp>
            <p:nvSpPr>
              <p:cNvPr id="40" name="Oval 27"/>
              <p:cNvSpPr>
                <a:spLocks noChangeArrowheads="1"/>
              </p:cNvSpPr>
              <p:nvPr/>
            </p:nvSpPr>
            <p:spPr bwMode="auto">
              <a:xfrm>
                <a:off x="6102158" y="1053804"/>
                <a:ext cx="80964"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文本框 111"/>
              <p:cNvSpPr txBox="1"/>
              <p:nvPr/>
            </p:nvSpPr>
            <p:spPr>
              <a:xfrm>
                <a:off x="6244268" y="920988"/>
                <a:ext cx="3735264" cy="400111"/>
              </a:xfrm>
              <a:prstGeom prst="rect">
                <a:avLst/>
              </a:prstGeom>
              <a:noFill/>
            </p:spPr>
            <p:txBody>
              <a:bodyPr wrap="square" rtlCol="0">
                <a:spAutoFit/>
              </a:bodyPr>
              <a:lstStyle/>
              <a:p>
                <a:pPr algn="ctr">
                  <a:buFont typeface="Wingdings" pitchFamily="2" charset="2"/>
                  <a:buChar char="ü"/>
                </a:pPr>
                <a:r>
                  <a:rPr lang="en-US" altLang="zh-CN" sz="2000" b="1" dirty="0">
                    <a:solidFill>
                      <a:srgbClr val="1D8DE5"/>
                    </a:solidFill>
                    <a:latin typeface="微软雅黑" panose="020B0503020204020204" pitchFamily="34" charset="-122"/>
                    <a:ea typeface="微软雅黑" panose="020B0503020204020204" pitchFamily="34" charset="-122"/>
                  </a:rPr>
                  <a:t>Reduce Interactions</a:t>
                </a:r>
                <a:endParaRPr lang="zh-CN" altLang="en-US" sz="2000" b="1" dirty="0">
                  <a:solidFill>
                    <a:srgbClr val="1D8DE5"/>
                  </a:solidFill>
                  <a:latin typeface="微软雅黑" panose="020B0503020204020204" pitchFamily="34" charset="-122"/>
                  <a:ea typeface="微软雅黑" panose="020B0503020204020204" pitchFamily="34" charset="-122"/>
                </a:endParaRPr>
              </a:p>
            </p:txBody>
          </p:sp>
        </p:grpSp>
        <p:sp>
          <p:nvSpPr>
            <p:cNvPr id="84" name="文本框 112"/>
            <p:cNvSpPr txBox="1"/>
            <p:nvPr/>
          </p:nvSpPr>
          <p:spPr>
            <a:xfrm>
              <a:off x="8598565" y="1726941"/>
              <a:ext cx="581621" cy="573056"/>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02</a:t>
              </a:r>
              <a:endParaRPr lang="zh-CN" altLang="en-US" sz="4000" dirty="0">
                <a:solidFill>
                  <a:srgbClr val="605E5E"/>
                </a:solidFill>
                <a:latin typeface="Impact" panose="020B0806030902050204" pitchFamily="34" charset="0"/>
                <a:cs typeface="Aharoni" panose="02010803020104030203" pitchFamily="2" charset="-79"/>
              </a:endParaRPr>
            </a:p>
          </p:txBody>
        </p:sp>
        <p:sp>
          <p:nvSpPr>
            <p:cNvPr id="86" name="文本框 114"/>
            <p:cNvSpPr txBox="1"/>
            <p:nvPr/>
          </p:nvSpPr>
          <p:spPr>
            <a:xfrm>
              <a:off x="8832655" y="4167401"/>
              <a:ext cx="3257774" cy="400110"/>
            </a:xfrm>
            <a:prstGeom prst="rect">
              <a:avLst/>
            </a:prstGeom>
            <a:noFill/>
          </p:spPr>
          <p:txBody>
            <a:bodyPr wrap="square" rtlCol="0">
              <a:spAutoFit/>
            </a:bodyPr>
            <a:lstStyle/>
            <a:p>
              <a:pPr algn="ctr">
                <a:buFont typeface="Wingdings" pitchFamily="2" charset="2"/>
                <a:buChar char="ü"/>
              </a:pPr>
              <a:r>
                <a:rPr lang="en-US" altLang="zh-CN" sz="2000" b="1" dirty="0">
                  <a:solidFill>
                    <a:srgbClr val="1D8DE5"/>
                  </a:solidFill>
                  <a:latin typeface="微软雅黑" panose="020B0503020204020204" pitchFamily="34" charset="-122"/>
                  <a:ea typeface="微软雅黑" panose="020B0503020204020204" pitchFamily="34" charset="-122"/>
                </a:rPr>
                <a:t>Improve Maintenance</a:t>
              </a:r>
              <a:endParaRPr lang="zh-CN" altLang="en-US" sz="2000" b="1" dirty="0">
                <a:solidFill>
                  <a:srgbClr val="1D8DE5"/>
                </a:solidFill>
                <a:latin typeface="微软雅黑" panose="020B0503020204020204" pitchFamily="34" charset="-122"/>
                <a:ea typeface="微软雅黑" panose="020B0503020204020204" pitchFamily="34" charset="-122"/>
              </a:endParaRPr>
            </a:p>
          </p:txBody>
        </p:sp>
        <p:sp>
          <p:nvSpPr>
            <p:cNvPr id="87" name="文本框 115"/>
            <p:cNvSpPr txBox="1"/>
            <p:nvPr/>
          </p:nvSpPr>
          <p:spPr>
            <a:xfrm>
              <a:off x="9035247" y="3584326"/>
              <a:ext cx="580323" cy="573056"/>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04</a:t>
              </a:r>
              <a:endParaRPr lang="zh-CN" altLang="en-US" sz="4000" dirty="0">
                <a:solidFill>
                  <a:srgbClr val="605E5E"/>
                </a:solidFill>
                <a:latin typeface="Impact" panose="020B0806030902050204" pitchFamily="34" charset="0"/>
                <a:cs typeface="Aharoni" panose="02010803020104030203" pitchFamily="2" charset="-79"/>
              </a:endParaRPr>
            </a:p>
          </p:txBody>
        </p:sp>
        <p:sp>
          <p:nvSpPr>
            <p:cNvPr id="89" name="文本框 117"/>
            <p:cNvSpPr txBox="1"/>
            <p:nvPr/>
          </p:nvSpPr>
          <p:spPr>
            <a:xfrm>
              <a:off x="4684898" y="3245546"/>
              <a:ext cx="593300" cy="573056"/>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03</a:t>
              </a:r>
              <a:endParaRPr lang="zh-CN" altLang="en-US" sz="4000" dirty="0">
                <a:solidFill>
                  <a:srgbClr val="605E5E"/>
                </a:solidFill>
                <a:latin typeface="Impact" panose="020B0806030902050204" pitchFamily="34" charset="0"/>
                <a:cs typeface="Aharoni" panose="02010803020104030203" pitchFamily="2" charset="-79"/>
              </a:endParaRPr>
            </a:p>
          </p:txBody>
        </p:sp>
        <p:sp>
          <p:nvSpPr>
            <p:cNvPr id="90" name="文本框 118"/>
            <p:cNvSpPr txBox="1"/>
            <p:nvPr/>
          </p:nvSpPr>
          <p:spPr>
            <a:xfrm>
              <a:off x="2926253" y="5303041"/>
              <a:ext cx="2946385" cy="400110"/>
            </a:xfrm>
            <a:prstGeom prst="rect">
              <a:avLst/>
            </a:prstGeom>
            <a:noFill/>
          </p:spPr>
          <p:txBody>
            <a:bodyPr wrap="square" rtlCol="0">
              <a:spAutoFit/>
            </a:bodyPr>
            <a:lstStyle/>
            <a:p>
              <a:pPr algn="ctr">
                <a:buFont typeface="Wingdings" pitchFamily="2" charset="2"/>
                <a:buChar char="ü"/>
              </a:pPr>
              <a:r>
                <a:rPr lang="en-US" altLang="zh-CN" sz="2000" b="1" dirty="0">
                  <a:solidFill>
                    <a:srgbClr val="1D8DE5"/>
                  </a:solidFill>
                  <a:latin typeface="微软雅黑" panose="020B0503020204020204" pitchFamily="34" charset="-122"/>
                  <a:ea typeface="微软雅黑" panose="020B0503020204020204" pitchFamily="34" charset="-122"/>
                </a:rPr>
                <a:t>Reduce Total Cost</a:t>
              </a:r>
              <a:endParaRPr lang="zh-CN" altLang="en-US" sz="2000" b="1" dirty="0">
                <a:solidFill>
                  <a:srgbClr val="1D8DE5"/>
                </a:solidFill>
                <a:latin typeface="微软雅黑" panose="020B0503020204020204" pitchFamily="34" charset="-122"/>
                <a:ea typeface="微软雅黑" panose="020B0503020204020204" pitchFamily="34" charset="-122"/>
              </a:endParaRPr>
            </a:p>
          </p:txBody>
        </p:sp>
        <p:sp>
          <p:nvSpPr>
            <p:cNvPr id="91" name="文本框 119"/>
            <p:cNvSpPr txBox="1"/>
            <p:nvPr/>
          </p:nvSpPr>
          <p:spPr>
            <a:xfrm>
              <a:off x="4316598" y="4554866"/>
              <a:ext cx="595895" cy="573056"/>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05</a:t>
              </a:r>
              <a:endParaRPr lang="zh-CN" altLang="en-US" sz="4000" dirty="0">
                <a:solidFill>
                  <a:srgbClr val="605E5E"/>
                </a:solidFill>
                <a:latin typeface="Impact" panose="020B0806030902050204" pitchFamily="34" charset="0"/>
                <a:cs typeface="Aharoni" panose="02010803020104030203" pitchFamily="2" charset="-79"/>
              </a:endParaRPr>
            </a:p>
          </p:txBody>
        </p:sp>
        <p:sp>
          <p:nvSpPr>
            <p:cNvPr id="80" name="Freeform 67"/>
            <p:cNvSpPr>
              <a:spLocks noEditPoints="1"/>
            </p:cNvSpPr>
            <p:nvPr/>
          </p:nvSpPr>
          <p:spPr bwMode="auto">
            <a:xfrm>
              <a:off x="7752172" y="4698137"/>
              <a:ext cx="506342" cy="474214"/>
            </a:xfrm>
            <a:custGeom>
              <a:avLst/>
              <a:gdLst>
                <a:gd name="T0" fmla="*/ 370 w 394"/>
                <a:gd name="T1" fmla="*/ 193 h 369"/>
                <a:gd name="T2" fmla="*/ 282 w 394"/>
                <a:gd name="T3" fmla="*/ 193 h 369"/>
                <a:gd name="T4" fmla="*/ 282 w 394"/>
                <a:gd name="T5" fmla="*/ 344 h 369"/>
                <a:gd name="T6" fmla="*/ 239 w 394"/>
                <a:gd name="T7" fmla="*/ 344 h 369"/>
                <a:gd name="T8" fmla="*/ 239 w 394"/>
                <a:gd name="T9" fmla="*/ 232 h 369"/>
                <a:gd name="T10" fmla="*/ 155 w 394"/>
                <a:gd name="T11" fmla="*/ 232 h 369"/>
                <a:gd name="T12" fmla="*/ 155 w 394"/>
                <a:gd name="T13" fmla="*/ 344 h 369"/>
                <a:gd name="T14" fmla="*/ 113 w 394"/>
                <a:gd name="T15" fmla="*/ 344 h 369"/>
                <a:gd name="T16" fmla="*/ 113 w 394"/>
                <a:gd name="T17" fmla="*/ 260 h 369"/>
                <a:gd name="T18" fmla="*/ 28 w 394"/>
                <a:gd name="T19" fmla="*/ 260 h 369"/>
                <a:gd name="T20" fmla="*/ 28 w 394"/>
                <a:gd name="T21" fmla="*/ 344 h 369"/>
                <a:gd name="T22" fmla="*/ 0 w 394"/>
                <a:gd name="T23" fmla="*/ 344 h 369"/>
                <a:gd name="T24" fmla="*/ 0 w 394"/>
                <a:gd name="T25" fmla="*/ 369 h 369"/>
                <a:gd name="T26" fmla="*/ 394 w 394"/>
                <a:gd name="T27" fmla="*/ 369 h 369"/>
                <a:gd name="T28" fmla="*/ 394 w 394"/>
                <a:gd name="T29" fmla="*/ 344 h 369"/>
                <a:gd name="T30" fmla="*/ 370 w 394"/>
                <a:gd name="T31" fmla="*/ 344 h 369"/>
                <a:gd name="T32" fmla="*/ 370 w 394"/>
                <a:gd name="T33" fmla="*/ 193 h 369"/>
                <a:gd name="T34" fmla="*/ 359 w 394"/>
                <a:gd name="T35" fmla="*/ 0 h 369"/>
                <a:gd name="T36" fmla="*/ 278 w 394"/>
                <a:gd name="T37" fmla="*/ 28 h 369"/>
                <a:gd name="T38" fmla="*/ 303 w 394"/>
                <a:gd name="T39" fmla="*/ 53 h 369"/>
                <a:gd name="T40" fmla="*/ 194 w 394"/>
                <a:gd name="T41" fmla="*/ 186 h 369"/>
                <a:gd name="T42" fmla="*/ 137 w 394"/>
                <a:gd name="T43" fmla="*/ 130 h 369"/>
                <a:gd name="T44" fmla="*/ 130 w 394"/>
                <a:gd name="T45" fmla="*/ 123 h 369"/>
                <a:gd name="T46" fmla="*/ 123 w 394"/>
                <a:gd name="T47" fmla="*/ 134 h 369"/>
                <a:gd name="T48" fmla="*/ 60 w 394"/>
                <a:gd name="T49" fmla="*/ 221 h 369"/>
                <a:gd name="T50" fmla="*/ 74 w 394"/>
                <a:gd name="T51" fmla="*/ 232 h 369"/>
                <a:gd name="T52" fmla="*/ 134 w 394"/>
                <a:gd name="T53" fmla="*/ 151 h 369"/>
                <a:gd name="T54" fmla="*/ 187 w 394"/>
                <a:gd name="T55" fmla="*/ 207 h 369"/>
                <a:gd name="T56" fmla="*/ 194 w 394"/>
                <a:gd name="T57" fmla="*/ 214 h 369"/>
                <a:gd name="T58" fmla="*/ 201 w 394"/>
                <a:gd name="T59" fmla="*/ 204 h 369"/>
                <a:gd name="T60" fmla="*/ 317 w 394"/>
                <a:gd name="T61" fmla="*/ 63 h 369"/>
                <a:gd name="T62" fmla="*/ 348 w 394"/>
                <a:gd name="T63" fmla="*/ 88 h 369"/>
                <a:gd name="T64" fmla="*/ 359 w 394"/>
                <a:gd name="T65"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4" h="369">
                  <a:moveTo>
                    <a:pt x="370" y="193"/>
                  </a:moveTo>
                  <a:lnTo>
                    <a:pt x="282" y="193"/>
                  </a:lnTo>
                  <a:lnTo>
                    <a:pt x="282" y="344"/>
                  </a:lnTo>
                  <a:lnTo>
                    <a:pt x="239" y="344"/>
                  </a:lnTo>
                  <a:lnTo>
                    <a:pt x="239" y="232"/>
                  </a:lnTo>
                  <a:lnTo>
                    <a:pt x="155" y="232"/>
                  </a:lnTo>
                  <a:lnTo>
                    <a:pt x="155" y="344"/>
                  </a:lnTo>
                  <a:lnTo>
                    <a:pt x="113" y="344"/>
                  </a:lnTo>
                  <a:lnTo>
                    <a:pt x="113" y="260"/>
                  </a:lnTo>
                  <a:lnTo>
                    <a:pt x="28" y="260"/>
                  </a:lnTo>
                  <a:lnTo>
                    <a:pt x="28" y="344"/>
                  </a:lnTo>
                  <a:lnTo>
                    <a:pt x="0" y="344"/>
                  </a:lnTo>
                  <a:lnTo>
                    <a:pt x="0" y="369"/>
                  </a:lnTo>
                  <a:lnTo>
                    <a:pt x="394" y="369"/>
                  </a:lnTo>
                  <a:lnTo>
                    <a:pt x="394" y="344"/>
                  </a:lnTo>
                  <a:lnTo>
                    <a:pt x="370" y="344"/>
                  </a:lnTo>
                  <a:lnTo>
                    <a:pt x="370" y="193"/>
                  </a:lnTo>
                  <a:close/>
                  <a:moveTo>
                    <a:pt x="359" y="0"/>
                  </a:moveTo>
                  <a:lnTo>
                    <a:pt x="278" y="28"/>
                  </a:lnTo>
                  <a:lnTo>
                    <a:pt x="303" y="53"/>
                  </a:lnTo>
                  <a:lnTo>
                    <a:pt x="194" y="186"/>
                  </a:lnTo>
                  <a:lnTo>
                    <a:pt x="137" y="130"/>
                  </a:lnTo>
                  <a:lnTo>
                    <a:pt x="130" y="123"/>
                  </a:lnTo>
                  <a:lnTo>
                    <a:pt x="123" y="134"/>
                  </a:lnTo>
                  <a:lnTo>
                    <a:pt x="60" y="221"/>
                  </a:lnTo>
                  <a:lnTo>
                    <a:pt x="74" y="232"/>
                  </a:lnTo>
                  <a:lnTo>
                    <a:pt x="134" y="151"/>
                  </a:lnTo>
                  <a:lnTo>
                    <a:pt x="187" y="207"/>
                  </a:lnTo>
                  <a:lnTo>
                    <a:pt x="194" y="214"/>
                  </a:lnTo>
                  <a:lnTo>
                    <a:pt x="201" y="204"/>
                  </a:lnTo>
                  <a:lnTo>
                    <a:pt x="317" y="63"/>
                  </a:lnTo>
                  <a:lnTo>
                    <a:pt x="348" y="88"/>
                  </a:lnTo>
                  <a:lnTo>
                    <a:pt x="359" y="0"/>
                  </a:ln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08" name="组合 107"/>
            <p:cNvGrpSpPr/>
            <p:nvPr/>
          </p:nvGrpSpPr>
          <p:grpSpPr>
            <a:xfrm>
              <a:off x="4604980" y="1225921"/>
              <a:ext cx="2007376" cy="2002236"/>
              <a:chOff x="4604980" y="1225921"/>
              <a:chExt cx="2007376" cy="2002236"/>
            </a:xfrm>
          </p:grpSpPr>
          <p:sp>
            <p:nvSpPr>
              <p:cNvPr id="25" name="Oval 12"/>
              <p:cNvSpPr>
                <a:spLocks noChangeArrowheads="1"/>
              </p:cNvSpPr>
              <p:nvPr/>
            </p:nvSpPr>
            <p:spPr bwMode="auto">
              <a:xfrm>
                <a:off x="4604980" y="1225921"/>
                <a:ext cx="2007376" cy="2002236"/>
              </a:xfrm>
              <a:prstGeom prst="ellipse">
                <a:avLst/>
              </a:prstGeom>
              <a:solidFill>
                <a:srgbClr val="FFFFFF"/>
              </a:solidFill>
              <a:ln>
                <a:noFill/>
              </a:ln>
              <a:effectLst>
                <a:innerShdw blurRad="63500" dist="50800" dir="27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Oval 13"/>
              <p:cNvSpPr>
                <a:spLocks noChangeArrowheads="1"/>
              </p:cNvSpPr>
              <p:nvPr/>
            </p:nvSpPr>
            <p:spPr bwMode="auto">
              <a:xfrm>
                <a:off x="5021404" y="1670447"/>
                <a:ext cx="1139912" cy="1133487"/>
              </a:xfrm>
              <a:prstGeom prst="ellipse">
                <a:avLst/>
              </a:prstGeom>
              <a:solidFill>
                <a:srgbClr val="E5E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64"/>
              <p:cNvSpPr>
                <a:spLocks noEditPoints="1"/>
              </p:cNvSpPr>
              <p:nvPr/>
            </p:nvSpPr>
            <p:spPr bwMode="auto">
              <a:xfrm>
                <a:off x="5310885" y="1930626"/>
                <a:ext cx="588876" cy="583102"/>
              </a:xfrm>
              <a:custGeom>
                <a:avLst/>
                <a:gdLst>
                  <a:gd name="T0" fmla="*/ 18 w 116"/>
                  <a:gd name="T1" fmla="*/ 58 h 115"/>
                  <a:gd name="T2" fmla="*/ 19 w 116"/>
                  <a:gd name="T3" fmla="*/ 62 h 115"/>
                  <a:gd name="T4" fmla="*/ 18 w 116"/>
                  <a:gd name="T5" fmla="*/ 66 h 115"/>
                  <a:gd name="T6" fmla="*/ 0 w 116"/>
                  <a:gd name="T7" fmla="*/ 85 h 115"/>
                  <a:gd name="T8" fmla="*/ 1 w 116"/>
                  <a:gd name="T9" fmla="*/ 85 h 115"/>
                  <a:gd name="T10" fmla="*/ 4 w 116"/>
                  <a:gd name="T11" fmla="*/ 84 h 115"/>
                  <a:gd name="T12" fmla="*/ 17 w 116"/>
                  <a:gd name="T13" fmla="*/ 91 h 115"/>
                  <a:gd name="T14" fmla="*/ 4 w 116"/>
                  <a:gd name="T15" fmla="*/ 97 h 115"/>
                  <a:gd name="T16" fmla="*/ 1 w 116"/>
                  <a:gd name="T17" fmla="*/ 96 h 115"/>
                  <a:gd name="T18" fmla="*/ 0 w 116"/>
                  <a:gd name="T19" fmla="*/ 96 h 115"/>
                  <a:gd name="T20" fmla="*/ 12 w 116"/>
                  <a:gd name="T21" fmla="*/ 115 h 115"/>
                  <a:gd name="T22" fmla="*/ 49 w 116"/>
                  <a:gd name="T23" fmla="*/ 96 h 115"/>
                  <a:gd name="T24" fmla="*/ 48 w 116"/>
                  <a:gd name="T25" fmla="*/ 96 h 115"/>
                  <a:gd name="T26" fmla="*/ 46 w 116"/>
                  <a:gd name="T27" fmla="*/ 97 h 115"/>
                  <a:gd name="T28" fmla="*/ 33 w 116"/>
                  <a:gd name="T29" fmla="*/ 91 h 115"/>
                  <a:gd name="T30" fmla="*/ 46 w 116"/>
                  <a:gd name="T31" fmla="*/ 84 h 115"/>
                  <a:gd name="T32" fmla="*/ 48 w 116"/>
                  <a:gd name="T33" fmla="*/ 85 h 115"/>
                  <a:gd name="T34" fmla="*/ 49 w 116"/>
                  <a:gd name="T35" fmla="*/ 85 h 115"/>
                  <a:gd name="T36" fmla="*/ 31 w 116"/>
                  <a:gd name="T37" fmla="*/ 66 h 115"/>
                  <a:gd name="T38" fmla="*/ 30 w 116"/>
                  <a:gd name="T39" fmla="*/ 62 h 115"/>
                  <a:gd name="T40" fmla="*/ 32 w 116"/>
                  <a:gd name="T41" fmla="*/ 58 h 115"/>
                  <a:gd name="T42" fmla="*/ 91 w 116"/>
                  <a:gd name="T43" fmla="*/ 51 h 115"/>
                  <a:gd name="T44" fmla="*/ 86 w 116"/>
                  <a:gd name="T45" fmla="*/ 62 h 115"/>
                  <a:gd name="T46" fmla="*/ 87 w 116"/>
                  <a:gd name="T47" fmla="*/ 62 h 115"/>
                  <a:gd name="T48" fmla="*/ 67 w 116"/>
                  <a:gd name="T49" fmla="*/ 66 h 115"/>
                  <a:gd name="T50" fmla="*/ 65 w 116"/>
                  <a:gd name="T51" fmla="*/ 87 h 115"/>
                  <a:gd name="T52" fmla="*/ 62 w 116"/>
                  <a:gd name="T53" fmla="*/ 85 h 115"/>
                  <a:gd name="T54" fmla="*/ 52 w 116"/>
                  <a:gd name="T55" fmla="*/ 91 h 115"/>
                  <a:gd name="T56" fmla="*/ 62 w 116"/>
                  <a:gd name="T57" fmla="*/ 96 h 115"/>
                  <a:gd name="T58" fmla="*/ 65 w 116"/>
                  <a:gd name="T59" fmla="*/ 95 h 115"/>
                  <a:gd name="T60" fmla="*/ 67 w 116"/>
                  <a:gd name="T61" fmla="*/ 115 h 115"/>
                  <a:gd name="T62" fmla="*/ 116 w 116"/>
                  <a:gd name="T63" fmla="*/ 103 h 115"/>
                  <a:gd name="T64" fmla="*/ 98 w 116"/>
                  <a:gd name="T65" fmla="*/ 66 h 115"/>
                  <a:gd name="T66" fmla="*/ 97 w 116"/>
                  <a:gd name="T67" fmla="*/ 62 h 115"/>
                  <a:gd name="T68" fmla="*/ 98 w 116"/>
                  <a:gd name="T69" fmla="*/ 58 h 115"/>
                  <a:gd name="T70" fmla="*/ 49 w 116"/>
                  <a:gd name="T71" fmla="*/ 0 h 115"/>
                  <a:gd name="T72" fmla="*/ 0 w 116"/>
                  <a:gd name="T73" fmla="*/ 12 h 115"/>
                  <a:gd name="T74" fmla="*/ 19 w 116"/>
                  <a:gd name="T75" fmla="*/ 49 h 115"/>
                  <a:gd name="T76" fmla="*/ 19 w 116"/>
                  <a:gd name="T77" fmla="*/ 46 h 115"/>
                  <a:gd name="T78" fmla="*/ 17 w 116"/>
                  <a:gd name="T79" fmla="*/ 40 h 115"/>
                  <a:gd name="T80" fmla="*/ 33 w 116"/>
                  <a:gd name="T81" fmla="*/ 40 h 115"/>
                  <a:gd name="T82" fmla="*/ 31 w 116"/>
                  <a:gd name="T83" fmla="*/ 46 h 115"/>
                  <a:gd name="T84" fmla="*/ 31 w 116"/>
                  <a:gd name="T85" fmla="*/ 49 h 115"/>
                  <a:gd name="T86" fmla="*/ 49 w 116"/>
                  <a:gd name="T87" fmla="*/ 30 h 115"/>
                  <a:gd name="T88" fmla="*/ 48 w 116"/>
                  <a:gd name="T89" fmla="*/ 30 h 115"/>
                  <a:gd name="T90" fmla="*/ 46 w 116"/>
                  <a:gd name="T91" fmla="*/ 31 h 115"/>
                  <a:gd name="T92" fmla="*/ 33 w 116"/>
                  <a:gd name="T93" fmla="*/ 24 h 115"/>
                  <a:gd name="T94" fmla="*/ 46 w 116"/>
                  <a:gd name="T95" fmla="*/ 18 h 115"/>
                  <a:gd name="T96" fmla="*/ 48 w 116"/>
                  <a:gd name="T97" fmla="*/ 19 h 115"/>
                  <a:gd name="T98" fmla="*/ 49 w 116"/>
                  <a:gd name="T99" fmla="*/ 1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6" h="115">
                    <a:moveTo>
                      <a:pt x="25" y="51"/>
                    </a:moveTo>
                    <a:cubicBezTo>
                      <a:pt x="21" y="51"/>
                      <a:pt x="18" y="54"/>
                      <a:pt x="18" y="58"/>
                    </a:cubicBezTo>
                    <a:cubicBezTo>
                      <a:pt x="18" y="59"/>
                      <a:pt x="19" y="61"/>
                      <a:pt x="19" y="62"/>
                    </a:cubicBezTo>
                    <a:cubicBezTo>
                      <a:pt x="19" y="62"/>
                      <a:pt x="19" y="62"/>
                      <a:pt x="19" y="62"/>
                    </a:cubicBezTo>
                    <a:cubicBezTo>
                      <a:pt x="20" y="62"/>
                      <a:pt x="20" y="62"/>
                      <a:pt x="20" y="62"/>
                    </a:cubicBezTo>
                    <a:cubicBezTo>
                      <a:pt x="22" y="65"/>
                      <a:pt x="21" y="66"/>
                      <a:pt x="18" y="66"/>
                    </a:cubicBezTo>
                    <a:cubicBezTo>
                      <a:pt x="0" y="66"/>
                      <a:pt x="0" y="66"/>
                      <a:pt x="0" y="66"/>
                    </a:cubicBezTo>
                    <a:cubicBezTo>
                      <a:pt x="0" y="85"/>
                      <a:pt x="0" y="85"/>
                      <a:pt x="0" y="85"/>
                    </a:cubicBezTo>
                    <a:cubicBezTo>
                      <a:pt x="1" y="85"/>
                      <a:pt x="1" y="85"/>
                      <a:pt x="1" y="85"/>
                    </a:cubicBezTo>
                    <a:cubicBezTo>
                      <a:pt x="1" y="85"/>
                      <a:pt x="1" y="85"/>
                      <a:pt x="1" y="85"/>
                    </a:cubicBezTo>
                    <a:cubicBezTo>
                      <a:pt x="2" y="85"/>
                      <a:pt x="3" y="85"/>
                      <a:pt x="3" y="85"/>
                    </a:cubicBezTo>
                    <a:cubicBezTo>
                      <a:pt x="4" y="84"/>
                      <a:pt x="4" y="84"/>
                      <a:pt x="4" y="84"/>
                    </a:cubicBezTo>
                    <a:cubicBezTo>
                      <a:pt x="5" y="83"/>
                      <a:pt x="7" y="83"/>
                      <a:pt x="9" y="83"/>
                    </a:cubicBezTo>
                    <a:cubicBezTo>
                      <a:pt x="13" y="83"/>
                      <a:pt x="17" y="86"/>
                      <a:pt x="17" y="91"/>
                    </a:cubicBezTo>
                    <a:cubicBezTo>
                      <a:pt x="17" y="95"/>
                      <a:pt x="13" y="99"/>
                      <a:pt x="9" y="99"/>
                    </a:cubicBezTo>
                    <a:cubicBezTo>
                      <a:pt x="7" y="99"/>
                      <a:pt x="5" y="98"/>
                      <a:pt x="4" y="97"/>
                    </a:cubicBezTo>
                    <a:cubicBezTo>
                      <a:pt x="3" y="97"/>
                      <a:pt x="3" y="97"/>
                      <a:pt x="3" y="97"/>
                    </a:cubicBezTo>
                    <a:cubicBezTo>
                      <a:pt x="3" y="96"/>
                      <a:pt x="2" y="96"/>
                      <a:pt x="1" y="96"/>
                    </a:cubicBezTo>
                    <a:cubicBezTo>
                      <a:pt x="1" y="96"/>
                      <a:pt x="1" y="96"/>
                      <a:pt x="1" y="96"/>
                    </a:cubicBezTo>
                    <a:cubicBezTo>
                      <a:pt x="0" y="96"/>
                      <a:pt x="0" y="96"/>
                      <a:pt x="0" y="96"/>
                    </a:cubicBezTo>
                    <a:cubicBezTo>
                      <a:pt x="0" y="103"/>
                      <a:pt x="0" y="103"/>
                      <a:pt x="0" y="103"/>
                    </a:cubicBezTo>
                    <a:cubicBezTo>
                      <a:pt x="0" y="110"/>
                      <a:pt x="6" y="115"/>
                      <a:pt x="12" y="115"/>
                    </a:cubicBezTo>
                    <a:cubicBezTo>
                      <a:pt x="49" y="115"/>
                      <a:pt x="49" y="115"/>
                      <a:pt x="49" y="115"/>
                    </a:cubicBezTo>
                    <a:cubicBezTo>
                      <a:pt x="49" y="96"/>
                      <a:pt x="49" y="96"/>
                      <a:pt x="49" y="96"/>
                    </a:cubicBezTo>
                    <a:cubicBezTo>
                      <a:pt x="49" y="96"/>
                      <a:pt x="49" y="96"/>
                      <a:pt x="49" y="96"/>
                    </a:cubicBezTo>
                    <a:cubicBezTo>
                      <a:pt x="49" y="96"/>
                      <a:pt x="48" y="96"/>
                      <a:pt x="48" y="96"/>
                    </a:cubicBezTo>
                    <a:cubicBezTo>
                      <a:pt x="48" y="96"/>
                      <a:pt x="47" y="96"/>
                      <a:pt x="47" y="97"/>
                    </a:cubicBezTo>
                    <a:cubicBezTo>
                      <a:pt x="46" y="97"/>
                      <a:pt x="46" y="97"/>
                      <a:pt x="46" y="97"/>
                    </a:cubicBezTo>
                    <a:cubicBezTo>
                      <a:pt x="44" y="98"/>
                      <a:pt x="43" y="99"/>
                      <a:pt x="41" y="99"/>
                    </a:cubicBezTo>
                    <a:cubicBezTo>
                      <a:pt x="36" y="99"/>
                      <a:pt x="33" y="95"/>
                      <a:pt x="33" y="91"/>
                    </a:cubicBezTo>
                    <a:cubicBezTo>
                      <a:pt x="33" y="86"/>
                      <a:pt x="36" y="83"/>
                      <a:pt x="41" y="83"/>
                    </a:cubicBezTo>
                    <a:cubicBezTo>
                      <a:pt x="43" y="83"/>
                      <a:pt x="44" y="83"/>
                      <a:pt x="46" y="84"/>
                    </a:cubicBezTo>
                    <a:cubicBezTo>
                      <a:pt x="47" y="85"/>
                      <a:pt x="47" y="85"/>
                      <a:pt x="47" y="85"/>
                    </a:cubicBezTo>
                    <a:cubicBezTo>
                      <a:pt x="47" y="85"/>
                      <a:pt x="48" y="85"/>
                      <a:pt x="48" y="85"/>
                    </a:cubicBezTo>
                    <a:cubicBezTo>
                      <a:pt x="48" y="85"/>
                      <a:pt x="49" y="85"/>
                      <a:pt x="49" y="85"/>
                    </a:cubicBezTo>
                    <a:cubicBezTo>
                      <a:pt x="49" y="85"/>
                      <a:pt x="49" y="85"/>
                      <a:pt x="49" y="85"/>
                    </a:cubicBezTo>
                    <a:cubicBezTo>
                      <a:pt x="49" y="66"/>
                      <a:pt x="49" y="66"/>
                      <a:pt x="49" y="66"/>
                    </a:cubicBezTo>
                    <a:cubicBezTo>
                      <a:pt x="31" y="66"/>
                      <a:pt x="31" y="66"/>
                      <a:pt x="31" y="66"/>
                    </a:cubicBezTo>
                    <a:cubicBezTo>
                      <a:pt x="29" y="66"/>
                      <a:pt x="28" y="65"/>
                      <a:pt x="30" y="62"/>
                    </a:cubicBezTo>
                    <a:cubicBezTo>
                      <a:pt x="30" y="62"/>
                      <a:pt x="30" y="62"/>
                      <a:pt x="30" y="62"/>
                    </a:cubicBezTo>
                    <a:cubicBezTo>
                      <a:pt x="30" y="62"/>
                      <a:pt x="30" y="62"/>
                      <a:pt x="30" y="62"/>
                    </a:cubicBezTo>
                    <a:cubicBezTo>
                      <a:pt x="31" y="61"/>
                      <a:pt x="32" y="59"/>
                      <a:pt x="32" y="58"/>
                    </a:cubicBezTo>
                    <a:cubicBezTo>
                      <a:pt x="32" y="54"/>
                      <a:pt x="29" y="51"/>
                      <a:pt x="25" y="51"/>
                    </a:cubicBezTo>
                    <a:moveTo>
                      <a:pt x="91" y="51"/>
                    </a:moveTo>
                    <a:cubicBezTo>
                      <a:pt x="88" y="51"/>
                      <a:pt x="85" y="54"/>
                      <a:pt x="85" y="58"/>
                    </a:cubicBezTo>
                    <a:cubicBezTo>
                      <a:pt x="85" y="59"/>
                      <a:pt x="85" y="61"/>
                      <a:pt x="86" y="62"/>
                    </a:cubicBezTo>
                    <a:cubicBezTo>
                      <a:pt x="86" y="62"/>
                      <a:pt x="86" y="62"/>
                      <a:pt x="86" y="62"/>
                    </a:cubicBezTo>
                    <a:cubicBezTo>
                      <a:pt x="87" y="62"/>
                      <a:pt x="87" y="62"/>
                      <a:pt x="87" y="62"/>
                    </a:cubicBezTo>
                    <a:cubicBezTo>
                      <a:pt x="89" y="65"/>
                      <a:pt x="87" y="66"/>
                      <a:pt x="85" y="66"/>
                    </a:cubicBezTo>
                    <a:cubicBezTo>
                      <a:pt x="67" y="66"/>
                      <a:pt x="67" y="66"/>
                      <a:pt x="67" y="66"/>
                    </a:cubicBezTo>
                    <a:cubicBezTo>
                      <a:pt x="67" y="84"/>
                      <a:pt x="67" y="84"/>
                      <a:pt x="67" y="84"/>
                    </a:cubicBezTo>
                    <a:cubicBezTo>
                      <a:pt x="67" y="86"/>
                      <a:pt x="66" y="87"/>
                      <a:pt x="65" y="87"/>
                    </a:cubicBezTo>
                    <a:cubicBezTo>
                      <a:pt x="65" y="87"/>
                      <a:pt x="64" y="87"/>
                      <a:pt x="63" y="86"/>
                    </a:cubicBezTo>
                    <a:cubicBezTo>
                      <a:pt x="62" y="85"/>
                      <a:pt x="62" y="85"/>
                      <a:pt x="62" y="85"/>
                    </a:cubicBezTo>
                    <a:cubicBezTo>
                      <a:pt x="61" y="84"/>
                      <a:pt x="60" y="84"/>
                      <a:pt x="58" y="84"/>
                    </a:cubicBezTo>
                    <a:cubicBezTo>
                      <a:pt x="55" y="84"/>
                      <a:pt x="52" y="87"/>
                      <a:pt x="52" y="91"/>
                    </a:cubicBezTo>
                    <a:cubicBezTo>
                      <a:pt x="52" y="94"/>
                      <a:pt x="55" y="97"/>
                      <a:pt x="58" y="97"/>
                    </a:cubicBezTo>
                    <a:cubicBezTo>
                      <a:pt x="60" y="97"/>
                      <a:pt x="61" y="97"/>
                      <a:pt x="62" y="96"/>
                    </a:cubicBezTo>
                    <a:cubicBezTo>
                      <a:pt x="63" y="96"/>
                      <a:pt x="63" y="96"/>
                      <a:pt x="63" y="96"/>
                    </a:cubicBezTo>
                    <a:cubicBezTo>
                      <a:pt x="64" y="95"/>
                      <a:pt x="65" y="95"/>
                      <a:pt x="65" y="95"/>
                    </a:cubicBezTo>
                    <a:cubicBezTo>
                      <a:pt x="66" y="95"/>
                      <a:pt x="67" y="96"/>
                      <a:pt x="67" y="97"/>
                    </a:cubicBezTo>
                    <a:cubicBezTo>
                      <a:pt x="67" y="115"/>
                      <a:pt x="67" y="115"/>
                      <a:pt x="67" y="115"/>
                    </a:cubicBezTo>
                    <a:cubicBezTo>
                      <a:pt x="104" y="115"/>
                      <a:pt x="104" y="115"/>
                      <a:pt x="104" y="115"/>
                    </a:cubicBezTo>
                    <a:cubicBezTo>
                      <a:pt x="111" y="115"/>
                      <a:pt x="116" y="110"/>
                      <a:pt x="116" y="103"/>
                    </a:cubicBezTo>
                    <a:cubicBezTo>
                      <a:pt x="116" y="66"/>
                      <a:pt x="116" y="66"/>
                      <a:pt x="116" y="66"/>
                    </a:cubicBezTo>
                    <a:cubicBezTo>
                      <a:pt x="98" y="66"/>
                      <a:pt x="98" y="66"/>
                      <a:pt x="98" y="66"/>
                    </a:cubicBezTo>
                    <a:cubicBezTo>
                      <a:pt x="96" y="66"/>
                      <a:pt x="94" y="65"/>
                      <a:pt x="96" y="62"/>
                    </a:cubicBezTo>
                    <a:cubicBezTo>
                      <a:pt x="97" y="62"/>
                      <a:pt x="97" y="62"/>
                      <a:pt x="97" y="62"/>
                    </a:cubicBezTo>
                    <a:cubicBezTo>
                      <a:pt x="97" y="62"/>
                      <a:pt x="97" y="62"/>
                      <a:pt x="97" y="62"/>
                    </a:cubicBezTo>
                    <a:cubicBezTo>
                      <a:pt x="98" y="61"/>
                      <a:pt x="98" y="59"/>
                      <a:pt x="98" y="58"/>
                    </a:cubicBezTo>
                    <a:cubicBezTo>
                      <a:pt x="98" y="54"/>
                      <a:pt x="95" y="51"/>
                      <a:pt x="91" y="51"/>
                    </a:cubicBezTo>
                    <a:moveTo>
                      <a:pt x="49" y="0"/>
                    </a:moveTo>
                    <a:cubicBezTo>
                      <a:pt x="12" y="0"/>
                      <a:pt x="12" y="0"/>
                      <a:pt x="12" y="0"/>
                    </a:cubicBezTo>
                    <a:cubicBezTo>
                      <a:pt x="6" y="0"/>
                      <a:pt x="0" y="5"/>
                      <a:pt x="0" y="12"/>
                    </a:cubicBezTo>
                    <a:cubicBezTo>
                      <a:pt x="0" y="49"/>
                      <a:pt x="0" y="49"/>
                      <a:pt x="0" y="49"/>
                    </a:cubicBezTo>
                    <a:cubicBezTo>
                      <a:pt x="19" y="49"/>
                      <a:pt x="19" y="49"/>
                      <a:pt x="19" y="49"/>
                    </a:cubicBezTo>
                    <a:cubicBezTo>
                      <a:pt x="19" y="48"/>
                      <a:pt x="19" y="48"/>
                      <a:pt x="19" y="48"/>
                    </a:cubicBezTo>
                    <a:cubicBezTo>
                      <a:pt x="20" y="48"/>
                      <a:pt x="20" y="47"/>
                      <a:pt x="19" y="46"/>
                    </a:cubicBezTo>
                    <a:cubicBezTo>
                      <a:pt x="18" y="45"/>
                      <a:pt x="18" y="45"/>
                      <a:pt x="18" y="45"/>
                    </a:cubicBezTo>
                    <a:cubicBezTo>
                      <a:pt x="17" y="44"/>
                      <a:pt x="17" y="42"/>
                      <a:pt x="17" y="40"/>
                    </a:cubicBezTo>
                    <a:cubicBezTo>
                      <a:pt x="17" y="36"/>
                      <a:pt x="20" y="32"/>
                      <a:pt x="25" y="32"/>
                    </a:cubicBezTo>
                    <a:cubicBezTo>
                      <a:pt x="29" y="32"/>
                      <a:pt x="33" y="36"/>
                      <a:pt x="33" y="40"/>
                    </a:cubicBezTo>
                    <a:cubicBezTo>
                      <a:pt x="33" y="42"/>
                      <a:pt x="32" y="44"/>
                      <a:pt x="31" y="45"/>
                    </a:cubicBezTo>
                    <a:cubicBezTo>
                      <a:pt x="31" y="46"/>
                      <a:pt x="31" y="46"/>
                      <a:pt x="31" y="46"/>
                    </a:cubicBezTo>
                    <a:cubicBezTo>
                      <a:pt x="30" y="47"/>
                      <a:pt x="30" y="48"/>
                      <a:pt x="30" y="48"/>
                    </a:cubicBezTo>
                    <a:cubicBezTo>
                      <a:pt x="31" y="49"/>
                      <a:pt x="31" y="49"/>
                      <a:pt x="31" y="49"/>
                    </a:cubicBezTo>
                    <a:cubicBezTo>
                      <a:pt x="49" y="49"/>
                      <a:pt x="49" y="49"/>
                      <a:pt x="49" y="49"/>
                    </a:cubicBezTo>
                    <a:cubicBezTo>
                      <a:pt x="49" y="30"/>
                      <a:pt x="49" y="30"/>
                      <a:pt x="49" y="30"/>
                    </a:cubicBezTo>
                    <a:cubicBezTo>
                      <a:pt x="49" y="30"/>
                      <a:pt x="49" y="30"/>
                      <a:pt x="49" y="30"/>
                    </a:cubicBezTo>
                    <a:cubicBezTo>
                      <a:pt x="49" y="30"/>
                      <a:pt x="48" y="30"/>
                      <a:pt x="48" y="30"/>
                    </a:cubicBezTo>
                    <a:cubicBezTo>
                      <a:pt x="48" y="30"/>
                      <a:pt x="47" y="30"/>
                      <a:pt x="47" y="30"/>
                    </a:cubicBezTo>
                    <a:cubicBezTo>
                      <a:pt x="46" y="31"/>
                      <a:pt x="46" y="31"/>
                      <a:pt x="46" y="31"/>
                    </a:cubicBezTo>
                    <a:cubicBezTo>
                      <a:pt x="44" y="32"/>
                      <a:pt x="43" y="32"/>
                      <a:pt x="41" y="32"/>
                    </a:cubicBezTo>
                    <a:cubicBezTo>
                      <a:pt x="36" y="32"/>
                      <a:pt x="33" y="29"/>
                      <a:pt x="33" y="24"/>
                    </a:cubicBezTo>
                    <a:cubicBezTo>
                      <a:pt x="33" y="20"/>
                      <a:pt x="36" y="16"/>
                      <a:pt x="41" y="16"/>
                    </a:cubicBezTo>
                    <a:cubicBezTo>
                      <a:pt x="43" y="16"/>
                      <a:pt x="44" y="17"/>
                      <a:pt x="46" y="18"/>
                    </a:cubicBezTo>
                    <a:cubicBezTo>
                      <a:pt x="47" y="18"/>
                      <a:pt x="47" y="18"/>
                      <a:pt x="47" y="18"/>
                    </a:cubicBezTo>
                    <a:cubicBezTo>
                      <a:pt x="47" y="19"/>
                      <a:pt x="48" y="19"/>
                      <a:pt x="48" y="19"/>
                    </a:cubicBezTo>
                    <a:cubicBezTo>
                      <a:pt x="48" y="19"/>
                      <a:pt x="49" y="19"/>
                      <a:pt x="49" y="19"/>
                    </a:cubicBezTo>
                    <a:cubicBezTo>
                      <a:pt x="49" y="19"/>
                      <a:pt x="49" y="19"/>
                      <a:pt x="49" y="19"/>
                    </a:cubicBezTo>
                    <a:cubicBezTo>
                      <a:pt x="49" y="0"/>
                      <a:pt x="49" y="0"/>
                      <a:pt x="49" y="0"/>
                    </a:cubicBezTo>
                  </a:path>
                </a:pathLst>
              </a:custGeom>
              <a:solidFill>
                <a:srgbClr val="3E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95" name="Freeform 46"/>
            <p:cNvSpPr>
              <a:spLocks noEditPoints="1"/>
            </p:cNvSpPr>
            <p:nvPr/>
          </p:nvSpPr>
          <p:spPr bwMode="auto">
            <a:xfrm>
              <a:off x="5716842" y="4654746"/>
              <a:ext cx="590345" cy="588962"/>
            </a:xfrm>
            <a:custGeom>
              <a:avLst/>
              <a:gdLst>
                <a:gd name="T0" fmla="*/ 69 w 154"/>
                <a:gd name="T1" fmla="*/ 142 h 154"/>
                <a:gd name="T2" fmla="*/ 85 w 154"/>
                <a:gd name="T3" fmla="*/ 142 h 154"/>
                <a:gd name="T4" fmla="*/ 23 w 154"/>
                <a:gd name="T5" fmla="*/ 131 h 154"/>
                <a:gd name="T6" fmla="*/ 25 w 154"/>
                <a:gd name="T7" fmla="*/ 117 h 154"/>
                <a:gd name="T8" fmla="*/ 117 w 154"/>
                <a:gd name="T9" fmla="*/ 129 h 154"/>
                <a:gd name="T10" fmla="*/ 128 w 154"/>
                <a:gd name="T11" fmla="*/ 117 h 154"/>
                <a:gd name="T12" fmla="*/ 0 w 154"/>
                <a:gd name="T13" fmla="*/ 77 h 154"/>
                <a:gd name="T14" fmla="*/ 12 w 154"/>
                <a:gd name="T15" fmla="*/ 69 h 154"/>
                <a:gd name="T16" fmla="*/ 142 w 154"/>
                <a:gd name="T17" fmla="*/ 85 h 154"/>
                <a:gd name="T18" fmla="*/ 142 w 154"/>
                <a:gd name="T19" fmla="*/ 69 h 154"/>
                <a:gd name="T20" fmla="*/ 73 w 154"/>
                <a:gd name="T21" fmla="*/ 34 h 154"/>
                <a:gd name="T22" fmla="*/ 56 w 154"/>
                <a:gd name="T23" fmla="*/ 57 h 154"/>
                <a:gd name="T24" fmla="*/ 69 w 154"/>
                <a:gd name="T25" fmla="*/ 76 h 154"/>
                <a:gd name="T26" fmla="*/ 81 w 154"/>
                <a:gd name="T27" fmla="*/ 92 h 154"/>
                <a:gd name="T28" fmla="*/ 81 w 154"/>
                <a:gd name="T29" fmla="*/ 95 h 154"/>
                <a:gd name="T30" fmla="*/ 71 w 154"/>
                <a:gd name="T31" fmla="*/ 91 h 154"/>
                <a:gd name="T32" fmla="*/ 71 w 154"/>
                <a:gd name="T33" fmla="*/ 86 h 154"/>
                <a:gd name="T34" fmla="*/ 72 w 154"/>
                <a:gd name="T35" fmla="*/ 82 h 154"/>
                <a:gd name="T36" fmla="*/ 56 w 154"/>
                <a:gd name="T37" fmla="*/ 84 h 154"/>
                <a:gd name="T38" fmla="*/ 56 w 154"/>
                <a:gd name="T39" fmla="*/ 90 h 154"/>
                <a:gd name="T40" fmla="*/ 60 w 154"/>
                <a:gd name="T41" fmla="*/ 104 h 154"/>
                <a:gd name="T42" fmla="*/ 73 w 154"/>
                <a:gd name="T43" fmla="*/ 118 h 154"/>
                <a:gd name="T44" fmla="*/ 80 w 154"/>
                <a:gd name="T45" fmla="*/ 108 h 154"/>
                <a:gd name="T46" fmla="*/ 98 w 154"/>
                <a:gd name="T47" fmla="*/ 93 h 154"/>
                <a:gd name="T48" fmla="*/ 85 w 154"/>
                <a:gd name="T49" fmla="*/ 74 h 154"/>
                <a:gd name="T50" fmla="*/ 73 w 154"/>
                <a:gd name="T51" fmla="*/ 57 h 154"/>
                <a:gd name="T52" fmla="*/ 81 w 154"/>
                <a:gd name="T53" fmla="*/ 51 h 154"/>
                <a:gd name="T54" fmla="*/ 82 w 154"/>
                <a:gd name="T55" fmla="*/ 68 h 154"/>
                <a:gd name="T56" fmla="*/ 98 w 154"/>
                <a:gd name="T57" fmla="*/ 66 h 154"/>
                <a:gd name="T58" fmla="*/ 98 w 154"/>
                <a:gd name="T59" fmla="*/ 60 h 154"/>
                <a:gd name="T60" fmla="*/ 93 w 154"/>
                <a:gd name="T61" fmla="*/ 46 h 154"/>
                <a:gd name="T62" fmla="*/ 80 w 154"/>
                <a:gd name="T63" fmla="*/ 34 h 154"/>
                <a:gd name="T64" fmla="*/ 25 w 154"/>
                <a:gd name="T65" fmla="*/ 37 h 154"/>
                <a:gd name="T66" fmla="*/ 23 w 154"/>
                <a:gd name="T67" fmla="*/ 23 h 154"/>
                <a:gd name="T68" fmla="*/ 117 w 154"/>
                <a:gd name="T69" fmla="*/ 26 h 154"/>
                <a:gd name="T70" fmla="*/ 131 w 154"/>
                <a:gd name="T71" fmla="*/ 23 h 154"/>
                <a:gd name="T72" fmla="*/ 31 w 154"/>
                <a:gd name="T73" fmla="*/ 77 h 154"/>
                <a:gd name="T74" fmla="*/ 123 w 154"/>
                <a:gd name="T75" fmla="*/ 77 h 154"/>
                <a:gd name="T76" fmla="*/ 77 w 154"/>
                <a:gd name="T77" fmla="*/ 17 h 154"/>
                <a:gd name="T78" fmla="*/ 77 w 154"/>
                <a:gd name="T79" fmla="*/ 137 h 154"/>
                <a:gd name="T80" fmla="*/ 77 w 154"/>
                <a:gd name="T81" fmla="*/ 17 h 154"/>
                <a:gd name="T82" fmla="*/ 69 w 154"/>
                <a:gd name="T83" fmla="*/ 12 h 154"/>
                <a:gd name="T84" fmla="*/ 77 w 154"/>
                <a:gd name="T8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4" h="154">
                  <a:moveTo>
                    <a:pt x="85" y="142"/>
                  </a:moveTo>
                  <a:cubicBezTo>
                    <a:pt x="69" y="142"/>
                    <a:pt x="69" y="142"/>
                    <a:pt x="69" y="142"/>
                  </a:cubicBezTo>
                  <a:cubicBezTo>
                    <a:pt x="77" y="154"/>
                    <a:pt x="77" y="154"/>
                    <a:pt x="77" y="154"/>
                  </a:cubicBezTo>
                  <a:cubicBezTo>
                    <a:pt x="85" y="142"/>
                    <a:pt x="85" y="142"/>
                    <a:pt x="85" y="142"/>
                  </a:cubicBezTo>
                  <a:moveTo>
                    <a:pt x="25" y="117"/>
                  </a:moveTo>
                  <a:cubicBezTo>
                    <a:pt x="23" y="131"/>
                    <a:pt x="23" y="131"/>
                    <a:pt x="23" y="131"/>
                  </a:cubicBezTo>
                  <a:cubicBezTo>
                    <a:pt x="37" y="129"/>
                    <a:pt x="37" y="129"/>
                    <a:pt x="37" y="129"/>
                  </a:cubicBezTo>
                  <a:cubicBezTo>
                    <a:pt x="25" y="117"/>
                    <a:pt x="25" y="117"/>
                    <a:pt x="25" y="117"/>
                  </a:cubicBezTo>
                  <a:moveTo>
                    <a:pt x="128" y="117"/>
                  </a:moveTo>
                  <a:cubicBezTo>
                    <a:pt x="117" y="129"/>
                    <a:pt x="117" y="129"/>
                    <a:pt x="117" y="129"/>
                  </a:cubicBezTo>
                  <a:cubicBezTo>
                    <a:pt x="131" y="131"/>
                    <a:pt x="131" y="131"/>
                    <a:pt x="131" y="131"/>
                  </a:cubicBezTo>
                  <a:cubicBezTo>
                    <a:pt x="128" y="117"/>
                    <a:pt x="128" y="117"/>
                    <a:pt x="128" y="117"/>
                  </a:cubicBezTo>
                  <a:moveTo>
                    <a:pt x="12" y="69"/>
                  </a:moveTo>
                  <a:cubicBezTo>
                    <a:pt x="0" y="77"/>
                    <a:pt x="0" y="77"/>
                    <a:pt x="0" y="77"/>
                  </a:cubicBezTo>
                  <a:cubicBezTo>
                    <a:pt x="12" y="85"/>
                    <a:pt x="12" y="85"/>
                    <a:pt x="12" y="85"/>
                  </a:cubicBezTo>
                  <a:cubicBezTo>
                    <a:pt x="12" y="69"/>
                    <a:pt x="12" y="69"/>
                    <a:pt x="12" y="69"/>
                  </a:cubicBezTo>
                  <a:moveTo>
                    <a:pt x="142" y="69"/>
                  </a:moveTo>
                  <a:cubicBezTo>
                    <a:pt x="142" y="85"/>
                    <a:pt x="142" y="85"/>
                    <a:pt x="142" y="85"/>
                  </a:cubicBezTo>
                  <a:cubicBezTo>
                    <a:pt x="154" y="77"/>
                    <a:pt x="154" y="77"/>
                    <a:pt x="154" y="77"/>
                  </a:cubicBezTo>
                  <a:cubicBezTo>
                    <a:pt x="142" y="69"/>
                    <a:pt x="142" y="69"/>
                    <a:pt x="142" y="69"/>
                  </a:cubicBezTo>
                  <a:moveTo>
                    <a:pt x="80" y="34"/>
                  </a:moveTo>
                  <a:cubicBezTo>
                    <a:pt x="73" y="34"/>
                    <a:pt x="73" y="34"/>
                    <a:pt x="73" y="34"/>
                  </a:cubicBezTo>
                  <a:cubicBezTo>
                    <a:pt x="73" y="42"/>
                    <a:pt x="73" y="42"/>
                    <a:pt x="73" y="42"/>
                  </a:cubicBezTo>
                  <a:cubicBezTo>
                    <a:pt x="62" y="43"/>
                    <a:pt x="56" y="48"/>
                    <a:pt x="56" y="57"/>
                  </a:cubicBezTo>
                  <a:cubicBezTo>
                    <a:pt x="56" y="61"/>
                    <a:pt x="58" y="66"/>
                    <a:pt x="63" y="71"/>
                  </a:cubicBezTo>
                  <a:cubicBezTo>
                    <a:pt x="65" y="72"/>
                    <a:pt x="67" y="74"/>
                    <a:pt x="69" y="76"/>
                  </a:cubicBezTo>
                  <a:cubicBezTo>
                    <a:pt x="71" y="78"/>
                    <a:pt x="73" y="80"/>
                    <a:pt x="75" y="81"/>
                  </a:cubicBezTo>
                  <a:cubicBezTo>
                    <a:pt x="79" y="85"/>
                    <a:pt x="81" y="89"/>
                    <a:pt x="81" y="92"/>
                  </a:cubicBezTo>
                  <a:cubicBezTo>
                    <a:pt x="81" y="92"/>
                    <a:pt x="81" y="93"/>
                    <a:pt x="81" y="93"/>
                  </a:cubicBezTo>
                  <a:cubicBezTo>
                    <a:pt x="81" y="94"/>
                    <a:pt x="81" y="95"/>
                    <a:pt x="81" y="95"/>
                  </a:cubicBezTo>
                  <a:cubicBezTo>
                    <a:pt x="81" y="98"/>
                    <a:pt x="80" y="100"/>
                    <a:pt x="76" y="100"/>
                  </a:cubicBezTo>
                  <a:cubicBezTo>
                    <a:pt x="73" y="100"/>
                    <a:pt x="71" y="97"/>
                    <a:pt x="71" y="91"/>
                  </a:cubicBezTo>
                  <a:cubicBezTo>
                    <a:pt x="71" y="90"/>
                    <a:pt x="71" y="90"/>
                    <a:pt x="71" y="89"/>
                  </a:cubicBezTo>
                  <a:cubicBezTo>
                    <a:pt x="71" y="88"/>
                    <a:pt x="71" y="87"/>
                    <a:pt x="71" y="86"/>
                  </a:cubicBezTo>
                  <a:cubicBezTo>
                    <a:pt x="71" y="85"/>
                    <a:pt x="72" y="84"/>
                    <a:pt x="72" y="84"/>
                  </a:cubicBezTo>
                  <a:cubicBezTo>
                    <a:pt x="72" y="83"/>
                    <a:pt x="72" y="82"/>
                    <a:pt x="72" y="82"/>
                  </a:cubicBezTo>
                  <a:cubicBezTo>
                    <a:pt x="56" y="82"/>
                    <a:pt x="56" y="82"/>
                    <a:pt x="56" y="82"/>
                  </a:cubicBezTo>
                  <a:cubicBezTo>
                    <a:pt x="56" y="83"/>
                    <a:pt x="56" y="83"/>
                    <a:pt x="56" y="84"/>
                  </a:cubicBezTo>
                  <a:cubicBezTo>
                    <a:pt x="56" y="85"/>
                    <a:pt x="56" y="86"/>
                    <a:pt x="56" y="87"/>
                  </a:cubicBezTo>
                  <a:cubicBezTo>
                    <a:pt x="56" y="88"/>
                    <a:pt x="56" y="89"/>
                    <a:pt x="56" y="90"/>
                  </a:cubicBezTo>
                  <a:cubicBezTo>
                    <a:pt x="56" y="91"/>
                    <a:pt x="56" y="92"/>
                    <a:pt x="56" y="92"/>
                  </a:cubicBezTo>
                  <a:cubicBezTo>
                    <a:pt x="56" y="98"/>
                    <a:pt x="57" y="102"/>
                    <a:pt x="60" y="104"/>
                  </a:cubicBezTo>
                  <a:cubicBezTo>
                    <a:pt x="63" y="106"/>
                    <a:pt x="67" y="108"/>
                    <a:pt x="73" y="108"/>
                  </a:cubicBezTo>
                  <a:cubicBezTo>
                    <a:pt x="73" y="118"/>
                    <a:pt x="73" y="118"/>
                    <a:pt x="73" y="118"/>
                  </a:cubicBezTo>
                  <a:cubicBezTo>
                    <a:pt x="80" y="118"/>
                    <a:pt x="80" y="118"/>
                    <a:pt x="80" y="118"/>
                  </a:cubicBezTo>
                  <a:cubicBezTo>
                    <a:pt x="80" y="108"/>
                    <a:pt x="80" y="108"/>
                    <a:pt x="80" y="108"/>
                  </a:cubicBezTo>
                  <a:cubicBezTo>
                    <a:pt x="86" y="108"/>
                    <a:pt x="90" y="106"/>
                    <a:pt x="93" y="104"/>
                  </a:cubicBezTo>
                  <a:cubicBezTo>
                    <a:pt x="96" y="102"/>
                    <a:pt x="98" y="98"/>
                    <a:pt x="98" y="93"/>
                  </a:cubicBezTo>
                  <a:cubicBezTo>
                    <a:pt x="98" y="88"/>
                    <a:pt x="96" y="84"/>
                    <a:pt x="91" y="79"/>
                  </a:cubicBezTo>
                  <a:cubicBezTo>
                    <a:pt x="89" y="77"/>
                    <a:pt x="87" y="76"/>
                    <a:pt x="85" y="74"/>
                  </a:cubicBezTo>
                  <a:cubicBezTo>
                    <a:pt x="83" y="72"/>
                    <a:pt x="81" y="70"/>
                    <a:pt x="79" y="68"/>
                  </a:cubicBezTo>
                  <a:cubicBezTo>
                    <a:pt x="75" y="64"/>
                    <a:pt x="73" y="61"/>
                    <a:pt x="73" y="57"/>
                  </a:cubicBezTo>
                  <a:cubicBezTo>
                    <a:pt x="73" y="52"/>
                    <a:pt x="74" y="50"/>
                    <a:pt x="78" y="50"/>
                  </a:cubicBezTo>
                  <a:cubicBezTo>
                    <a:pt x="79" y="50"/>
                    <a:pt x="80" y="50"/>
                    <a:pt x="81" y="51"/>
                  </a:cubicBezTo>
                  <a:cubicBezTo>
                    <a:pt x="82" y="52"/>
                    <a:pt x="82" y="54"/>
                    <a:pt x="82" y="55"/>
                  </a:cubicBezTo>
                  <a:cubicBezTo>
                    <a:pt x="82" y="68"/>
                    <a:pt x="82" y="68"/>
                    <a:pt x="82" y="68"/>
                  </a:cubicBezTo>
                  <a:cubicBezTo>
                    <a:pt x="98" y="68"/>
                    <a:pt x="98" y="68"/>
                    <a:pt x="98" y="68"/>
                  </a:cubicBezTo>
                  <a:cubicBezTo>
                    <a:pt x="98" y="67"/>
                    <a:pt x="98" y="67"/>
                    <a:pt x="98" y="66"/>
                  </a:cubicBezTo>
                  <a:cubicBezTo>
                    <a:pt x="98" y="65"/>
                    <a:pt x="98" y="64"/>
                    <a:pt x="98" y="63"/>
                  </a:cubicBezTo>
                  <a:cubicBezTo>
                    <a:pt x="98" y="62"/>
                    <a:pt x="98" y="61"/>
                    <a:pt x="98" y="60"/>
                  </a:cubicBezTo>
                  <a:cubicBezTo>
                    <a:pt x="98" y="59"/>
                    <a:pt x="98" y="58"/>
                    <a:pt x="98" y="58"/>
                  </a:cubicBezTo>
                  <a:cubicBezTo>
                    <a:pt x="98" y="52"/>
                    <a:pt x="97" y="48"/>
                    <a:pt x="93" y="46"/>
                  </a:cubicBezTo>
                  <a:cubicBezTo>
                    <a:pt x="91" y="44"/>
                    <a:pt x="86" y="42"/>
                    <a:pt x="80" y="42"/>
                  </a:cubicBezTo>
                  <a:cubicBezTo>
                    <a:pt x="80" y="34"/>
                    <a:pt x="80" y="34"/>
                    <a:pt x="80" y="34"/>
                  </a:cubicBezTo>
                  <a:moveTo>
                    <a:pt x="23" y="23"/>
                  </a:moveTo>
                  <a:cubicBezTo>
                    <a:pt x="25" y="37"/>
                    <a:pt x="25" y="37"/>
                    <a:pt x="25" y="37"/>
                  </a:cubicBezTo>
                  <a:cubicBezTo>
                    <a:pt x="37" y="26"/>
                    <a:pt x="37" y="26"/>
                    <a:pt x="37" y="26"/>
                  </a:cubicBezTo>
                  <a:cubicBezTo>
                    <a:pt x="23" y="23"/>
                    <a:pt x="23" y="23"/>
                    <a:pt x="23" y="23"/>
                  </a:cubicBezTo>
                  <a:moveTo>
                    <a:pt x="131" y="23"/>
                  </a:moveTo>
                  <a:cubicBezTo>
                    <a:pt x="117" y="26"/>
                    <a:pt x="117" y="26"/>
                    <a:pt x="117" y="26"/>
                  </a:cubicBezTo>
                  <a:cubicBezTo>
                    <a:pt x="128" y="37"/>
                    <a:pt x="128" y="37"/>
                    <a:pt x="128" y="37"/>
                  </a:cubicBezTo>
                  <a:cubicBezTo>
                    <a:pt x="131" y="23"/>
                    <a:pt x="131" y="23"/>
                    <a:pt x="131" y="23"/>
                  </a:cubicBezTo>
                  <a:moveTo>
                    <a:pt x="77" y="123"/>
                  </a:moveTo>
                  <a:cubicBezTo>
                    <a:pt x="51" y="123"/>
                    <a:pt x="31" y="103"/>
                    <a:pt x="31" y="77"/>
                  </a:cubicBezTo>
                  <a:cubicBezTo>
                    <a:pt x="31" y="52"/>
                    <a:pt x="51" y="31"/>
                    <a:pt x="77" y="31"/>
                  </a:cubicBezTo>
                  <a:cubicBezTo>
                    <a:pt x="102" y="31"/>
                    <a:pt x="123" y="52"/>
                    <a:pt x="123" y="77"/>
                  </a:cubicBezTo>
                  <a:cubicBezTo>
                    <a:pt x="123" y="103"/>
                    <a:pt x="102" y="123"/>
                    <a:pt x="77" y="123"/>
                  </a:cubicBezTo>
                  <a:moveTo>
                    <a:pt x="77" y="17"/>
                  </a:moveTo>
                  <a:cubicBezTo>
                    <a:pt x="44" y="17"/>
                    <a:pt x="17" y="44"/>
                    <a:pt x="17" y="77"/>
                  </a:cubicBezTo>
                  <a:cubicBezTo>
                    <a:pt x="17" y="110"/>
                    <a:pt x="44" y="137"/>
                    <a:pt x="77" y="137"/>
                  </a:cubicBezTo>
                  <a:cubicBezTo>
                    <a:pt x="110" y="137"/>
                    <a:pt x="137" y="110"/>
                    <a:pt x="137" y="77"/>
                  </a:cubicBezTo>
                  <a:cubicBezTo>
                    <a:pt x="137" y="44"/>
                    <a:pt x="110" y="17"/>
                    <a:pt x="77" y="17"/>
                  </a:cubicBezTo>
                  <a:moveTo>
                    <a:pt x="77" y="0"/>
                  </a:moveTo>
                  <a:cubicBezTo>
                    <a:pt x="69" y="12"/>
                    <a:pt x="69" y="12"/>
                    <a:pt x="69" y="12"/>
                  </a:cubicBezTo>
                  <a:cubicBezTo>
                    <a:pt x="85" y="12"/>
                    <a:pt x="85" y="12"/>
                    <a:pt x="85" y="12"/>
                  </a:cubicBezTo>
                  <a:cubicBezTo>
                    <a:pt x="77" y="0"/>
                    <a:pt x="77" y="0"/>
                    <a:pt x="77" y="0"/>
                  </a:cubicBezTo>
                </a:path>
              </a:pathLst>
            </a:custGeom>
            <a:solidFill>
              <a:srgbClr val="F49C19"/>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125" name="组合 124"/>
            <p:cNvGrpSpPr/>
            <p:nvPr/>
          </p:nvGrpSpPr>
          <p:grpSpPr>
            <a:xfrm rot="20849564">
              <a:off x="5724200" y="5578203"/>
              <a:ext cx="570815" cy="952284"/>
              <a:chOff x="5640572" y="5644017"/>
              <a:chExt cx="570815" cy="952284"/>
            </a:xfrm>
          </p:grpSpPr>
          <p:grpSp>
            <p:nvGrpSpPr>
              <p:cNvPr id="122" name="组合 121"/>
              <p:cNvGrpSpPr/>
              <p:nvPr/>
            </p:nvGrpSpPr>
            <p:grpSpPr>
              <a:xfrm rot="20510514">
                <a:off x="5640572" y="5644017"/>
                <a:ext cx="439515" cy="952284"/>
                <a:chOff x="4716267" y="5767119"/>
                <a:chExt cx="439515" cy="952284"/>
              </a:xfrm>
            </p:grpSpPr>
            <p:sp>
              <p:nvSpPr>
                <p:cNvPr id="117" name="Freeform 48"/>
                <p:cNvSpPr>
                  <a:spLocks noEditPoints="1"/>
                </p:cNvSpPr>
                <p:nvPr/>
              </p:nvSpPr>
              <p:spPr bwMode="auto">
                <a:xfrm>
                  <a:off x="4753535" y="5788967"/>
                  <a:ext cx="397106" cy="930436"/>
                </a:xfrm>
                <a:custGeom>
                  <a:avLst/>
                  <a:gdLst>
                    <a:gd name="T0" fmla="*/ 58 w 88"/>
                    <a:gd name="T1" fmla="*/ 120 h 206"/>
                    <a:gd name="T2" fmla="*/ 50 w 88"/>
                    <a:gd name="T3" fmla="*/ 122 h 206"/>
                    <a:gd name="T4" fmla="*/ 45 w 88"/>
                    <a:gd name="T5" fmla="*/ 121 h 206"/>
                    <a:gd name="T6" fmla="*/ 77 w 88"/>
                    <a:gd name="T7" fmla="*/ 206 h 206"/>
                    <a:gd name="T8" fmla="*/ 88 w 88"/>
                    <a:gd name="T9" fmla="*/ 199 h 206"/>
                    <a:gd name="T10" fmla="*/ 58 w 88"/>
                    <a:gd name="T11" fmla="*/ 120 h 206"/>
                    <a:gd name="T12" fmla="*/ 31 w 88"/>
                    <a:gd name="T13" fmla="*/ 95 h 206"/>
                    <a:gd name="T14" fmla="*/ 0 w 88"/>
                    <a:gd name="T15" fmla="*/ 95 h 206"/>
                    <a:gd name="T16" fmla="*/ 0 w 88"/>
                    <a:gd name="T17" fmla="*/ 108 h 206"/>
                    <a:gd name="T18" fmla="*/ 31 w 88"/>
                    <a:gd name="T19" fmla="*/ 108 h 206"/>
                    <a:gd name="T20" fmla="*/ 30 w 88"/>
                    <a:gd name="T21" fmla="*/ 102 h 206"/>
                    <a:gd name="T22" fmla="*/ 31 w 88"/>
                    <a:gd name="T23" fmla="*/ 95 h 206"/>
                    <a:gd name="T24" fmla="*/ 75 w 88"/>
                    <a:gd name="T25" fmla="*/ 0 h 206"/>
                    <a:gd name="T26" fmla="*/ 45 w 88"/>
                    <a:gd name="T27" fmla="*/ 82 h 206"/>
                    <a:gd name="T28" fmla="*/ 50 w 88"/>
                    <a:gd name="T29" fmla="*/ 81 h 206"/>
                    <a:gd name="T30" fmla="*/ 58 w 88"/>
                    <a:gd name="T31" fmla="*/ 83 h 206"/>
                    <a:gd name="T32" fmla="*/ 86 w 88"/>
                    <a:gd name="T33" fmla="*/ 8 h 206"/>
                    <a:gd name="T34" fmla="*/ 75 w 88"/>
                    <a:gd name="T35"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206">
                      <a:moveTo>
                        <a:pt x="58" y="120"/>
                      </a:moveTo>
                      <a:cubicBezTo>
                        <a:pt x="56" y="121"/>
                        <a:pt x="53" y="122"/>
                        <a:pt x="50" y="122"/>
                      </a:cubicBezTo>
                      <a:cubicBezTo>
                        <a:pt x="49" y="122"/>
                        <a:pt x="47" y="122"/>
                        <a:pt x="45" y="121"/>
                      </a:cubicBezTo>
                      <a:cubicBezTo>
                        <a:pt x="48" y="152"/>
                        <a:pt x="59" y="181"/>
                        <a:pt x="77" y="206"/>
                      </a:cubicBezTo>
                      <a:cubicBezTo>
                        <a:pt x="88" y="199"/>
                        <a:pt x="88" y="199"/>
                        <a:pt x="88" y="199"/>
                      </a:cubicBezTo>
                      <a:cubicBezTo>
                        <a:pt x="71" y="175"/>
                        <a:pt x="61" y="149"/>
                        <a:pt x="58" y="120"/>
                      </a:cubicBezTo>
                      <a:moveTo>
                        <a:pt x="31" y="95"/>
                      </a:moveTo>
                      <a:cubicBezTo>
                        <a:pt x="0" y="95"/>
                        <a:pt x="0" y="95"/>
                        <a:pt x="0" y="95"/>
                      </a:cubicBezTo>
                      <a:cubicBezTo>
                        <a:pt x="0" y="108"/>
                        <a:pt x="0" y="108"/>
                        <a:pt x="0" y="108"/>
                      </a:cubicBezTo>
                      <a:cubicBezTo>
                        <a:pt x="31" y="108"/>
                        <a:pt x="31" y="108"/>
                        <a:pt x="31" y="108"/>
                      </a:cubicBezTo>
                      <a:cubicBezTo>
                        <a:pt x="31" y="106"/>
                        <a:pt x="30" y="104"/>
                        <a:pt x="30" y="102"/>
                      </a:cubicBezTo>
                      <a:cubicBezTo>
                        <a:pt x="30" y="99"/>
                        <a:pt x="31" y="97"/>
                        <a:pt x="31" y="95"/>
                      </a:cubicBezTo>
                      <a:moveTo>
                        <a:pt x="75" y="0"/>
                      </a:moveTo>
                      <a:cubicBezTo>
                        <a:pt x="58" y="25"/>
                        <a:pt x="48" y="53"/>
                        <a:pt x="45" y="82"/>
                      </a:cubicBezTo>
                      <a:cubicBezTo>
                        <a:pt x="47" y="82"/>
                        <a:pt x="49" y="81"/>
                        <a:pt x="50" y="81"/>
                      </a:cubicBezTo>
                      <a:cubicBezTo>
                        <a:pt x="53" y="81"/>
                        <a:pt x="56" y="82"/>
                        <a:pt x="58" y="83"/>
                      </a:cubicBezTo>
                      <a:cubicBezTo>
                        <a:pt x="61" y="56"/>
                        <a:pt x="71" y="30"/>
                        <a:pt x="86" y="8"/>
                      </a:cubicBezTo>
                      <a:cubicBezTo>
                        <a:pt x="75" y="0"/>
                        <a:pt x="75" y="0"/>
                        <a:pt x="75"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49"/>
                <p:cNvSpPr>
                  <a:spLocks/>
                </p:cNvSpPr>
                <p:nvPr/>
              </p:nvSpPr>
              <p:spPr bwMode="auto">
                <a:xfrm>
                  <a:off x="4888474" y="6155229"/>
                  <a:ext cx="127228" cy="185059"/>
                </a:xfrm>
                <a:custGeom>
                  <a:avLst/>
                  <a:gdLst>
                    <a:gd name="T0" fmla="*/ 20 w 28"/>
                    <a:gd name="T1" fmla="*/ 0 h 41"/>
                    <a:gd name="T2" fmla="*/ 15 w 28"/>
                    <a:gd name="T3" fmla="*/ 1 h 41"/>
                    <a:gd name="T4" fmla="*/ 14 w 28"/>
                    <a:gd name="T5" fmla="*/ 14 h 41"/>
                    <a:gd name="T6" fmla="*/ 1 w 28"/>
                    <a:gd name="T7" fmla="*/ 14 h 41"/>
                    <a:gd name="T8" fmla="*/ 0 w 28"/>
                    <a:gd name="T9" fmla="*/ 21 h 41"/>
                    <a:gd name="T10" fmla="*/ 1 w 28"/>
                    <a:gd name="T11" fmla="*/ 27 h 41"/>
                    <a:gd name="T12" fmla="*/ 14 w 28"/>
                    <a:gd name="T13" fmla="*/ 27 h 41"/>
                    <a:gd name="T14" fmla="*/ 15 w 28"/>
                    <a:gd name="T15" fmla="*/ 40 h 41"/>
                    <a:gd name="T16" fmla="*/ 20 w 28"/>
                    <a:gd name="T17" fmla="*/ 41 h 41"/>
                    <a:gd name="T18" fmla="*/ 28 w 28"/>
                    <a:gd name="T19" fmla="*/ 39 h 41"/>
                    <a:gd name="T20" fmla="*/ 27 w 28"/>
                    <a:gd name="T21" fmla="*/ 21 h 41"/>
                    <a:gd name="T22" fmla="*/ 28 w 28"/>
                    <a:gd name="T23" fmla="*/ 2 h 41"/>
                    <a:gd name="T24" fmla="*/ 20 w 28"/>
                    <a:gd name="T2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1">
                      <a:moveTo>
                        <a:pt x="20" y="0"/>
                      </a:moveTo>
                      <a:cubicBezTo>
                        <a:pt x="19" y="0"/>
                        <a:pt x="17" y="1"/>
                        <a:pt x="15" y="1"/>
                      </a:cubicBezTo>
                      <a:cubicBezTo>
                        <a:pt x="14" y="5"/>
                        <a:pt x="14" y="10"/>
                        <a:pt x="14" y="14"/>
                      </a:cubicBezTo>
                      <a:cubicBezTo>
                        <a:pt x="1" y="14"/>
                        <a:pt x="1" y="14"/>
                        <a:pt x="1" y="14"/>
                      </a:cubicBezTo>
                      <a:cubicBezTo>
                        <a:pt x="1" y="16"/>
                        <a:pt x="0" y="18"/>
                        <a:pt x="0" y="21"/>
                      </a:cubicBezTo>
                      <a:cubicBezTo>
                        <a:pt x="0" y="23"/>
                        <a:pt x="1" y="25"/>
                        <a:pt x="1" y="27"/>
                      </a:cubicBezTo>
                      <a:cubicBezTo>
                        <a:pt x="14" y="27"/>
                        <a:pt x="14" y="27"/>
                        <a:pt x="14" y="27"/>
                      </a:cubicBezTo>
                      <a:cubicBezTo>
                        <a:pt x="14" y="32"/>
                        <a:pt x="14" y="36"/>
                        <a:pt x="15" y="40"/>
                      </a:cubicBezTo>
                      <a:cubicBezTo>
                        <a:pt x="17" y="41"/>
                        <a:pt x="19" y="41"/>
                        <a:pt x="20" y="41"/>
                      </a:cubicBezTo>
                      <a:cubicBezTo>
                        <a:pt x="23" y="41"/>
                        <a:pt x="26" y="40"/>
                        <a:pt x="28" y="39"/>
                      </a:cubicBezTo>
                      <a:cubicBezTo>
                        <a:pt x="28" y="33"/>
                        <a:pt x="27" y="27"/>
                        <a:pt x="27" y="21"/>
                      </a:cubicBezTo>
                      <a:cubicBezTo>
                        <a:pt x="27" y="14"/>
                        <a:pt x="28" y="8"/>
                        <a:pt x="28" y="2"/>
                      </a:cubicBezTo>
                      <a:cubicBezTo>
                        <a:pt x="26" y="1"/>
                        <a:pt x="23" y="0"/>
                        <a:pt x="20" y="0"/>
                      </a:cubicBezTo>
                    </a:path>
                  </a:pathLst>
                </a:custGeom>
                <a:solidFill>
                  <a:srgbClr val="895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Oval 52"/>
                <p:cNvSpPr>
                  <a:spLocks noChangeArrowheads="1"/>
                </p:cNvSpPr>
                <p:nvPr/>
              </p:nvSpPr>
              <p:spPr bwMode="auto">
                <a:xfrm>
                  <a:off x="5078674" y="5767119"/>
                  <a:ext cx="77108" cy="80964"/>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Oval 54"/>
                <p:cNvSpPr>
                  <a:spLocks noChangeArrowheads="1"/>
                </p:cNvSpPr>
                <p:nvPr/>
              </p:nvSpPr>
              <p:spPr bwMode="auto">
                <a:xfrm>
                  <a:off x="4716267" y="6209205"/>
                  <a:ext cx="77108"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24" name="Oval 52"/>
              <p:cNvSpPr>
                <a:spLocks noChangeArrowheads="1"/>
              </p:cNvSpPr>
              <p:nvPr/>
            </p:nvSpPr>
            <p:spPr bwMode="auto">
              <a:xfrm>
                <a:off x="6134279" y="6416489"/>
                <a:ext cx="77108" cy="80964"/>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26" name="Oval 47"/>
            <p:cNvSpPr>
              <a:spLocks noChangeArrowheads="1"/>
            </p:cNvSpPr>
            <p:nvPr/>
          </p:nvSpPr>
          <p:spPr bwMode="auto">
            <a:xfrm>
              <a:off x="5878054" y="5964326"/>
              <a:ext cx="185059" cy="185059"/>
            </a:xfrm>
            <a:prstGeom prst="ellipse">
              <a:avLst/>
            </a:prstGeom>
            <a:solidFill>
              <a:srgbClr val="AC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Oval 50"/>
            <p:cNvSpPr>
              <a:spLocks noChangeArrowheads="1"/>
            </p:cNvSpPr>
            <p:nvPr/>
          </p:nvSpPr>
          <p:spPr bwMode="auto">
            <a:xfrm>
              <a:off x="5937049" y="6010850"/>
              <a:ext cx="86104"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文本框 119"/>
            <p:cNvSpPr txBox="1"/>
            <p:nvPr/>
          </p:nvSpPr>
          <p:spPr>
            <a:xfrm>
              <a:off x="5078470" y="5833632"/>
              <a:ext cx="737702" cy="707886"/>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06</a:t>
              </a:r>
              <a:endParaRPr lang="zh-CN" altLang="en-US" sz="4000" dirty="0">
                <a:solidFill>
                  <a:srgbClr val="605E5E"/>
                </a:solidFill>
                <a:latin typeface="Impact" panose="020B0806030902050204" pitchFamily="34" charset="0"/>
                <a:cs typeface="Aharoni" panose="02010803020104030203" pitchFamily="2" charset="-79"/>
              </a:endParaRPr>
            </a:p>
          </p:txBody>
        </p:sp>
        <p:sp>
          <p:nvSpPr>
            <p:cNvPr id="140" name="Oval 35"/>
            <p:cNvSpPr>
              <a:spLocks noChangeArrowheads="1"/>
            </p:cNvSpPr>
            <p:nvPr/>
          </p:nvSpPr>
          <p:spPr bwMode="auto">
            <a:xfrm>
              <a:off x="7925315" y="6244379"/>
              <a:ext cx="80964"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32"/>
            <p:cNvSpPr>
              <a:spLocks noEditPoints="1"/>
            </p:cNvSpPr>
            <p:nvPr/>
          </p:nvSpPr>
          <p:spPr bwMode="auto">
            <a:xfrm rot="4337787">
              <a:off x="7544345" y="5694334"/>
              <a:ext cx="764654" cy="1031760"/>
            </a:xfrm>
            <a:custGeom>
              <a:avLst/>
              <a:gdLst>
                <a:gd name="T0" fmla="*/ 121 w 169"/>
                <a:gd name="T1" fmla="*/ 126 h 228"/>
                <a:gd name="T2" fmla="*/ 110 w 169"/>
                <a:gd name="T3" fmla="*/ 133 h 228"/>
                <a:gd name="T4" fmla="*/ 135 w 169"/>
                <a:gd name="T5" fmla="*/ 228 h 228"/>
                <a:gd name="T6" fmla="*/ 148 w 169"/>
                <a:gd name="T7" fmla="*/ 228 h 228"/>
                <a:gd name="T8" fmla="*/ 121 w 169"/>
                <a:gd name="T9" fmla="*/ 126 h 228"/>
                <a:gd name="T10" fmla="*/ 4 w 169"/>
                <a:gd name="T11" fmla="*/ 34 h 228"/>
                <a:gd name="T12" fmla="*/ 0 w 169"/>
                <a:gd name="T13" fmla="*/ 46 h 228"/>
                <a:gd name="T14" fmla="*/ 88 w 169"/>
                <a:gd name="T15" fmla="*/ 103 h 228"/>
                <a:gd name="T16" fmla="*/ 98 w 169"/>
                <a:gd name="T17" fmla="*/ 95 h 228"/>
                <a:gd name="T18" fmla="*/ 4 w 169"/>
                <a:gd name="T19" fmla="*/ 34 h 228"/>
                <a:gd name="T20" fmla="*/ 169 w 169"/>
                <a:gd name="T21" fmla="*/ 0 h 228"/>
                <a:gd name="T22" fmla="*/ 156 w 169"/>
                <a:gd name="T23" fmla="*/ 0 h 228"/>
                <a:gd name="T24" fmla="*/ 156 w 169"/>
                <a:gd name="T25" fmla="*/ 61 h 228"/>
                <a:gd name="T26" fmla="*/ 115 w 169"/>
                <a:gd name="T27" fmla="*/ 96 h 228"/>
                <a:gd name="T28" fmla="*/ 124 w 169"/>
                <a:gd name="T29" fmla="*/ 106 h 228"/>
                <a:gd name="T30" fmla="*/ 167 w 169"/>
                <a:gd name="T31" fmla="*/ 69 h 228"/>
                <a:gd name="T32" fmla="*/ 169 w 169"/>
                <a:gd name="T33" fmla="*/ 67 h 228"/>
                <a:gd name="T34" fmla="*/ 169 w 169"/>
                <a:gd name="T35"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9" h="228">
                  <a:moveTo>
                    <a:pt x="121" y="126"/>
                  </a:moveTo>
                  <a:cubicBezTo>
                    <a:pt x="118" y="130"/>
                    <a:pt x="114" y="132"/>
                    <a:pt x="110" y="133"/>
                  </a:cubicBezTo>
                  <a:cubicBezTo>
                    <a:pt x="126" y="162"/>
                    <a:pt x="135" y="194"/>
                    <a:pt x="135" y="228"/>
                  </a:cubicBezTo>
                  <a:cubicBezTo>
                    <a:pt x="148" y="228"/>
                    <a:pt x="148" y="228"/>
                    <a:pt x="148" y="228"/>
                  </a:cubicBezTo>
                  <a:cubicBezTo>
                    <a:pt x="148" y="192"/>
                    <a:pt x="139" y="157"/>
                    <a:pt x="121" y="126"/>
                  </a:cubicBezTo>
                  <a:moveTo>
                    <a:pt x="4" y="34"/>
                  </a:moveTo>
                  <a:cubicBezTo>
                    <a:pt x="0" y="46"/>
                    <a:pt x="0" y="46"/>
                    <a:pt x="0" y="46"/>
                  </a:cubicBezTo>
                  <a:cubicBezTo>
                    <a:pt x="34" y="56"/>
                    <a:pt x="65" y="76"/>
                    <a:pt x="88" y="103"/>
                  </a:cubicBezTo>
                  <a:cubicBezTo>
                    <a:pt x="90" y="99"/>
                    <a:pt x="94" y="96"/>
                    <a:pt x="98" y="95"/>
                  </a:cubicBezTo>
                  <a:cubicBezTo>
                    <a:pt x="73" y="66"/>
                    <a:pt x="40" y="44"/>
                    <a:pt x="4" y="34"/>
                  </a:cubicBezTo>
                  <a:moveTo>
                    <a:pt x="169" y="0"/>
                  </a:moveTo>
                  <a:cubicBezTo>
                    <a:pt x="156" y="0"/>
                    <a:pt x="156" y="0"/>
                    <a:pt x="156" y="0"/>
                  </a:cubicBezTo>
                  <a:cubicBezTo>
                    <a:pt x="156" y="61"/>
                    <a:pt x="156" y="61"/>
                    <a:pt x="156" y="61"/>
                  </a:cubicBezTo>
                  <a:cubicBezTo>
                    <a:pt x="115" y="96"/>
                    <a:pt x="115" y="96"/>
                    <a:pt x="115" y="96"/>
                  </a:cubicBezTo>
                  <a:cubicBezTo>
                    <a:pt x="119" y="98"/>
                    <a:pt x="122" y="102"/>
                    <a:pt x="124" y="106"/>
                  </a:cubicBezTo>
                  <a:cubicBezTo>
                    <a:pt x="167" y="69"/>
                    <a:pt x="167" y="69"/>
                    <a:pt x="167" y="69"/>
                  </a:cubicBezTo>
                  <a:cubicBezTo>
                    <a:pt x="169" y="67"/>
                    <a:pt x="169" y="67"/>
                    <a:pt x="169" y="67"/>
                  </a:cubicBezTo>
                  <a:cubicBezTo>
                    <a:pt x="169" y="0"/>
                    <a:pt x="169" y="0"/>
                    <a:pt x="169"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45" name="组合 144"/>
            <p:cNvGrpSpPr/>
            <p:nvPr/>
          </p:nvGrpSpPr>
          <p:grpSpPr>
            <a:xfrm rot="4294474">
              <a:off x="7541969" y="5646413"/>
              <a:ext cx="805778" cy="1111639"/>
              <a:chOff x="9033364" y="4888640"/>
              <a:chExt cx="805778" cy="1111639"/>
            </a:xfrm>
          </p:grpSpPr>
          <p:sp>
            <p:nvSpPr>
              <p:cNvPr id="142" name="Oval 36"/>
              <p:cNvSpPr>
                <a:spLocks noChangeArrowheads="1"/>
              </p:cNvSpPr>
              <p:nvPr/>
            </p:nvSpPr>
            <p:spPr bwMode="auto">
              <a:xfrm>
                <a:off x="9033364" y="5069843"/>
                <a:ext cx="82248"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Oval 37"/>
              <p:cNvSpPr>
                <a:spLocks noChangeArrowheads="1"/>
              </p:cNvSpPr>
              <p:nvPr/>
            </p:nvSpPr>
            <p:spPr bwMode="auto">
              <a:xfrm>
                <a:off x="9762034" y="4888640"/>
                <a:ext cx="77108"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Oval 38"/>
              <p:cNvSpPr>
                <a:spLocks noChangeArrowheads="1"/>
              </p:cNvSpPr>
              <p:nvPr/>
            </p:nvSpPr>
            <p:spPr bwMode="auto">
              <a:xfrm>
                <a:off x="9666934" y="5923171"/>
                <a:ext cx="77108"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46" name="Freeform 33"/>
            <p:cNvSpPr>
              <a:spLocks/>
            </p:cNvSpPr>
            <p:nvPr/>
          </p:nvSpPr>
          <p:spPr bwMode="auto">
            <a:xfrm rot="4456121">
              <a:off x="7889331" y="6204444"/>
              <a:ext cx="161927" cy="170923"/>
            </a:xfrm>
            <a:custGeom>
              <a:avLst/>
              <a:gdLst>
                <a:gd name="T0" fmla="*/ 10 w 36"/>
                <a:gd name="T1" fmla="*/ 0 h 38"/>
                <a:gd name="T2" fmla="*/ 0 w 36"/>
                <a:gd name="T3" fmla="*/ 8 h 38"/>
                <a:gd name="T4" fmla="*/ 9 w 36"/>
                <a:gd name="T5" fmla="*/ 19 h 38"/>
                <a:gd name="T6" fmla="*/ 22 w 36"/>
                <a:gd name="T7" fmla="*/ 38 h 38"/>
                <a:gd name="T8" fmla="*/ 33 w 36"/>
                <a:gd name="T9" fmla="*/ 31 h 38"/>
                <a:gd name="T10" fmla="*/ 26 w 36"/>
                <a:gd name="T11" fmla="*/ 20 h 38"/>
                <a:gd name="T12" fmla="*/ 36 w 36"/>
                <a:gd name="T13" fmla="*/ 11 h 38"/>
                <a:gd name="T14" fmla="*/ 27 w 36"/>
                <a:gd name="T15" fmla="*/ 1 h 38"/>
                <a:gd name="T16" fmla="*/ 18 w 36"/>
                <a:gd name="T17" fmla="*/ 9 h 38"/>
                <a:gd name="T18" fmla="*/ 10 w 36"/>
                <a:gd name="T1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8">
                  <a:moveTo>
                    <a:pt x="10" y="0"/>
                  </a:moveTo>
                  <a:cubicBezTo>
                    <a:pt x="6" y="1"/>
                    <a:pt x="2" y="4"/>
                    <a:pt x="0" y="8"/>
                  </a:cubicBezTo>
                  <a:cubicBezTo>
                    <a:pt x="3" y="11"/>
                    <a:pt x="6" y="15"/>
                    <a:pt x="9" y="19"/>
                  </a:cubicBezTo>
                  <a:cubicBezTo>
                    <a:pt x="14" y="25"/>
                    <a:pt x="18" y="32"/>
                    <a:pt x="22" y="38"/>
                  </a:cubicBezTo>
                  <a:cubicBezTo>
                    <a:pt x="26" y="37"/>
                    <a:pt x="30" y="35"/>
                    <a:pt x="33" y="31"/>
                  </a:cubicBezTo>
                  <a:cubicBezTo>
                    <a:pt x="31" y="27"/>
                    <a:pt x="29" y="24"/>
                    <a:pt x="26" y="20"/>
                  </a:cubicBezTo>
                  <a:cubicBezTo>
                    <a:pt x="36" y="11"/>
                    <a:pt x="36" y="11"/>
                    <a:pt x="36" y="11"/>
                  </a:cubicBezTo>
                  <a:cubicBezTo>
                    <a:pt x="34" y="7"/>
                    <a:pt x="31" y="3"/>
                    <a:pt x="27" y="1"/>
                  </a:cubicBezTo>
                  <a:cubicBezTo>
                    <a:pt x="18" y="9"/>
                    <a:pt x="18" y="9"/>
                    <a:pt x="18" y="9"/>
                  </a:cubicBezTo>
                  <a:cubicBezTo>
                    <a:pt x="16" y="6"/>
                    <a:pt x="13" y="3"/>
                    <a:pt x="10" y="0"/>
                  </a:cubicBezTo>
                </a:path>
              </a:pathLst>
            </a:custGeom>
            <a:solidFill>
              <a:srgbClr val="3786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Oval 47"/>
            <p:cNvSpPr>
              <a:spLocks noChangeArrowheads="1"/>
            </p:cNvSpPr>
            <p:nvPr/>
          </p:nvSpPr>
          <p:spPr bwMode="auto">
            <a:xfrm>
              <a:off x="7868779" y="6183401"/>
              <a:ext cx="185059" cy="185059"/>
            </a:xfrm>
            <a:prstGeom prst="ellipse">
              <a:avLst/>
            </a:pr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50"/>
            <p:cNvSpPr>
              <a:spLocks noChangeArrowheads="1"/>
            </p:cNvSpPr>
            <p:nvPr/>
          </p:nvSpPr>
          <p:spPr bwMode="auto">
            <a:xfrm>
              <a:off x="7927774" y="6239450"/>
              <a:ext cx="86104"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文本框 119"/>
            <p:cNvSpPr txBox="1"/>
            <p:nvPr/>
          </p:nvSpPr>
          <p:spPr>
            <a:xfrm>
              <a:off x="8572164" y="5996188"/>
              <a:ext cx="660758" cy="707886"/>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07</a:t>
              </a:r>
              <a:endParaRPr lang="zh-CN" altLang="en-US" sz="4000" dirty="0">
                <a:solidFill>
                  <a:srgbClr val="605E5E"/>
                </a:solidFill>
                <a:latin typeface="Impact" panose="020B0806030902050204" pitchFamily="34" charset="0"/>
                <a:cs typeface="Aharoni" panose="02010803020104030203" pitchFamily="2" charset="-79"/>
              </a:endParaRPr>
            </a:p>
          </p:txBody>
        </p:sp>
        <p:sp>
          <p:nvSpPr>
            <p:cNvPr id="151" name="文本框 118"/>
            <p:cNvSpPr txBox="1"/>
            <p:nvPr/>
          </p:nvSpPr>
          <p:spPr>
            <a:xfrm>
              <a:off x="7251729" y="6586977"/>
              <a:ext cx="4371695" cy="400110"/>
            </a:xfrm>
            <a:prstGeom prst="rect">
              <a:avLst/>
            </a:prstGeom>
            <a:noFill/>
          </p:spPr>
          <p:txBody>
            <a:bodyPr wrap="square" rtlCol="0">
              <a:spAutoFit/>
            </a:bodyPr>
            <a:lstStyle/>
            <a:p>
              <a:pPr algn="ctr">
                <a:buFont typeface="Wingdings" pitchFamily="2" charset="2"/>
                <a:buChar char="ü"/>
              </a:pPr>
              <a:r>
                <a:rPr lang="en-US" altLang="zh-CN" sz="2000" b="1" dirty="0">
                  <a:solidFill>
                    <a:srgbClr val="FF0000"/>
                  </a:solidFill>
                  <a:latin typeface="微软雅黑" panose="020B0503020204020204" pitchFamily="34" charset="-122"/>
                  <a:ea typeface="微软雅黑" panose="020B0503020204020204" pitchFamily="34" charset="-122"/>
                </a:rPr>
                <a:t>Enhance Plant Siting Flexibility</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grpSp>
      <p:sp>
        <p:nvSpPr>
          <p:cNvPr id="153" name="Freeform 24"/>
          <p:cNvSpPr>
            <a:spLocks noEditPoints="1"/>
          </p:cNvSpPr>
          <p:nvPr/>
        </p:nvSpPr>
        <p:spPr bwMode="auto">
          <a:xfrm>
            <a:off x="6194460" y="5030048"/>
            <a:ext cx="399937" cy="539267"/>
          </a:xfrm>
          <a:custGeom>
            <a:avLst/>
            <a:gdLst>
              <a:gd name="T0" fmla="*/ 16 w 73"/>
              <a:gd name="T1" fmla="*/ 77 h 107"/>
              <a:gd name="T2" fmla="*/ 57 w 73"/>
              <a:gd name="T3" fmla="*/ 77 h 107"/>
              <a:gd name="T4" fmla="*/ 52 w 73"/>
              <a:gd name="T5" fmla="*/ 101 h 107"/>
              <a:gd name="T6" fmla="*/ 45 w 73"/>
              <a:gd name="T7" fmla="*/ 101 h 107"/>
              <a:gd name="T8" fmla="*/ 37 w 73"/>
              <a:gd name="T9" fmla="*/ 107 h 107"/>
              <a:gd name="T10" fmla="*/ 29 w 73"/>
              <a:gd name="T11" fmla="*/ 101 h 107"/>
              <a:gd name="T12" fmla="*/ 21 w 73"/>
              <a:gd name="T13" fmla="*/ 101 h 107"/>
              <a:gd name="T14" fmla="*/ 16 w 73"/>
              <a:gd name="T15" fmla="*/ 77 h 107"/>
              <a:gd name="T16" fmla="*/ 51 w 73"/>
              <a:gd name="T17" fmla="*/ 29 h 107"/>
              <a:gd name="T18" fmla="*/ 52 w 73"/>
              <a:gd name="T19" fmla="*/ 35 h 107"/>
              <a:gd name="T20" fmla="*/ 51 w 73"/>
              <a:gd name="T21" fmla="*/ 37 h 107"/>
              <a:gd name="T22" fmla="*/ 53 w 73"/>
              <a:gd name="T23" fmla="*/ 38 h 107"/>
              <a:gd name="T24" fmla="*/ 52 w 73"/>
              <a:gd name="T25" fmla="*/ 42 h 107"/>
              <a:gd name="T26" fmla="*/ 50 w 73"/>
              <a:gd name="T27" fmla="*/ 42 h 107"/>
              <a:gd name="T28" fmla="*/ 52 w 73"/>
              <a:gd name="T29" fmla="*/ 44 h 107"/>
              <a:gd name="T30" fmla="*/ 51 w 73"/>
              <a:gd name="T31" fmla="*/ 47 h 107"/>
              <a:gd name="T32" fmla="*/ 50 w 73"/>
              <a:gd name="T33" fmla="*/ 48 h 107"/>
              <a:gd name="T34" fmla="*/ 51 w 73"/>
              <a:gd name="T35" fmla="*/ 49 h 107"/>
              <a:gd name="T36" fmla="*/ 50 w 73"/>
              <a:gd name="T37" fmla="*/ 53 h 107"/>
              <a:gd name="T38" fmla="*/ 47 w 73"/>
              <a:gd name="T39" fmla="*/ 54 h 107"/>
              <a:gd name="T40" fmla="*/ 29 w 73"/>
              <a:gd name="T41" fmla="*/ 49 h 107"/>
              <a:gd name="T42" fmla="*/ 21 w 73"/>
              <a:gd name="T43" fmla="*/ 49 h 107"/>
              <a:gd name="T44" fmla="*/ 21 w 73"/>
              <a:gd name="T45" fmla="*/ 32 h 107"/>
              <a:gd name="T46" fmla="*/ 28 w 73"/>
              <a:gd name="T47" fmla="*/ 31 h 107"/>
              <a:gd name="T48" fmla="*/ 42 w 73"/>
              <a:gd name="T49" fmla="*/ 16 h 107"/>
              <a:gd name="T50" fmla="*/ 38 w 73"/>
              <a:gd name="T51" fmla="*/ 30 h 107"/>
              <a:gd name="T52" fmla="*/ 51 w 73"/>
              <a:gd name="T53" fmla="*/ 29 h 107"/>
              <a:gd name="T54" fmla="*/ 15 w 73"/>
              <a:gd name="T55" fmla="*/ 71 h 107"/>
              <a:gd name="T56" fmla="*/ 25 w 73"/>
              <a:gd name="T57" fmla="*/ 71 h 107"/>
              <a:gd name="T58" fmla="*/ 17 w 73"/>
              <a:gd name="T59" fmla="*/ 48 h 107"/>
              <a:gd name="T60" fmla="*/ 11 w 73"/>
              <a:gd name="T61" fmla="*/ 29 h 107"/>
              <a:gd name="T62" fmla="*/ 23 w 73"/>
              <a:gd name="T63" fmla="*/ 13 h 107"/>
              <a:gd name="T64" fmla="*/ 37 w 73"/>
              <a:gd name="T65" fmla="*/ 11 h 107"/>
              <a:gd name="T66" fmla="*/ 50 w 73"/>
              <a:gd name="T67" fmla="*/ 14 h 107"/>
              <a:gd name="T68" fmla="*/ 62 w 73"/>
              <a:gd name="T69" fmla="*/ 29 h 107"/>
              <a:gd name="T70" fmla="*/ 56 w 73"/>
              <a:gd name="T71" fmla="*/ 48 h 107"/>
              <a:gd name="T72" fmla="*/ 48 w 73"/>
              <a:gd name="T73" fmla="*/ 71 h 107"/>
              <a:gd name="T74" fmla="*/ 58 w 73"/>
              <a:gd name="T75" fmla="*/ 71 h 107"/>
              <a:gd name="T76" fmla="*/ 65 w 73"/>
              <a:gd name="T77" fmla="*/ 52 h 107"/>
              <a:gd name="T78" fmla="*/ 71 w 73"/>
              <a:gd name="T79" fmla="*/ 27 h 107"/>
              <a:gd name="T80" fmla="*/ 55 w 73"/>
              <a:gd name="T81" fmla="*/ 5 h 107"/>
              <a:gd name="T82" fmla="*/ 37 w 73"/>
              <a:gd name="T83" fmla="*/ 1 h 107"/>
              <a:gd name="T84" fmla="*/ 19 w 73"/>
              <a:gd name="T85" fmla="*/ 5 h 107"/>
              <a:gd name="T86" fmla="*/ 2 w 73"/>
              <a:gd name="T87" fmla="*/ 27 h 107"/>
              <a:gd name="T88" fmla="*/ 8 w 73"/>
              <a:gd name="T89" fmla="*/ 53 h 107"/>
              <a:gd name="T90" fmla="*/ 15 w 73"/>
              <a:gd name="T91" fmla="*/ 7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 h="107">
                <a:moveTo>
                  <a:pt x="16" y="77"/>
                </a:moveTo>
                <a:cubicBezTo>
                  <a:pt x="57" y="77"/>
                  <a:pt x="57" y="77"/>
                  <a:pt x="57" y="77"/>
                </a:cubicBezTo>
                <a:cubicBezTo>
                  <a:pt x="52" y="101"/>
                  <a:pt x="52" y="101"/>
                  <a:pt x="52" y="101"/>
                </a:cubicBezTo>
                <a:cubicBezTo>
                  <a:pt x="45" y="101"/>
                  <a:pt x="45" y="101"/>
                  <a:pt x="45" y="101"/>
                </a:cubicBezTo>
                <a:cubicBezTo>
                  <a:pt x="44" y="104"/>
                  <a:pt x="41" y="107"/>
                  <a:pt x="37" y="107"/>
                </a:cubicBezTo>
                <a:cubicBezTo>
                  <a:pt x="33" y="107"/>
                  <a:pt x="30" y="104"/>
                  <a:pt x="29" y="101"/>
                </a:cubicBezTo>
                <a:cubicBezTo>
                  <a:pt x="21" y="101"/>
                  <a:pt x="21" y="101"/>
                  <a:pt x="21" y="101"/>
                </a:cubicBezTo>
                <a:cubicBezTo>
                  <a:pt x="16" y="77"/>
                  <a:pt x="16" y="77"/>
                  <a:pt x="16" y="77"/>
                </a:cubicBezTo>
                <a:close/>
                <a:moveTo>
                  <a:pt x="51" y="29"/>
                </a:moveTo>
                <a:cubicBezTo>
                  <a:pt x="52" y="35"/>
                  <a:pt x="52" y="35"/>
                  <a:pt x="52" y="35"/>
                </a:cubicBezTo>
                <a:cubicBezTo>
                  <a:pt x="51" y="37"/>
                  <a:pt x="51" y="37"/>
                  <a:pt x="51" y="37"/>
                </a:cubicBezTo>
                <a:cubicBezTo>
                  <a:pt x="53" y="38"/>
                  <a:pt x="53" y="38"/>
                  <a:pt x="53" y="38"/>
                </a:cubicBezTo>
                <a:cubicBezTo>
                  <a:pt x="52" y="42"/>
                  <a:pt x="52" y="42"/>
                  <a:pt x="52" y="42"/>
                </a:cubicBezTo>
                <a:cubicBezTo>
                  <a:pt x="50" y="42"/>
                  <a:pt x="50" y="42"/>
                  <a:pt x="50" y="42"/>
                </a:cubicBezTo>
                <a:cubicBezTo>
                  <a:pt x="52" y="44"/>
                  <a:pt x="52" y="44"/>
                  <a:pt x="52" y="44"/>
                </a:cubicBezTo>
                <a:cubicBezTo>
                  <a:pt x="51" y="47"/>
                  <a:pt x="51" y="47"/>
                  <a:pt x="51" y="47"/>
                </a:cubicBezTo>
                <a:cubicBezTo>
                  <a:pt x="50" y="48"/>
                  <a:pt x="50" y="48"/>
                  <a:pt x="50" y="48"/>
                </a:cubicBezTo>
                <a:cubicBezTo>
                  <a:pt x="51" y="49"/>
                  <a:pt x="51" y="49"/>
                  <a:pt x="51" y="49"/>
                </a:cubicBezTo>
                <a:cubicBezTo>
                  <a:pt x="50" y="53"/>
                  <a:pt x="50" y="53"/>
                  <a:pt x="50" y="53"/>
                </a:cubicBezTo>
                <a:cubicBezTo>
                  <a:pt x="47" y="54"/>
                  <a:pt x="47" y="54"/>
                  <a:pt x="47" y="54"/>
                </a:cubicBezTo>
                <a:cubicBezTo>
                  <a:pt x="29" y="49"/>
                  <a:pt x="29" y="49"/>
                  <a:pt x="29" y="49"/>
                </a:cubicBezTo>
                <a:cubicBezTo>
                  <a:pt x="21" y="49"/>
                  <a:pt x="21" y="49"/>
                  <a:pt x="21" y="49"/>
                </a:cubicBezTo>
                <a:cubicBezTo>
                  <a:pt x="21" y="32"/>
                  <a:pt x="21" y="32"/>
                  <a:pt x="21" y="32"/>
                </a:cubicBezTo>
                <a:cubicBezTo>
                  <a:pt x="28" y="31"/>
                  <a:pt x="28" y="31"/>
                  <a:pt x="28" y="31"/>
                </a:cubicBezTo>
                <a:cubicBezTo>
                  <a:pt x="42" y="16"/>
                  <a:pt x="42" y="16"/>
                  <a:pt x="42" y="16"/>
                </a:cubicBezTo>
                <a:cubicBezTo>
                  <a:pt x="50" y="21"/>
                  <a:pt x="43" y="27"/>
                  <a:pt x="38" y="30"/>
                </a:cubicBezTo>
                <a:cubicBezTo>
                  <a:pt x="51" y="29"/>
                  <a:pt x="51" y="29"/>
                  <a:pt x="51" y="29"/>
                </a:cubicBezTo>
                <a:close/>
                <a:moveTo>
                  <a:pt x="15" y="71"/>
                </a:moveTo>
                <a:cubicBezTo>
                  <a:pt x="25" y="71"/>
                  <a:pt x="25" y="71"/>
                  <a:pt x="25" y="71"/>
                </a:cubicBezTo>
                <a:cubicBezTo>
                  <a:pt x="24" y="62"/>
                  <a:pt x="20" y="55"/>
                  <a:pt x="17" y="48"/>
                </a:cubicBezTo>
                <a:cubicBezTo>
                  <a:pt x="13" y="41"/>
                  <a:pt x="10" y="34"/>
                  <a:pt x="11" y="29"/>
                </a:cubicBezTo>
                <a:cubicBezTo>
                  <a:pt x="13" y="21"/>
                  <a:pt x="17" y="16"/>
                  <a:pt x="23" y="13"/>
                </a:cubicBezTo>
                <a:cubicBezTo>
                  <a:pt x="27" y="11"/>
                  <a:pt x="32" y="10"/>
                  <a:pt x="37" y="11"/>
                </a:cubicBezTo>
                <a:cubicBezTo>
                  <a:pt x="42" y="11"/>
                  <a:pt x="46" y="12"/>
                  <a:pt x="50" y="14"/>
                </a:cubicBezTo>
                <a:cubicBezTo>
                  <a:pt x="56" y="17"/>
                  <a:pt x="60" y="22"/>
                  <a:pt x="62" y="29"/>
                </a:cubicBezTo>
                <a:cubicBezTo>
                  <a:pt x="63" y="34"/>
                  <a:pt x="59" y="41"/>
                  <a:pt x="56" y="48"/>
                </a:cubicBezTo>
                <a:cubicBezTo>
                  <a:pt x="53" y="55"/>
                  <a:pt x="49" y="62"/>
                  <a:pt x="48" y="71"/>
                </a:cubicBezTo>
                <a:cubicBezTo>
                  <a:pt x="58" y="71"/>
                  <a:pt x="58" y="71"/>
                  <a:pt x="58" y="71"/>
                </a:cubicBezTo>
                <a:cubicBezTo>
                  <a:pt x="59" y="64"/>
                  <a:pt x="62" y="58"/>
                  <a:pt x="65" y="52"/>
                </a:cubicBezTo>
                <a:cubicBezTo>
                  <a:pt x="69" y="44"/>
                  <a:pt x="73" y="36"/>
                  <a:pt x="71" y="27"/>
                </a:cubicBezTo>
                <a:cubicBezTo>
                  <a:pt x="70" y="17"/>
                  <a:pt x="63" y="9"/>
                  <a:pt x="55" y="5"/>
                </a:cubicBezTo>
                <a:cubicBezTo>
                  <a:pt x="49" y="2"/>
                  <a:pt x="43" y="1"/>
                  <a:pt x="37" y="1"/>
                </a:cubicBezTo>
                <a:cubicBezTo>
                  <a:pt x="31" y="0"/>
                  <a:pt x="24" y="2"/>
                  <a:pt x="19" y="5"/>
                </a:cubicBezTo>
                <a:cubicBezTo>
                  <a:pt x="10" y="9"/>
                  <a:pt x="4" y="16"/>
                  <a:pt x="2" y="27"/>
                </a:cubicBezTo>
                <a:cubicBezTo>
                  <a:pt x="0" y="36"/>
                  <a:pt x="4" y="44"/>
                  <a:pt x="8" y="53"/>
                </a:cubicBezTo>
                <a:cubicBezTo>
                  <a:pt x="11" y="58"/>
                  <a:pt x="13" y="64"/>
                  <a:pt x="15" y="71"/>
                </a:cubicBezTo>
                <a:close/>
              </a:path>
            </a:pathLst>
          </a:custGeom>
          <a:solidFill>
            <a:schemeClr val="accent1"/>
          </a:solidFill>
          <a:ln>
            <a:noFill/>
          </a:ln>
          <a:extLst/>
        </p:spPr>
        <p:txBody>
          <a:bodyPr vert="horz" wrap="square" lIns="91430" tIns="45716" rIns="91430" bIns="4571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4" name="Freeform 22"/>
          <p:cNvSpPr>
            <a:spLocks noEditPoints="1"/>
          </p:cNvSpPr>
          <p:nvPr/>
        </p:nvSpPr>
        <p:spPr bwMode="auto">
          <a:xfrm>
            <a:off x="7011072" y="5201809"/>
            <a:ext cx="536377" cy="569900"/>
          </a:xfrm>
          <a:custGeom>
            <a:avLst/>
            <a:gdLst>
              <a:gd name="T0" fmla="*/ 75 w 89"/>
              <a:gd name="T1" fmla="*/ 22 h 95"/>
              <a:gd name="T2" fmla="*/ 89 w 89"/>
              <a:gd name="T3" fmla="*/ 53 h 95"/>
              <a:gd name="T4" fmla="*/ 78 w 89"/>
              <a:gd name="T5" fmla="*/ 80 h 95"/>
              <a:gd name="T6" fmla="*/ 47 w 89"/>
              <a:gd name="T7" fmla="*/ 53 h 95"/>
              <a:gd name="T8" fmla="*/ 75 w 89"/>
              <a:gd name="T9" fmla="*/ 22 h 95"/>
              <a:gd name="T10" fmla="*/ 76 w 89"/>
              <a:gd name="T11" fmla="*/ 83 h 95"/>
              <a:gd name="T12" fmla="*/ 69 w 89"/>
              <a:gd name="T13" fmla="*/ 88 h 95"/>
              <a:gd name="T14" fmla="*/ 74 w 89"/>
              <a:gd name="T15" fmla="*/ 81 h 95"/>
              <a:gd name="T16" fmla="*/ 76 w 89"/>
              <a:gd name="T17" fmla="*/ 83 h 95"/>
              <a:gd name="T18" fmla="*/ 64 w 89"/>
              <a:gd name="T19" fmla="*/ 92 h 95"/>
              <a:gd name="T20" fmla="*/ 72 w 89"/>
              <a:gd name="T21" fmla="*/ 79 h 95"/>
              <a:gd name="T22" fmla="*/ 70 w 89"/>
              <a:gd name="T23" fmla="*/ 77 h 95"/>
              <a:gd name="T24" fmla="*/ 60 w 89"/>
              <a:gd name="T25" fmla="*/ 94 h 95"/>
              <a:gd name="T26" fmla="*/ 64 w 89"/>
              <a:gd name="T27" fmla="*/ 92 h 95"/>
              <a:gd name="T28" fmla="*/ 58 w 89"/>
              <a:gd name="T29" fmla="*/ 91 h 95"/>
              <a:gd name="T30" fmla="*/ 67 w 89"/>
              <a:gd name="T31" fmla="*/ 75 h 95"/>
              <a:gd name="T32" fmla="*/ 65 w 89"/>
              <a:gd name="T33" fmla="*/ 74 h 95"/>
              <a:gd name="T34" fmla="*/ 57 w 89"/>
              <a:gd name="T35" fmla="*/ 88 h 95"/>
              <a:gd name="T36" fmla="*/ 58 w 89"/>
              <a:gd name="T37" fmla="*/ 91 h 95"/>
              <a:gd name="T38" fmla="*/ 56 w 89"/>
              <a:gd name="T39" fmla="*/ 84 h 95"/>
              <a:gd name="T40" fmla="*/ 63 w 89"/>
              <a:gd name="T41" fmla="*/ 72 h 95"/>
              <a:gd name="T42" fmla="*/ 61 w 89"/>
              <a:gd name="T43" fmla="*/ 70 h 95"/>
              <a:gd name="T44" fmla="*/ 55 w 89"/>
              <a:gd name="T45" fmla="*/ 81 h 95"/>
              <a:gd name="T46" fmla="*/ 56 w 89"/>
              <a:gd name="T47" fmla="*/ 84 h 95"/>
              <a:gd name="T48" fmla="*/ 53 w 89"/>
              <a:gd name="T49" fmla="*/ 78 h 95"/>
              <a:gd name="T50" fmla="*/ 59 w 89"/>
              <a:gd name="T51" fmla="*/ 68 h 95"/>
              <a:gd name="T52" fmla="*/ 57 w 89"/>
              <a:gd name="T53" fmla="*/ 66 h 95"/>
              <a:gd name="T54" fmla="*/ 52 w 89"/>
              <a:gd name="T55" fmla="*/ 75 h 95"/>
              <a:gd name="T56" fmla="*/ 53 w 89"/>
              <a:gd name="T57" fmla="*/ 78 h 95"/>
              <a:gd name="T58" fmla="*/ 51 w 89"/>
              <a:gd name="T59" fmla="*/ 71 h 95"/>
              <a:gd name="T60" fmla="*/ 55 w 89"/>
              <a:gd name="T61" fmla="*/ 64 h 95"/>
              <a:gd name="T62" fmla="*/ 53 w 89"/>
              <a:gd name="T63" fmla="*/ 62 h 95"/>
              <a:gd name="T64" fmla="*/ 50 w 89"/>
              <a:gd name="T65" fmla="*/ 68 h 95"/>
              <a:gd name="T66" fmla="*/ 51 w 89"/>
              <a:gd name="T67" fmla="*/ 71 h 95"/>
              <a:gd name="T68" fmla="*/ 48 w 89"/>
              <a:gd name="T69" fmla="*/ 65 h 95"/>
              <a:gd name="T70" fmla="*/ 51 w 89"/>
              <a:gd name="T71" fmla="*/ 61 h 95"/>
              <a:gd name="T72" fmla="*/ 49 w 89"/>
              <a:gd name="T73" fmla="*/ 59 h 95"/>
              <a:gd name="T74" fmla="*/ 47 w 89"/>
              <a:gd name="T75" fmla="*/ 61 h 95"/>
              <a:gd name="T76" fmla="*/ 48 w 89"/>
              <a:gd name="T77" fmla="*/ 65 h 95"/>
              <a:gd name="T78" fmla="*/ 46 w 89"/>
              <a:gd name="T79" fmla="*/ 58 h 95"/>
              <a:gd name="T80" fmla="*/ 45 w 89"/>
              <a:gd name="T81" fmla="*/ 55 h 95"/>
              <a:gd name="T82" fmla="*/ 47 w 89"/>
              <a:gd name="T83" fmla="*/ 57 h 95"/>
              <a:gd name="T84" fmla="*/ 46 w 89"/>
              <a:gd name="T85" fmla="*/ 58 h 95"/>
              <a:gd name="T86" fmla="*/ 59 w 89"/>
              <a:gd name="T87" fmla="*/ 17 h 95"/>
              <a:gd name="T88" fmla="*/ 41 w 89"/>
              <a:gd name="T89" fmla="*/ 54 h 95"/>
              <a:gd name="T90" fmla="*/ 36 w 89"/>
              <a:gd name="T91" fmla="*/ 13 h 95"/>
              <a:gd name="T92" fmla="*/ 0 w 89"/>
              <a:gd name="T93" fmla="*/ 54 h 95"/>
              <a:gd name="T94" fmla="*/ 41 w 89"/>
              <a:gd name="T95" fmla="*/ 95 h 95"/>
              <a:gd name="T96" fmla="*/ 55 w 89"/>
              <a:gd name="T97" fmla="*/ 93 h 95"/>
              <a:gd name="T98" fmla="*/ 41 w 89"/>
              <a:gd name="T99" fmla="*/ 54 h 95"/>
              <a:gd name="T100" fmla="*/ 68 w 89"/>
              <a:gd name="T101" fmla="*/ 23 h 95"/>
              <a:gd name="T102" fmla="*/ 59 w 89"/>
              <a:gd name="T103" fmla="*/ 17 h 95"/>
              <a:gd name="T104" fmla="*/ 43 w 89"/>
              <a:gd name="T105" fmla="*/ 0 h 95"/>
              <a:gd name="T106" fmla="*/ 38 w 89"/>
              <a:gd name="T107" fmla="*/ 0 h 95"/>
              <a:gd name="T108" fmla="*/ 43 w 89"/>
              <a:gd name="T109" fmla="*/ 41 h 95"/>
              <a:gd name="T110" fmla="*/ 61 w 89"/>
              <a:gd name="T111" fmla="*/ 4 h 95"/>
              <a:gd name="T112" fmla="*/ 43 w 89"/>
              <a:gd name="T11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chemeClr val="accent3"/>
          </a:solidFill>
          <a:ln>
            <a:noFill/>
          </a:ln>
          <a:extLst/>
        </p:spPr>
        <p:txBody>
          <a:bodyPr vert="horz" wrap="square" lIns="91430" tIns="45716" rIns="91430" bIns="4571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p:cNvSpPr txBox="1"/>
          <p:nvPr/>
        </p:nvSpPr>
        <p:spPr>
          <a:xfrm>
            <a:off x="1414674" y="550138"/>
            <a:ext cx="3650619" cy="369332"/>
          </a:xfrm>
          <a:prstGeom prst="rect">
            <a:avLst/>
          </a:prstGeom>
          <a:noFill/>
        </p:spPr>
        <p:txBody>
          <a:bodyPr wrap="square" rtlCol="0">
            <a:spAutoFit/>
          </a:bodyPr>
          <a:lstStyle/>
          <a:p>
            <a:r>
              <a:rPr lang="en-US" altLang="zh-CN"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Design Features</a:t>
            </a:r>
            <a:endParaRPr lang="zh-CN" altLang="en-US"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文本框 90"/>
          <p:cNvSpPr txBox="1"/>
          <p:nvPr/>
        </p:nvSpPr>
        <p:spPr>
          <a:xfrm>
            <a:off x="-26803" y="685412"/>
            <a:ext cx="1174425" cy="369332"/>
          </a:xfrm>
          <a:prstGeom prst="rect">
            <a:avLst/>
          </a:prstGeom>
          <a:noFill/>
        </p:spPr>
        <p:txBody>
          <a:bodyPr wrap="none" rtlCol="0">
            <a:spAutoFit/>
          </a:bodyPr>
          <a:lstStyle/>
          <a:p>
            <a:pPr algn="ctr"/>
            <a:r>
              <a:rPr lang="en-US" altLang="zh-CN" dirty="0">
                <a:solidFill>
                  <a:schemeClr val="lt1"/>
                </a:solidFill>
              </a:rPr>
              <a:t>PART TWO</a:t>
            </a:r>
            <a:endParaRPr lang="zh-CN" altLang="en-US" dirty="0">
              <a:solidFill>
                <a:schemeClr val="lt1"/>
              </a:solidFill>
            </a:endParaRPr>
          </a:p>
        </p:txBody>
      </p:sp>
      <p:grpSp>
        <p:nvGrpSpPr>
          <p:cNvPr id="4" name="组合 3"/>
          <p:cNvGrpSpPr/>
          <p:nvPr/>
        </p:nvGrpSpPr>
        <p:grpSpPr>
          <a:xfrm>
            <a:off x="653697" y="1828802"/>
            <a:ext cx="1910597" cy="1910597"/>
            <a:chOff x="4079875" y="1139825"/>
            <a:chExt cx="1089025" cy="1089025"/>
          </a:xfrm>
        </p:grpSpPr>
        <p:grpSp>
          <p:nvGrpSpPr>
            <p:cNvPr id="5" name="组合 80"/>
            <p:cNvGrpSpPr/>
            <p:nvPr/>
          </p:nvGrpSpPr>
          <p:grpSpPr>
            <a:xfrm>
              <a:off x="4079875" y="1139825"/>
              <a:ext cx="1089025" cy="1089025"/>
              <a:chOff x="517525" y="2673350"/>
              <a:chExt cx="714375" cy="714375"/>
            </a:xfrm>
          </p:grpSpPr>
          <p:sp>
            <p:nvSpPr>
              <p:cNvPr id="13" name="椭圆 12"/>
              <p:cNvSpPr/>
              <p:nvPr/>
            </p:nvSpPr>
            <p:spPr bwMode="auto">
              <a:xfrm>
                <a:off x="517525" y="2673350"/>
                <a:ext cx="714375" cy="714375"/>
              </a:xfrm>
              <a:prstGeom prst="ellipse">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cxnSp>
            <p:nvCxnSpPr>
              <p:cNvPr id="14" name="直接连接符 13"/>
              <p:cNvCxnSpPr>
                <a:stCxn id="13" idx="1"/>
                <a:endCxn id="13" idx="3"/>
              </p:cNvCxnSpPr>
              <p:nvPr/>
            </p:nvCxnSpPr>
            <p:spPr>
              <a:xfrm>
                <a:off x="622143" y="2777968"/>
                <a:ext cx="0" cy="5051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stCxn id="13" idx="0"/>
                <a:endCxn id="13" idx="4"/>
              </p:cNvCxnSpPr>
              <p:nvPr/>
            </p:nvCxnSpPr>
            <p:spPr>
              <a:xfrm>
                <a:off x="874713" y="2673350"/>
                <a:ext cx="0" cy="7143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13" idx="7"/>
                <a:endCxn id="13" idx="5"/>
              </p:cNvCxnSpPr>
              <p:nvPr/>
            </p:nvCxnSpPr>
            <p:spPr>
              <a:xfrm>
                <a:off x="1127282" y="2777968"/>
                <a:ext cx="0" cy="5051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13" idx="2"/>
                <a:endCxn id="13" idx="6"/>
              </p:cNvCxnSpPr>
              <p:nvPr/>
            </p:nvCxnSpPr>
            <p:spPr>
              <a:xfrm>
                <a:off x="517525" y="3030538"/>
                <a:ext cx="7143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744381" y="2701768"/>
                <a:ext cx="157" cy="6605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009493" y="2701768"/>
                <a:ext cx="157" cy="6605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539593" y="2889888"/>
                <a:ext cx="665320" cy="57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541975" y="3175632"/>
                <a:ext cx="655794" cy="33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stCxn id="13" idx="1"/>
                <a:endCxn id="13" idx="7"/>
              </p:cNvCxnSpPr>
              <p:nvPr/>
            </p:nvCxnSpPr>
            <p:spPr>
              <a:xfrm>
                <a:off x="622143" y="2777968"/>
                <a:ext cx="5051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619762" y="3285174"/>
                <a:ext cx="5051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 name="椭圆 5"/>
            <p:cNvSpPr/>
            <p:nvPr/>
          </p:nvSpPr>
          <p:spPr bwMode="auto">
            <a:xfrm>
              <a:off x="4457700" y="1524000"/>
              <a:ext cx="133350" cy="133350"/>
            </a:xfrm>
            <a:prstGeom prst="ellipse">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7" name="椭圆 6"/>
            <p:cNvSpPr/>
            <p:nvPr/>
          </p:nvSpPr>
          <p:spPr bwMode="auto">
            <a:xfrm>
              <a:off x="4667250" y="1524000"/>
              <a:ext cx="133350" cy="133350"/>
            </a:xfrm>
            <a:prstGeom prst="ellipse">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8" name="椭圆 7"/>
            <p:cNvSpPr/>
            <p:nvPr/>
          </p:nvSpPr>
          <p:spPr bwMode="auto">
            <a:xfrm>
              <a:off x="4467225" y="1733550"/>
              <a:ext cx="133350" cy="133350"/>
            </a:xfrm>
            <a:prstGeom prst="ellipse">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9" name="椭圆 8"/>
            <p:cNvSpPr/>
            <p:nvPr/>
          </p:nvSpPr>
          <p:spPr bwMode="auto">
            <a:xfrm>
              <a:off x="4667250" y="1733550"/>
              <a:ext cx="133350" cy="133350"/>
            </a:xfrm>
            <a:prstGeom prst="ellipse">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0" name="椭圆 9"/>
            <p:cNvSpPr/>
            <p:nvPr/>
          </p:nvSpPr>
          <p:spPr bwMode="auto">
            <a:xfrm>
              <a:off x="4267200" y="1323975"/>
              <a:ext cx="133350" cy="133350"/>
            </a:xfrm>
            <a:prstGeom prst="ellipse">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1" name="椭圆 10"/>
            <p:cNvSpPr/>
            <p:nvPr/>
          </p:nvSpPr>
          <p:spPr bwMode="auto">
            <a:xfrm>
              <a:off x="4857750" y="1733550"/>
              <a:ext cx="133350" cy="133350"/>
            </a:xfrm>
            <a:prstGeom prst="ellipse">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2" name="椭圆 11"/>
            <p:cNvSpPr/>
            <p:nvPr/>
          </p:nvSpPr>
          <p:spPr bwMode="auto">
            <a:xfrm>
              <a:off x="4467225" y="1914525"/>
              <a:ext cx="133350" cy="133350"/>
            </a:xfrm>
            <a:prstGeom prst="ellipse">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sp>
        <p:nvSpPr>
          <p:cNvPr id="24" name="矩形 23"/>
          <p:cNvSpPr/>
          <p:nvPr/>
        </p:nvSpPr>
        <p:spPr>
          <a:xfrm>
            <a:off x="119267" y="3880839"/>
            <a:ext cx="3240157" cy="1077218"/>
          </a:xfrm>
          <a:prstGeom prst="rect">
            <a:avLst/>
          </a:prstGeom>
          <a:noFill/>
        </p:spPr>
        <p:txBody>
          <a:bodyPr wrap="square" rtlCol="0">
            <a:spAutoFit/>
          </a:bodyPr>
          <a:lstStyle/>
          <a:p>
            <a:pPr algn="ctr"/>
            <a:r>
              <a:rPr lang="en-US" altLang="zh-CN" sz="3200" b="1" dirty="0">
                <a:solidFill>
                  <a:srgbClr val="DC121C"/>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177</a:t>
            </a:r>
            <a:r>
              <a:rPr lang="zh-CN" altLang="en-US" sz="3200" b="1" dirty="0">
                <a:solidFill>
                  <a:srgbClr val="DC121C"/>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3200" b="1" dirty="0">
                <a:solidFill>
                  <a:srgbClr val="DC121C"/>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Fuel</a:t>
            </a:r>
          </a:p>
          <a:p>
            <a:pPr algn="ctr"/>
            <a:r>
              <a:rPr lang="en-US" altLang="zh-CN" sz="3200" b="1" dirty="0">
                <a:solidFill>
                  <a:srgbClr val="DC121C"/>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Assemblies</a:t>
            </a:r>
          </a:p>
        </p:txBody>
      </p:sp>
      <p:sp>
        <p:nvSpPr>
          <p:cNvPr id="29" name="文本框 110"/>
          <p:cNvSpPr txBox="1"/>
          <p:nvPr/>
        </p:nvSpPr>
        <p:spPr>
          <a:xfrm>
            <a:off x="6846278" y="596900"/>
            <a:ext cx="573303" cy="618696"/>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01</a:t>
            </a:r>
            <a:endParaRPr lang="zh-CN" altLang="en-US" sz="4000" dirty="0">
              <a:solidFill>
                <a:srgbClr val="605E5E"/>
              </a:solidFill>
              <a:latin typeface="Impact" panose="020B0806030902050204" pitchFamily="34" charset="0"/>
              <a:cs typeface="Aharoni" panose="02010803020104030203" pitchFamily="2" charset="-79"/>
            </a:endParaRPr>
          </a:p>
        </p:txBody>
      </p:sp>
      <p:grpSp>
        <p:nvGrpSpPr>
          <p:cNvPr id="30" name="组合 91"/>
          <p:cNvGrpSpPr/>
          <p:nvPr/>
        </p:nvGrpSpPr>
        <p:grpSpPr>
          <a:xfrm>
            <a:off x="944493" y="887556"/>
            <a:ext cx="11311007" cy="5261019"/>
            <a:chOff x="842653" y="288965"/>
            <a:chExt cx="13972281" cy="6498838"/>
          </a:xfrm>
        </p:grpSpPr>
        <p:sp>
          <p:nvSpPr>
            <p:cNvPr id="31" name="Freeform 5"/>
            <p:cNvSpPr>
              <a:spLocks noEditPoints="1"/>
            </p:cNvSpPr>
            <p:nvPr/>
          </p:nvSpPr>
          <p:spPr bwMode="auto">
            <a:xfrm>
              <a:off x="5665788" y="1238290"/>
              <a:ext cx="4891088" cy="5313363"/>
            </a:xfrm>
            <a:custGeom>
              <a:avLst/>
              <a:gdLst>
                <a:gd name="T0" fmla="*/ 452 w 876"/>
                <a:gd name="T1" fmla="*/ 801 h 952"/>
                <a:gd name="T2" fmla="*/ 451 w 876"/>
                <a:gd name="T3" fmla="*/ 801 h 952"/>
                <a:gd name="T4" fmla="*/ 450 w 876"/>
                <a:gd name="T5" fmla="*/ 801 h 952"/>
                <a:gd name="T6" fmla="*/ 390 w 876"/>
                <a:gd name="T7" fmla="*/ 790 h 952"/>
                <a:gd name="T8" fmla="*/ 269 w 876"/>
                <a:gd name="T9" fmla="*/ 895 h 952"/>
                <a:gd name="T10" fmla="*/ 268 w 876"/>
                <a:gd name="T11" fmla="*/ 895 h 952"/>
                <a:gd name="T12" fmla="*/ 267 w 876"/>
                <a:gd name="T13" fmla="*/ 895 h 952"/>
                <a:gd name="T14" fmla="*/ 266 w 876"/>
                <a:gd name="T15" fmla="*/ 895 h 952"/>
                <a:gd name="T16" fmla="*/ 266 w 876"/>
                <a:gd name="T17" fmla="*/ 895 h 952"/>
                <a:gd name="T18" fmla="*/ 265 w 876"/>
                <a:gd name="T19" fmla="*/ 895 h 952"/>
                <a:gd name="T20" fmla="*/ 264 w 876"/>
                <a:gd name="T21" fmla="*/ 895 h 952"/>
                <a:gd name="T22" fmla="*/ 264 w 876"/>
                <a:gd name="T23" fmla="*/ 895 h 952"/>
                <a:gd name="T24" fmla="*/ 263 w 876"/>
                <a:gd name="T25" fmla="*/ 895 h 952"/>
                <a:gd name="T26" fmla="*/ 262 w 876"/>
                <a:gd name="T27" fmla="*/ 895 h 952"/>
                <a:gd name="T28" fmla="*/ 262 w 876"/>
                <a:gd name="T29" fmla="*/ 895 h 952"/>
                <a:gd name="T30" fmla="*/ 261 w 876"/>
                <a:gd name="T31" fmla="*/ 895 h 952"/>
                <a:gd name="T32" fmla="*/ 260 w 876"/>
                <a:gd name="T33" fmla="*/ 895 h 952"/>
                <a:gd name="T34" fmla="*/ 260 w 876"/>
                <a:gd name="T35" fmla="*/ 895 h 952"/>
                <a:gd name="T36" fmla="*/ 259 w 876"/>
                <a:gd name="T37" fmla="*/ 895 h 952"/>
                <a:gd name="T38" fmla="*/ 258 w 876"/>
                <a:gd name="T39" fmla="*/ 895 h 952"/>
                <a:gd name="T40" fmla="*/ 257 w 876"/>
                <a:gd name="T41" fmla="*/ 895 h 952"/>
                <a:gd name="T42" fmla="*/ 257 w 876"/>
                <a:gd name="T43" fmla="*/ 895 h 952"/>
                <a:gd name="T44" fmla="*/ 256 w 876"/>
                <a:gd name="T45" fmla="*/ 895 h 952"/>
                <a:gd name="T46" fmla="*/ 255 w 876"/>
                <a:gd name="T47" fmla="*/ 895 h 952"/>
                <a:gd name="T48" fmla="*/ 254 w 876"/>
                <a:gd name="T49" fmla="*/ 895 h 952"/>
                <a:gd name="T50" fmla="*/ 253 w 876"/>
                <a:gd name="T51" fmla="*/ 895 h 952"/>
                <a:gd name="T52" fmla="*/ 252 w 876"/>
                <a:gd name="T53" fmla="*/ 895 h 952"/>
                <a:gd name="T54" fmla="*/ 549 w 876"/>
                <a:gd name="T55" fmla="*/ 780 h 952"/>
                <a:gd name="T56" fmla="*/ 549 w 876"/>
                <a:gd name="T57" fmla="*/ 779 h 952"/>
                <a:gd name="T58" fmla="*/ 549 w 876"/>
                <a:gd name="T59" fmla="*/ 772 h 952"/>
                <a:gd name="T60" fmla="*/ 858 w 876"/>
                <a:gd name="T61" fmla="*/ 776 h 952"/>
                <a:gd name="T62" fmla="*/ 858 w 876"/>
                <a:gd name="T63" fmla="*/ 777 h 952"/>
                <a:gd name="T64" fmla="*/ 858 w 876"/>
                <a:gd name="T65" fmla="*/ 778 h 952"/>
                <a:gd name="T66" fmla="*/ 858 w 876"/>
                <a:gd name="T67" fmla="*/ 778 h 952"/>
                <a:gd name="T68" fmla="*/ 858 w 876"/>
                <a:gd name="T69" fmla="*/ 779 h 952"/>
                <a:gd name="T70" fmla="*/ 703 w 876"/>
                <a:gd name="T71" fmla="*/ 934 h 952"/>
                <a:gd name="T72" fmla="*/ 702 w 876"/>
                <a:gd name="T73" fmla="*/ 934 h 952"/>
                <a:gd name="T74" fmla="*/ 702 w 876"/>
                <a:gd name="T75" fmla="*/ 934 h 952"/>
                <a:gd name="T76" fmla="*/ 701 w 876"/>
                <a:gd name="T77" fmla="*/ 934 h 952"/>
                <a:gd name="T78" fmla="*/ 700 w 876"/>
                <a:gd name="T79" fmla="*/ 934 h 952"/>
                <a:gd name="T80" fmla="*/ 721 w 876"/>
                <a:gd name="T81" fmla="*/ 952 h 952"/>
                <a:gd name="T82" fmla="*/ 627 w 876"/>
                <a:gd name="T83" fmla="*/ 624 h 952"/>
                <a:gd name="T84" fmla="*/ 627 w 876"/>
                <a:gd name="T85" fmla="*/ 625 h 952"/>
                <a:gd name="T86" fmla="*/ 627 w 876"/>
                <a:gd name="T87" fmla="*/ 626 h 952"/>
                <a:gd name="T88" fmla="*/ 627 w 876"/>
                <a:gd name="T89" fmla="*/ 627 h 952"/>
                <a:gd name="T90" fmla="*/ 322 w 876"/>
                <a:gd name="T91" fmla="*/ 460 h 952"/>
                <a:gd name="T92" fmla="*/ 262 w 876"/>
                <a:gd name="T93" fmla="*/ 376 h 952"/>
                <a:gd name="T94" fmla="*/ 139 w 876"/>
                <a:gd name="T95" fmla="*/ 362 h 952"/>
                <a:gd name="T96" fmla="*/ 138 w 876"/>
                <a:gd name="T97" fmla="*/ 362 h 952"/>
                <a:gd name="T98" fmla="*/ 137 w 876"/>
                <a:gd name="T99" fmla="*/ 362 h 952"/>
                <a:gd name="T100" fmla="*/ 136 w 876"/>
                <a:gd name="T101" fmla="*/ 362 h 952"/>
                <a:gd name="T102" fmla="*/ 655 w 876"/>
                <a:gd name="T103" fmla="*/ 300 h 952"/>
                <a:gd name="T104" fmla="*/ 655 w 876"/>
                <a:gd name="T105" fmla="*/ 301 h 952"/>
                <a:gd name="T106" fmla="*/ 655 w 876"/>
                <a:gd name="T107" fmla="*/ 302 h 952"/>
                <a:gd name="T108" fmla="*/ 655 w 876"/>
                <a:gd name="T109" fmla="*/ 303 h 952"/>
                <a:gd name="T110" fmla="*/ 579 w 876"/>
                <a:gd name="T111" fmla="*/ 507 h 952"/>
                <a:gd name="T112" fmla="*/ 312 w 876"/>
                <a:gd name="T113" fmla="*/ 0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6" h="952">
                  <a:moveTo>
                    <a:pt x="549" y="772"/>
                  </a:moveTo>
                  <a:cubicBezTo>
                    <a:pt x="521" y="790"/>
                    <a:pt x="488" y="801"/>
                    <a:pt x="452" y="801"/>
                  </a:cubicBezTo>
                  <a:cubicBezTo>
                    <a:pt x="452" y="801"/>
                    <a:pt x="452" y="801"/>
                    <a:pt x="452" y="801"/>
                  </a:cubicBezTo>
                  <a:cubicBezTo>
                    <a:pt x="452" y="801"/>
                    <a:pt x="452" y="801"/>
                    <a:pt x="452" y="801"/>
                  </a:cubicBezTo>
                  <a:cubicBezTo>
                    <a:pt x="452" y="801"/>
                    <a:pt x="452" y="801"/>
                    <a:pt x="452" y="801"/>
                  </a:cubicBezTo>
                  <a:cubicBezTo>
                    <a:pt x="452" y="801"/>
                    <a:pt x="452" y="801"/>
                    <a:pt x="452" y="801"/>
                  </a:cubicBezTo>
                  <a:cubicBezTo>
                    <a:pt x="452" y="801"/>
                    <a:pt x="452" y="801"/>
                    <a:pt x="452" y="801"/>
                  </a:cubicBezTo>
                  <a:cubicBezTo>
                    <a:pt x="452" y="801"/>
                    <a:pt x="451" y="801"/>
                    <a:pt x="451" y="801"/>
                  </a:cubicBezTo>
                  <a:cubicBezTo>
                    <a:pt x="451" y="801"/>
                    <a:pt x="451" y="801"/>
                    <a:pt x="451" y="801"/>
                  </a:cubicBezTo>
                  <a:cubicBezTo>
                    <a:pt x="451" y="801"/>
                    <a:pt x="451" y="801"/>
                    <a:pt x="451" y="801"/>
                  </a:cubicBezTo>
                  <a:cubicBezTo>
                    <a:pt x="451" y="801"/>
                    <a:pt x="451" y="801"/>
                    <a:pt x="451" y="801"/>
                  </a:cubicBezTo>
                  <a:cubicBezTo>
                    <a:pt x="451" y="801"/>
                    <a:pt x="451" y="801"/>
                    <a:pt x="451" y="801"/>
                  </a:cubicBezTo>
                  <a:cubicBezTo>
                    <a:pt x="451" y="801"/>
                    <a:pt x="451" y="801"/>
                    <a:pt x="451" y="801"/>
                  </a:cubicBezTo>
                  <a:cubicBezTo>
                    <a:pt x="451" y="801"/>
                    <a:pt x="451" y="801"/>
                    <a:pt x="451" y="801"/>
                  </a:cubicBezTo>
                  <a:cubicBezTo>
                    <a:pt x="451" y="801"/>
                    <a:pt x="451" y="801"/>
                    <a:pt x="451" y="801"/>
                  </a:cubicBezTo>
                  <a:cubicBezTo>
                    <a:pt x="451" y="801"/>
                    <a:pt x="451" y="801"/>
                    <a:pt x="451" y="801"/>
                  </a:cubicBezTo>
                  <a:cubicBezTo>
                    <a:pt x="451" y="801"/>
                    <a:pt x="451" y="801"/>
                    <a:pt x="451" y="801"/>
                  </a:cubicBezTo>
                  <a:cubicBezTo>
                    <a:pt x="451" y="801"/>
                    <a:pt x="450" y="801"/>
                    <a:pt x="450" y="801"/>
                  </a:cubicBezTo>
                  <a:cubicBezTo>
                    <a:pt x="450" y="801"/>
                    <a:pt x="450" y="801"/>
                    <a:pt x="450" y="801"/>
                  </a:cubicBezTo>
                  <a:cubicBezTo>
                    <a:pt x="450" y="801"/>
                    <a:pt x="450" y="801"/>
                    <a:pt x="450" y="801"/>
                  </a:cubicBezTo>
                  <a:cubicBezTo>
                    <a:pt x="450" y="801"/>
                    <a:pt x="450" y="801"/>
                    <a:pt x="450" y="801"/>
                  </a:cubicBezTo>
                  <a:cubicBezTo>
                    <a:pt x="450" y="801"/>
                    <a:pt x="450" y="801"/>
                    <a:pt x="450" y="801"/>
                  </a:cubicBezTo>
                  <a:cubicBezTo>
                    <a:pt x="450" y="801"/>
                    <a:pt x="450" y="801"/>
                    <a:pt x="450" y="801"/>
                  </a:cubicBezTo>
                  <a:cubicBezTo>
                    <a:pt x="429" y="801"/>
                    <a:pt x="409" y="797"/>
                    <a:pt x="390" y="790"/>
                  </a:cubicBezTo>
                  <a:cubicBezTo>
                    <a:pt x="379" y="847"/>
                    <a:pt x="329" y="891"/>
                    <a:pt x="269" y="895"/>
                  </a:cubicBezTo>
                  <a:cubicBezTo>
                    <a:pt x="269" y="895"/>
                    <a:pt x="269" y="895"/>
                    <a:pt x="269" y="895"/>
                  </a:cubicBezTo>
                  <a:cubicBezTo>
                    <a:pt x="269" y="895"/>
                    <a:pt x="269" y="895"/>
                    <a:pt x="269" y="895"/>
                  </a:cubicBezTo>
                  <a:cubicBezTo>
                    <a:pt x="269" y="895"/>
                    <a:pt x="269" y="895"/>
                    <a:pt x="269" y="895"/>
                  </a:cubicBezTo>
                  <a:cubicBezTo>
                    <a:pt x="269" y="895"/>
                    <a:pt x="269" y="895"/>
                    <a:pt x="269" y="895"/>
                  </a:cubicBezTo>
                  <a:cubicBezTo>
                    <a:pt x="269" y="895"/>
                    <a:pt x="269" y="895"/>
                    <a:pt x="269" y="895"/>
                  </a:cubicBezTo>
                  <a:cubicBezTo>
                    <a:pt x="269" y="895"/>
                    <a:pt x="269" y="895"/>
                    <a:pt x="268" y="895"/>
                  </a:cubicBezTo>
                  <a:cubicBezTo>
                    <a:pt x="268" y="895"/>
                    <a:pt x="268" y="895"/>
                    <a:pt x="268" y="895"/>
                  </a:cubicBezTo>
                  <a:cubicBezTo>
                    <a:pt x="268" y="895"/>
                    <a:pt x="268" y="895"/>
                    <a:pt x="268" y="895"/>
                  </a:cubicBezTo>
                  <a:cubicBezTo>
                    <a:pt x="268" y="895"/>
                    <a:pt x="268" y="895"/>
                    <a:pt x="268" y="895"/>
                  </a:cubicBezTo>
                  <a:cubicBezTo>
                    <a:pt x="268" y="895"/>
                    <a:pt x="268" y="895"/>
                    <a:pt x="268" y="895"/>
                  </a:cubicBezTo>
                  <a:cubicBezTo>
                    <a:pt x="268" y="895"/>
                    <a:pt x="268" y="895"/>
                    <a:pt x="268" y="895"/>
                  </a:cubicBezTo>
                  <a:cubicBezTo>
                    <a:pt x="268" y="895"/>
                    <a:pt x="268" y="895"/>
                    <a:pt x="268" y="895"/>
                  </a:cubicBezTo>
                  <a:cubicBezTo>
                    <a:pt x="268" y="895"/>
                    <a:pt x="268" y="895"/>
                    <a:pt x="268" y="895"/>
                  </a:cubicBezTo>
                  <a:cubicBezTo>
                    <a:pt x="267" y="895"/>
                    <a:pt x="267" y="895"/>
                    <a:pt x="267" y="895"/>
                  </a:cubicBezTo>
                  <a:cubicBezTo>
                    <a:pt x="267" y="895"/>
                    <a:pt x="267" y="895"/>
                    <a:pt x="267" y="895"/>
                  </a:cubicBezTo>
                  <a:cubicBezTo>
                    <a:pt x="267" y="895"/>
                    <a:pt x="267" y="895"/>
                    <a:pt x="267" y="895"/>
                  </a:cubicBezTo>
                  <a:cubicBezTo>
                    <a:pt x="267" y="895"/>
                    <a:pt x="267" y="895"/>
                    <a:pt x="267" y="895"/>
                  </a:cubicBezTo>
                  <a:cubicBezTo>
                    <a:pt x="267" y="895"/>
                    <a:pt x="267" y="895"/>
                    <a:pt x="267" y="895"/>
                  </a:cubicBezTo>
                  <a:cubicBezTo>
                    <a:pt x="267" y="895"/>
                    <a:pt x="267" y="895"/>
                    <a:pt x="267" y="895"/>
                  </a:cubicBezTo>
                  <a:cubicBezTo>
                    <a:pt x="267" y="895"/>
                    <a:pt x="267" y="895"/>
                    <a:pt x="267" y="895"/>
                  </a:cubicBezTo>
                  <a:cubicBezTo>
                    <a:pt x="267" y="895"/>
                    <a:pt x="266" y="895"/>
                    <a:pt x="266" y="895"/>
                  </a:cubicBezTo>
                  <a:cubicBezTo>
                    <a:pt x="266" y="895"/>
                    <a:pt x="266" y="895"/>
                    <a:pt x="266" y="895"/>
                  </a:cubicBezTo>
                  <a:cubicBezTo>
                    <a:pt x="266" y="895"/>
                    <a:pt x="266" y="895"/>
                    <a:pt x="266" y="895"/>
                  </a:cubicBezTo>
                  <a:cubicBezTo>
                    <a:pt x="266" y="895"/>
                    <a:pt x="266" y="895"/>
                    <a:pt x="266" y="895"/>
                  </a:cubicBezTo>
                  <a:cubicBezTo>
                    <a:pt x="266" y="895"/>
                    <a:pt x="266" y="895"/>
                    <a:pt x="266" y="895"/>
                  </a:cubicBezTo>
                  <a:cubicBezTo>
                    <a:pt x="266" y="895"/>
                    <a:pt x="266" y="895"/>
                    <a:pt x="266" y="895"/>
                  </a:cubicBezTo>
                  <a:cubicBezTo>
                    <a:pt x="266" y="895"/>
                    <a:pt x="266" y="895"/>
                    <a:pt x="266" y="895"/>
                  </a:cubicBezTo>
                  <a:cubicBezTo>
                    <a:pt x="266" y="895"/>
                    <a:pt x="266" y="895"/>
                    <a:pt x="266" y="895"/>
                  </a:cubicBezTo>
                  <a:cubicBezTo>
                    <a:pt x="266" y="895"/>
                    <a:pt x="266" y="895"/>
                    <a:pt x="266" y="895"/>
                  </a:cubicBezTo>
                  <a:cubicBezTo>
                    <a:pt x="266" y="895"/>
                    <a:pt x="266" y="895"/>
                    <a:pt x="266" y="895"/>
                  </a:cubicBezTo>
                  <a:cubicBezTo>
                    <a:pt x="265" y="895"/>
                    <a:pt x="265" y="895"/>
                    <a:pt x="265" y="895"/>
                  </a:cubicBezTo>
                  <a:cubicBezTo>
                    <a:pt x="265" y="895"/>
                    <a:pt x="265" y="895"/>
                    <a:pt x="265" y="895"/>
                  </a:cubicBezTo>
                  <a:cubicBezTo>
                    <a:pt x="265" y="895"/>
                    <a:pt x="265" y="895"/>
                    <a:pt x="265" y="895"/>
                  </a:cubicBezTo>
                  <a:cubicBezTo>
                    <a:pt x="265" y="895"/>
                    <a:pt x="265" y="895"/>
                    <a:pt x="265" y="895"/>
                  </a:cubicBezTo>
                  <a:cubicBezTo>
                    <a:pt x="265" y="895"/>
                    <a:pt x="265" y="895"/>
                    <a:pt x="265" y="895"/>
                  </a:cubicBezTo>
                  <a:cubicBezTo>
                    <a:pt x="265" y="895"/>
                    <a:pt x="265" y="895"/>
                    <a:pt x="265" y="895"/>
                  </a:cubicBezTo>
                  <a:cubicBezTo>
                    <a:pt x="265" y="895"/>
                    <a:pt x="265" y="895"/>
                    <a:pt x="265" y="895"/>
                  </a:cubicBezTo>
                  <a:cubicBezTo>
                    <a:pt x="265" y="895"/>
                    <a:pt x="265" y="895"/>
                    <a:pt x="265" y="895"/>
                  </a:cubicBezTo>
                  <a:cubicBezTo>
                    <a:pt x="265" y="895"/>
                    <a:pt x="265" y="895"/>
                    <a:pt x="265" y="895"/>
                  </a:cubicBezTo>
                  <a:cubicBezTo>
                    <a:pt x="265" y="895"/>
                    <a:pt x="264" y="895"/>
                    <a:pt x="264" y="895"/>
                  </a:cubicBezTo>
                  <a:cubicBezTo>
                    <a:pt x="264" y="895"/>
                    <a:pt x="264" y="895"/>
                    <a:pt x="264" y="895"/>
                  </a:cubicBezTo>
                  <a:cubicBezTo>
                    <a:pt x="264" y="895"/>
                    <a:pt x="264" y="895"/>
                    <a:pt x="264" y="895"/>
                  </a:cubicBezTo>
                  <a:cubicBezTo>
                    <a:pt x="264" y="895"/>
                    <a:pt x="264" y="895"/>
                    <a:pt x="264" y="895"/>
                  </a:cubicBezTo>
                  <a:cubicBezTo>
                    <a:pt x="264" y="895"/>
                    <a:pt x="264" y="895"/>
                    <a:pt x="264" y="895"/>
                  </a:cubicBezTo>
                  <a:cubicBezTo>
                    <a:pt x="264" y="895"/>
                    <a:pt x="264" y="895"/>
                    <a:pt x="264" y="895"/>
                  </a:cubicBezTo>
                  <a:cubicBezTo>
                    <a:pt x="264" y="895"/>
                    <a:pt x="264" y="895"/>
                    <a:pt x="264" y="895"/>
                  </a:cubicBezTo>
                  <a:cubicBezTo>
                    <a:pt x="264" y="895"/>
                    <a:pt x="264" y="895"/>
                    <a:pt x="264" y="895"/>
                  </a:cubicBezTo>
                  <a:cubicBezTo>
                    <a:pt x="264" y="895"/>
                    <a:pt x="264" y="895"/>
                    <a:pt x="264" y="895"/>
                  </a:cubicBezTo>
                  <a:cubicBezTo>
                    <a:pt x="264" y="895"/>
                    <a:pt x="264" y="895"/>
                    <a:pt x="263" y="895"/>
                  </a:cubicBezTo>
                  <a:cubicBezTo>
                    <a:pt x="263" y="895"/>
                    <a:pt x="263" y="895"/>
                    <a:pt x="263" y="895"/>
                  </a:cubicBezTo>
                  <a:cubicBezTo>
                    <a:pt x="263" y="895"/>
                    <a:pt x="263" y="895"/>
                    <a:pt x="263" y="895"/>
                  </a:cubicBezTo>
                  <a:cubicBezTo>
                    <a:pt x="263" y="895"/>
                    <a:pt x="263" y="895"/>
                    <a:pt x="263" y="895"/>
                  </a:cubicBezTo>
                  <a:cubicBezTo>
                    <a:pt x="263" y="895"/>
                    <a:pt x="263" y="895"/>
                    <a:pt x="263" y="895"/>
                  </a:cubicBezTo>
                  <a:cubicBezTo>
                    <a:pt x="263" y="895"/>
                    <a:pt x="263" y="895"/>
                    <a:pt x="263" y="895"/>
                  </a:cubicBezTo>
                  <a:cubicBezTo>
                    <a:pt x="263" y="895"/>
                    <a:pt x="263" y="895"/>
                    <a:pt x="263" y="895"/>
                  </a:cubicBezTo>
                  <a:cubicBezTo>
                    <a:pt x="263" y="895"/>
                    <a:pt x="263" y="895"/>
                    <a:pt x="263" y="895"/>
                  </a:cubicBezTo>
                  <a:cubicBezTo>
                    <a:pt x="263" y="895"/>
                    <a:pt x="263" y="895"/>
                    <a:pt x="263" y="895"/>
                  </a:cubicBezTo>
                  <a:cubicBezTo>
                    <a:pt x="263" y="895"/>
                    <a:pt x="263" y="895"/>
                    <a:pt x="263" y="895"/>
                  </a:cubicBezTo>
                  <a:cubicBezTo>
                    <a:pt x="263" y="895"/>
                    <a:pt x="262" y="895"/>
                    <a:pt x="262" y="895"/>
                  </a:cubicBezTo>
                  <a:cubicBezTo>
                    <a:pt x="262" y="895"/>
                    <a:pt x="262" y="895"/>
                    <a:pt x="262" y="895"/>
                  </a:cubicBezTo>
                  <a:cubicBezTo>
                    <a:pt x="262" y="895"/>
                    <a:pt x="262" y="895"/>
                    <a:pt x="262" y="895"/>
                  </a:cubicBezTo>
                  <a:cubicBezTo>
                    <a:pt x="262" y="895"/>
                    <a:pt x="262" y="895"/>
                    <a:pt x="262" y="895"/>
                  </a:cubicBezTo>
                  <a:cubicBezTo>
                    <a:pt x="262" y="895"/>
                    <a:pt x="262" y="895"/>
                    <a:pt x="262" y="895"/>
                  </a:cubicBezTo>
                  <a:cubicBezTo>
                    <a:pt x="262" y="895"/>
                    <a:pt x="262" y="895"/>
                    <a:pt x="262" y="895"/>
                  </a:cubicBezTo>
                  <a:cubicBezTo>
                    <a:pt x="262" y="895"/>
                    <a:pt x="262" y="895"/>
                    <a:pt x="262" y="895"/>
                  </a:cubicBezTo>
                  <a:cubicBezTo>
                    <a:pt x="262" y="895"/>
                    <a:pt x="262" y="895"/>
                    <a:pt x="262" y="895"/>
                  </a:cubicBezTo>
                  <a:cubicBezTo>
                    <a:pt x="262" y="895"/>
                    <a:pt x="262" y="895"/>
                    <a:pt x="262" y="895"/>
                  </a:cubicBezTo>
                  <a:cubicBezTo>
                    <a:pt x="262" y="895"/>
                    <a:pt x="262" y="895"/>
                    <a:pt x="262" y="895"/>
                  </a:cubicBezTo>
                  <a:cubicBezTo>
                    <a:pt x="261" y="895"/>
                    <a:pt x="261" y="895"/>
                    <a:pt x="261" y="895"/>
                  </a:cubicBezTo>
                  <a:cubicBezTo>
                    <a:pt x="261" y="895"/>
                    <a:pt x="261" y="895"/>
                    <a:pt x="261" y="895"/>
                  </a:cubicBezTo>
                  <a:cubicBezTo>
                    <a:pt x="261" y="895"/>
                    <a:pt x="261" y="895"/>
                    <a:pt x="261" y="895"/>
                  </a:cubicBezTo>
                  <a:cubicBezTo>
                    <a:pt x="261" y="895"/>
                    <a:pt x="261" y="895"/>
                    <a:pt x="261" y="895"/>
                  </a:cubicBezTo>
                  <a:cubicBezTo>
                    <a:pt x="261" y="895"/>
                    <a:pt x="261" y="895"/>
                    <a:pt x="261" y="895"/>
                  </a:cubicBezTo>
                  <a:cubicBezTo>
                    <a:pt x="261" y="895"/>
                    <a:pt x="261" y="895"/>
                    <a:pt x="261" y="895"/>
                  </a:cubicBezTo>
                  <a:cubicBezTo>
                    <a:pt x="261" y="895"/>
                    <a:pt x="261" y="895"/>
                    <a:pt x="261" y="895"/>
                  </a:cubicBezTo>
                  <a:cubicBezTo>
                    <a:pt x="261" y="895"/>
                    <a:pt x="261" y="895"/>
                    <a:pt x="261" y="895"/>
                  </a:cubicBezTo>
                  <a:cubicBezTo>
                    <a:pt x="260" y="895"/>
                    <a:pt x="260" y="895"/>
                    <a:pt x="260" y="895"/>
                  </a:cubicBezTo>
                  <a:cubicBezTo>
                    <a:pt x="260" y="895"/>
                    <a:pt x="260" y="895"/>
                    <a:pt x="260" y="895"/>
                  </a:cubicBezTo>
                  <a:cubicBezTo>
                    <a:pt x="260" y="895"/>
                    <a:pt x="260" y="895"/>
                    <a:pt x="260" y="895"/>
                  </a:cubicBezTo>
                  <a:cubicBezTo>
                    <a:pt x="260" y="895"/>
                    <a:pt x="260" y="895"/>
                    <a:pt x="260" y="895"/>
                  </a:cubicBezTo>
                  <a:cubicBezTo>
                    <a:pt x="260" y="895"/>
                    <a:pt x="260" y="895"/>
                    <a:pt x="260" y="895"/>
                  </a:cubicBezTo>
                  <a:cubicBezTo>
                    <a:pt x="260" y="895"/>
                    <a:pt x="260" y="895"/>
                    <a:pt x="260" y="895"/>
                  </a:cubicBezTo>
                  <a:cubicBezTo>
                    <a:pt x="260" y="895"/>
                    <a:pt x="260" y="895"/>
                    <a:pt x="260" y="895"/>
                  </a:cubicBezTo>
                  <a:cubicBezTo>
                    <a:pt x="260" y="895"/>
                    <a:pt x="260" y="895"/>
                    <a:pt x="259" y="895"/>
                  </a:cubicBezTo>
                  <a:cubicBezTo>
                    <a:pt x="259" y="895"/>
                    <a:pt x="259" y="895"/>
                    <a:pt x="259" y="895"/>
                  </a:cubicBezTo>
                  <a:cubicBezTo>
                    <a:pt x="259" y="895"/>
                    <a:pt x="259" y="895"/>
                    <a:pt x="259" y="895"/>
                  </a:cubicBezTo>
                  <a:cubicBezTo>
                    <a:pt x="259" y="895"/>
                    <a:pt x="259" y="895"/>
                    <a:pt x="259" y="895"/>
                  </a:cubicBezTo>
                  <a:cubicBezTo>
                    <a:pt x="259" y="895"/>
                    <a:pt x="259" y="895"/>
                    <a:pt x="259" y="895"/>
                  </a:cubicBezTo>
                  <a:cubicBezTo>
                    <a:pt x="259" y="895"/>
                    <a:pt x="259" y="895"/>
                    <a:pt x="259" y="895"/>
                  </a:cubicBezTo>
                  <a:cubicBezTo>
                    <a:pt x="259" y="895"/>
                    <a:pt x="259" y="895"/>
                    <a:pt x="259" y="895"/>
                  </a:cubicBezTo>
                  <a:cubicBezTo>
                    <a:pt x="259" y="895"/>
                    <a:pt x="259" y="895"/>
                    <a:pt x="259" y="895"/>
                  </a:cubicBezTo>
                  <a:cubicBezTo>
                    <a:pt x="259" y="895"/>
                    <a:pt x="259" y="895"/>
                    <a:pt x="259" y="895"/>
                  </a:cubicBezTo>
                  <a:cubicBezTo>
                    <a:pt x="259" y="895"/>
                    <a:pt x="259" y="895"/>
                    <a:pt x="259" y="895"/>
                  </a:cubicBezTo>
                  <a:cubicBezTo>
                    <a:pt x="258" y="895"/>
                    <a:pt x="258" y="895"/>
                    <a:pt x="258" y="895"/>
                  </a:cubicBezTo>
                  <a:cubicBezTo>
                    <a:pt x="258" y="895"/>
                    <a:pt x="258" y="895"/>
                    <a:pt x="258" y="895"/>
                  </a:cubicBezTo>
                  <a:cubicBezTo>
                    <a:pt x="258" y="895"/>
                    <a:pt x="258" y="895"/>
                    <a:pt x="258" y="895"/>
                  </a:cubicBezTo>
                  <a:cubicBezTo>
                    <a:pt x="258" y="895"/>
                    <a:pt x="258" y="895"/>
                    <a:pt x="258" y="895"/>
                  </a:cubicBezTo>
                  <a:cubicBezTo>
                    <a:pt x="258" y="895"/>
                    <a:pt x="258" y="895"/>
                    <a:pt x="258" y="895"/>
                  </a:cubicBezTo>
                  <a:cubicBezTo>
                    <a:pt x="258" y="895"/>
                    <a:pt x="258" y="895"/>
                    <a:pt x="258" y="895"/>
                  </a:cubicBezTo>
                  <a:cubicBezTo>
                    <a:pt x="258" y="895"/>
                    <a:pt x="258" y="895"/>
                    <a:pt x="258" y="895"/>
                  </a:cubicBezTo>
                  <a:cubicBezTo>
                    <a:pt x="258" y="895"/>
                    <a:pt x="257" y="895"/>
                    <a:pt x="257" y="895"/>
                  </a:cubicBezTo>
                  <a:cubicBezTo>
                    <a:pt x="257" y="895"/>
                    <a:pt x="257" y="895"/>
                    <a:pt x="257" y="895"/>
                  </a:cubicBezTo>
                  <a:cubicBezTo>
                    <a:pt x="257" y="895"/>
                    <a:pt x="257" y="895"/>
                    <a:pt x="257" y="895"/>
                  </a:cubicBezTo>
                  <a:cubicBezTo>
                    <a:pt x="257" y="895"/>
                    <a:pt x="257" y="895"/>
                    <a:pt x="257" y="895"/>
                  </a:cubicBezTo>
                  <a:cubicBezTo>
                    <a:pt x="257" y="895"/>
                    <a:pt x="257" y="895"/>
                    <a:pt x="257" y="895"/>
                  </a:cubicBezTo>
                  <a:cubicBezTo>
                    <a:pt x="257" y="895"/>
                    <a:pt x="257" y="895"/>
                    <a:pt x="257" y="895"/>
                  </a:cubicBezTo>
                  <a:cubicBezTo>
                    <a:pt x="257" y="895"/>
                    <a:pt x="257" y="895"/>
                    <a:pt x="257" y="895"/>
                  </a:cubicBezTo>
                  <a:cubicBezTo>
                    <a:pt x="257" y="895"/>
                    <a:pt x="257" y="895"/>
                    <a:pt x="256" y="895"/>
                  </a:cubicBezTo>
                  <a:cubicBezTo>
                    <a:pt x="256" y="895"/>
                    <a:pt x="256" y="895"/>
                    <a:pt x="256" y="895"/>
                  </a:cubicBezTo>
                  <a:cubicBezTo>
                    <a:pt x="256" y="895"/>
                    <a:pt x="256" y="895"/>
                    <a:pt x="256" y="895"/>
                  </a:cubicBezTo>
                  <a:cubicBezTo>
                    <a:pt x="256" y="895"/>
                    <a:pt x="256" y="895"/>
                    <a:pt x="256" y="895"/>
                  </a:cubicBezTo>
                  <a:cubicBezTo>
                    <a:pt x="256" y="895"/>
                    <a:pt x="256" y="895"/>
                    <a:pt x="256" y="895"/>
                  </a:cubicBezTo>
                  <a:cubicBezTo>
                    <a:pt x="256" y="895"/>
                    <a:pt x="256" y="895"/>
                    <a:pt x="256" y="895"/>
                  </a:cubicBezTo>
                  <a:cubicBezTo>
                    <a:pt x="256" y="895"/>
                    <a:pt x="256" y="895"/>
                    <a:pt x="256" y="895"/>
                  </a:cubicBezTo>
                  <a:cubicBezTo>
                    <a:pt x="256" y="895"/>
                    <a:pt x="256" y="895"/>
                    <a:pt x="256" y="895"/>
                  </a:cubicBezTo>
                  <a:cubicBezTo>
                    <a:pt x="256" y="895"/>
                    <a:pt x="256" y="895"/>
                    <a:pt x="256" y="895"/>
                  </a:cubicBezTo>
                  <a:cubicBezTo>
                    <a:pt x="256" y="895"/>
                    <a:pt x="256" y="895"/>
                    <a:pt x="256" y="895"/>
                  </a:cubicBezTo>
                  <a:cubicBezTo>
                    <a:pt x="255" y="895"/>
                    <a:pt x="255" y="895"/>
                    <a:pt x="255" y="895"/>
                  </a:cubicBezTo>
                  <a:cubicBezTo>
                    <a:pt x="255" y="895"/>
                    <a:pt x="255" y="895"/>
                    <a:pt x="255" y="895"/>
                  </a:cubicBezTo>
                  <a:cubicBezTo>
                    <a:pt x="255" y="895"/>
                    <a:pt x="255" y="895"/>
                    <a:pt x="255" y="895"/>
                  </a:cubicBezTo>
                  <a:cubicBezTo>
                    <a:pt x="255" y="895"/>
                    <a:pt x="255" y="895"/>
                    <a:pt x="255" y="895"/>
                  </a:cubicBezTo>
                  <a:cubicBezTo>
                    <a:pt x="255" y="895"/>
                    <a:pt x="255" y="895"/>
                    <a:pt x="255" y="895"/>
                  </a:cubicBezTo>
                  <a:cubicBezTo>
                    <a:pt x="255" y="895"/>
                    <a:pt x="255" y="895"/>
                    <a:pt x="255" y="895"/>
                  </a:cubicBezTo>
                  <a:cubicBezTo>
                    <a:pt x="254" y="895"/>
                    <a:pt x="254" y="895"/>
                    <a:pt x="254" y="895"/>
                  </a:cubicBezTo>
                  <a:cubicBezTo>
                    <a:pt x="254" y="895"/>
                    <a:pt x="254" y="895"/>
                    <a:pt x="254" y="895"/>
                  </a:cubicBezTo>
                  <a:cubicBezTo>
                    <a:pt x="254" y="895"/>
                    <a:pt x="254" y="895"/>
                    <a:pt x="254" y="895"/>
                  </a:cubicBezTo>
                  <a:cubicBezTo>
                    <a:pt x="254" y="895"/>
                    <a:pt x="254" y="895"/>
                    <a:pt x="254" y="895"/>
                  </a:cubicBezTo>
                  <a:cubicBezTo>
                    <a:pt x="254" y="895"/>
                    <a:pt x="254" y="895"/>
                    <a:pt x="253" y="895"/>
                  </a:cubicBezTo>
                  <a:cubicBezTo>
                    <a:pt x="253" y="895"/>
                    <a:pt x="253" y="895"/>
                    <a:pt x="253" y="895"/>
                  </a:cubicBezTo>
                  <a:cubicBezTo>
                    <a:pt x="253" y="895"/>
                    <a:pt x="253" y="895"/>
                    <a:pt x="253" y="895"/>
                  </a:cubicBezTo>
                  <a:cubicBezTo>
                    <a:pt x="253" y="895"/>
                    <a:pt x="253" y="895"/>
                    <a:pt x="253" y="895"/>
                  </a:cubicBezTo>
                  <a:cubicBezTo>
                    <a:pt x="253" y="895"/>
                    <a:pt x="253" y="895"/>
                    <a:pt x="253" y="895"/>
                  </a:cubicBezTo>
                  <a:cubicBezTo>
                    <a:pt x="253" y="895"/>
                    <a:pt x="253" y="895"/>
                    <a:pt x="253" y="895"/>
                  </a:cubicBezTo>
                  <a:cubicBezTo>
                    <a:pt x="253" y="895"/>
                    <a:pt x="252" y="895"/>
                    <a:pt x="252" y="895"/>
                  </a:cubicBezTo>
                  <a:cubicBezTo>
                    <a:pt x="252" y="895"/>
                    <a:pt x="252" y="895"/>
                    <a:pt x="252" y="895"/>
                  </a:cubicBezTo>
                  <a:cubicBezTo>
                    <a:pt x="252" y="895"/>
                    <a:pt x="252" y="895"/>
                    <a:pt x="252" y="895"/>
                  </a:cubicBezTo>
                  <a:cubicBezTo>
                    <a:pt x="252" y="895"/>
                    <a:pt x="252" y="895"/>
                    <a:pt x="252" y="895"/>
                  </a:cubicBezTo>
                  <a:cubicBezTo>
                    <a:pt x="224" y="893"/>
                    <a:pt x="198" y="882"/>
                    <a:pt x="177" y="865"/>
                  </a:cubicBezTo>
                  <a:cubicBezTo>
                    <a:pt x="202" y="895"/>
                    <a:pt x="238" y="913"/>
                    <a:pt x="279" y="913"/>
                  </a:cubicBezTo>
                  <a:cubicBezTo>
                    <a:pt x="341" y="913"/>
                    <a:pt x="394" y="870"/>
                    <a:pt x="407" y="812"/>
                  </a:cubicBezTo>
                  <a:cubicBezTo>
                    <a:pt x="429" y="821"/>
                    <a:pt x="452" y="826"/>
                    <a:pt x="477" y="826"/>
                  </a:cubicBezTo>
                  <a:cubicBezTo>
                    <a:pt x="504" y="826"/>
                    <a:pt x="529" y="820"/>
                    <a:pt x="552" y="810"/>
                  </a:cubicBezTo>
                  <a:cubicBezTo>
                    <a:pt x="550" y="800"/>
                    <a:pt x="549" y="790"/>
                    <a:pt x="549" y="780"/>
                  </a:cubicBezTo>
                  <a:cubicBezTo>
                    <a:pt x="549" y="780"/>
                    <a:pt x="549" y="780"/>
                    <a:pt x="549" y="780"/>
                  </a:cubicBezTo>
                  <a:cubicBezTo>
                    <a:pt x="549" y="780"/>
                    <a:pt x="549" y="780"/>
                    <a:pt x="549" y="780"/>
                  </a:cubicBezTo>
                  <a:cubicBezTo>
                    <a:pt x="549" y="780"/>
                    <a:pt x="549" y="780"/>
                    <a:pt x="549" y="780"/>
                  </a:cubicBezTo>
                  <a:cubicBezTo>
                    <a:pt x="549" y="780"/>
                    <a:pt x="549" y="780"/>
                    <a:pt x="549" y="780"/>
                  </a:cubicBezTo>
                  <a:cubicBezTo>
                    <a:pt x="549" y="780"/>
                    <a:pt x="549" y="780"/>
                    <a:pt x="549" y="780"/>
                  </a:cubicBezTo>
                  <a:cubicBezTo>
                    <a:pt x="549" y="779"/>
                    <a:pt x="549" y="779"/>
                    <a:pt x="549" y="779"/>
                  </a:cubicBezTo>
                  <a:cubicBezTo>
                    <a:pt x="549" y="779"/>
                    <a:pt x="549" y="779"/>
                    <a:pt x="549" y="779"/>
                  </a:cubicBezTo>
                  <a:cubicBezTo>
                    <a:pt x="549" y="779"/>
                    <a:pt x="549" y="779"/>
                    <a:pt x="549" y="779"/>
                  </a:cubicBezTo>
                  <a:cubicBezTo>
                    <a:pt x="549" y="779"/>
                    <a:pt x="549" y="779"/>
                    <a:pt x="549" y="779"/>
                  </a:cubicBezTo>
                  <a:cubicBezTo>
                    <a:pt x="549" y="779"/>
                    <a:pt x="549" y="779"/>
                    <a:pt x="549" y="779"/>
                  </a:cubicBezTo>
                  <a:cubicBezTo>
                    <a:pt x="549" y="779"/>
                    <a:pt x="549" y="779"/>
                    <a:pt x="549" y="779"/>
                  </a:cubicBezTo>
                  <a:cubicBezTo>
                    <a:pt x="549" y="777"/>
                    <a:pt x="549" y="774"/>
                    <a:pt x="549" y="772"/>
                  </a:cubicBezTo>
                  <a:moveTo>
                    <a:pt x="821" y="679"/>
                  </a:moveTo>
                  <a:cubicBezTo>
                    <a:pt x="843" y="705"/>
                    <a:pt x="857" y="739"/>
                    <a:pt x="858" y="776"/>
                  </a:cubicBezTo>
                  <a:cubicBezTo>
                    <a:pt x="858" y="776"/>
                    <a:pt x="858" y="776"/>
                    <a:pt x="858" y="776"/>
                  </a:cubicBezTo>
                  <a:cubicBezTo>
                    <a:pt x="858" y="776"/>
                    <a:pt x="858" y="776"/>
                    <a:pt x="858" y="776"/>
                  </a:cubicBezTo>
                  <a:cubicBezTo>
                    <a:pt x="858" y="776"/>
                    <a:pt x="858" y="776"/>
                    <a:pt x="858" y="776"/>
                  </a:cubicBezTo>
                  <a:cubicBezTo>
                    <a:pt x="858" y="776"/>
                    <a:pt x="858" y="776"/>
                    <a:pt x="858" y="776"/>
                  </a:cubicBezTo>
                  <a:cubicBezTo>
                    <a:pt x="858" y="776"/>
                    <a:pt x="858" y="776"/>
                    <a:pt x="858" y="776"/>
                  </a:cubicBezTo>
                  <a:cubicBezTo>
                    <a:pt x="858" y="776"/>
                    <a:pt x="858" y="776"/>
                    <a:pt x="858" y="776"/>
                  </a:cubicBezTo>
                  <a:cubicBezTo>
                    <a:pt x="858" y="776"/>
                    <a:pt x="858" y="776"/>
                    <a:pt x="858" y="776"/>
                  </a:cubicBezTo>
                  <a:cubicBezTo>
                    <a:pt x="858" y="776"/>
                    <a:pt x="858" y="776"/>
                    <a:pt x="858" y="776"/>
                  </a:cubicBezTo>
                  <a:cubicBezTo>
                    <a:pt x="858" y="777"/>
                    <a:pt x="858" y="777"/>
                    <a:pt x="858" y="777"/>
                  </a:cubicBezTo>
                  <a:cubicBezTo>
                    <a:pt x="858" y="777"/>
                    <a:pt x="858" y="777"/>
                    <a:pt x="858" y="777"/>
                  </a:cubicBezTo>
                  <a:cubicBezTo>
                    <a:pt x="858" y="777"/>
                    <a:pt x="858" y="777"/>
                    <a:pt x="858" y="777"/>
                  </a:cubicBezTo>
                  <a:cubicBezTo>
                    <a:pt x="858" y="777"/>
                    <a:pt x="858" y="777"/>
                    <a:pt x="858" y="777"/>
                  </a:cubicBezTo>
                  <a:cubicBezTo>
                    <a:pt x="858" y="777"/>
                    <a:pt x="858" y="777"/>
                    <a:pt x="858" y="777"/>
                  </a:cubicBezTo>
                  <a:cubicBezTo>
                    <a:pt x="858" y="777"/>
                    <a:pt x="858" y="777"/>
                    <a:pt x="858" y="777"/>
                  </a:cubicBezTo>
                  <a:cubicBezTo>
                    <a:pt x="858" y="777"/>
                    <a:pt x="858" y="777"/>
                    <a:pt x="858" y="777"/>
                  </a:cubicBezTo>
                  <a:cubicBezTo>
                    <a:pt x="858" y="777"/>
                    <a:pt x="858" y="777"/>
                    <a:pt x="858" y="778"/>
                  </a:cubicBezTo>
                  <a:cubicBezTo>
                    <a:pt x="858" y="778"/>
                    <a:pt x="858" y="778"/>
                    <a:pt x="858" y="778"/>
                  </a:cubicBezTo>
                  <a:cubicBezTo>
                    <a:pt x="858" y="778"/>
                    <a:pt x="858" y="778"/>
                    <a:pt x="858" y="778"/>
                  </a:cubicBezTo>
                  <a:cubicBezTo>
                    <a:pt x="858" y="778"/>
                    <a:pt x="858" y="778"/>
                    <a:pt x="858" y="778"/>
                  </a:cubicBezTo>
                  <a:cubicBezTo>
                    <a:pt x="858" y="778"/>
                    <a:pt x="858" y="778"/>
                    <a:pt x="858" y="778"/>
                  </a:cubicBezTo>
                  <a:cubicBezTo>
                    <a:pt x="858" y="778"/>
                    <a:pt x="858" y="778"/>
                    <a:pt x="858" y="778"/>
                  </a:cubicBezTo>
                  <a:cubicBezTo>
                    <a:pt x="858" y="778"/>
                    <a:pt x="858" y="778"/>
                    <a:pt x="858" y="778"/>
                  </a:cubicBezTo>
                  <a:cubicBezTo>
                    <a:pt x="858" y="778"/>
                    <a:pt x="858" y="778"/>
                    <a:pt x="858" y="778"/>
                  </a:cubicBezTo>
                  <a:cubicBezTo>
                    <a:pt x="858" y="778"/>
                    <a:pt x="858" y="778"/>
                    <a:pt x="858" y="778"/>
                  </a:cubicBezTo>
                  <a:cubicBezTo>
                    <a:pt x="858" y="779"/>
                    <a:pt x="858" y="779"/>
                    <a:pt x="858" y="779"/>
                  </a:cubicBezTo>
                  <a:cubicBezTo>
                    <a:pt x="858" y="779"/>
                    <a:pt x="858" y="779"/>
                    <a:pt x="858" y="779"/>
                  </a:cubicBezTo>
                  <a:cubicBezTo>
                    <a:pt x="858" y="779"/>
                    <a:pt x="858" y="779"/>
                    <a:pt x="858" y="779"/>
                  </a:cubicBezTo>
                  <a:cubicBezTo>
                    <a:pt x="858" y="779"/>
                    <a:pt x="858" y="779"/>
                    <a:pt x="858" y="779"/>
                  </a:cubicBezTo>
                  <a:cubicBezTo>
                    <a:pt x="858" y="779"/>
                    <a:pt x="858" y="779"/>
                    <a:pt x="858" y="779"/>
                  </a:cubicBezTo>
                  <a:cubicBezTo>
                    <a:pt x="858" y="779"/>
                    <a:pt x="858" y="779"/>
                    <a:pt x="858" y="779"/>
                  </a:cubicBezTo>
                  <a:cubicBezTo>
                    <a:pt x="858" y="779"/>
                    <a:pt x="858" y="779"/>
                    <a:pt x="858" y="779"/>
                  </a:cubicBezTo>
                  <a:cubicBezTo>
                    <a:pt x="858" y="779"/>
                    <a:pt x="858" y="779"/>
                    <a:pt x="858" y="779"/>
                  </a:cubicBezTo>
                  <a:cubicBezTo>
                    <a:pt x="858" y="865"/>
                    <a:pt x="789" y="934"/>
                    <a:pt x="703" y="934"/>
                  </a:cubicBezTo>
                  <a:cubicBezTo>
                    <a:pt x="703" y="934"/>
                    <a:pt x="703" y="934"/>
                    <a:pt x="703" y="934"/>
                  </a:cubicBezTo>
                  <a:cubicBezTo>
                    <a:pt x="703" y="934"/>
                    <a:pt x="703" y="934"/>
                    <a:pt x="703" y="934"/>
                  </a:cubicBezTo>
                  <a:cubicBezTo>
                    <a:pt x="703" y="934"/>
                    <a:pt x="703" y="934"/>
                    <a:pt x="703" y="934"/>
                  </a:cubicBezTo>
                  <a:cubicBezTo>
                    <a:pt x="703" y="934"/>
                    <a:pt x="703" y="934"/>
                    <a:pt x="703" y="934"/>
                  </a:cubicBezTo>
                  <a:cubicBezTo>
                    <a:pt x="703" y="934"/>
                    <a:pt x="703" y="934"/>
                    <a:pt x="702" y="934"/>
                  </a:cubicBezTo>
                  <a:cubicBezTo>
                    <a:pt x="702" y="934"/>
                    <a:pt x="702" y="934"/>
                    <a:pt x="702" y="934"/>
                  </a:cubicBezTo>
                  <a:cubicBezTo>
                    <a:pt x="702" y="934"/>
                    <a:pt x="702" y="934"/>
                    <a:pt x="702" y="934"/>
                  </a:cubicBezTo>
                  <a:cubicBezTo>
                    <a:pt x="702" y="934"/>
                    <a:pt x="702" y="934"/>
                    <a:pt x="702" y="934"/>
                  </a:cubicBezTo>
                  <a:cubicBezTo>
                    <a:pt x="702" y="934"/>
                    <a:pt x="702" y="934"/>
                    <a:pt x="702" y="934"/>
                  </a:cubicBezTo>
                  <a:cubicBezTo>
                    <a:pt x="702" y="934"/>
                    <a:pt x="702" y="934"/>
                    <a:pt x="702" y="934"/>
                  </a:cubicBezTo>
                  <a:cubicBezTo>
                    <a:pt x="702" y="934"/>
                    <a:pt x="702" y="934"/>
                    <a:pt x="702" y="934"/>
                  </a:cubicBezTo>
                  <a:cubicBezTo>
                    <a:pt x="702" y="934"/>
                    <a:pt x="702" y="934"/>
                    <a:pt x="702" y="934"/>
                  </a:cubicBezTo>
                  <a:cubicBezTo>
                    <a:pt x="702" y="934"/>
                    <a:pt x="702" y="934"/>
                    <a:pt x="702" y="934"/>
                  </a:cubicBezTo>
                  <a:cubicBezTo>
                    <a:pt x="702" y="934"/>
                    <a:pt x="701" y="934"/>
                    <a:pt x="701" y="934"/>
                  </a:cubicBezTo>
                  <a:cubicBezTo>
                    <a:pt x="701" y="934"/>
                    <a:pt x="701" y="934"/>
                    <a:pt x="701" y="934"/>
                  </a:cubicBezTo>
                  <a:cubicBezTo>
                    <a:pt x="701" y="934"/>
                    <a:pt x="701" y="934"/>
                    <a:pt x="701" y="934"/>
                  </a:cubicBezTo>
                  <a:cubicBezTo>
                    <a:pt x="701" y="934"/>
                    <a:pt x="701" y="934"/>
                    <a:pt x="701" y="934"/>
                  </a:cubicBezTo>
                  <a:cubicBezTo>
                    <a:pt x="701" y="934"/>
                    <a:pt x="701" y="934"/>
                    <a:pt x="701" y="934"/>
                  </a:cubicBezTo>
                  <a:cubicBezTo>
                    <a:pt x="701" y="934"/>
                    <a:pt x="701" y="934"/>
                    <a:pt x="701" y="934"/>
                  </a:cubicBezTo>
                  <a:cubicBezTo>
                    <a:pt x="701" y="934"/>
                    <a:pt x="701" y="934"/>
                    <a:pt x="701" y="934"/>
                  </a:cubicBezTo>
                  <a:cubicBezTo>
                    <a:pt x="701" y="934"/>
                    <a:pt x="701" y="934"/>
                    <a:pt x="701" y="934"/>
                  </a:cubicBezTo>
                  <a:cubicBezTo>
                    <a:pt x="700" y="934"/>
                    <a:pt x="700" y="934"/>
                    <a:pt x="700" y="934"/>
                  </a:cubicBezTo>
                  <a:cubicBezTo>
                    <a:pt x="700" y="934"/>
                    <a:pt x="700" y="934"/>
                    <a:pt x="700" y="934"/>
                  </a:cubicBezTo>
                  <a:cubicBezTo>
                    <a:pt x="700" y="934"/>
                    <a:pt x="700" y="934"/>
                    <a:pt x="700" y="934"/>
                  </a:cubicBezTo>
                  <a:cubicBezTo>
                    <a:pt x="700" y="934"/>
                    <a:pt x="700" y="934"/>
                    <a:pt x="700" y="934"/>
                  </a:cubicBezTo>
                  <a:cubicBezTo>
                    <a:pt x="700" y="934"/>
                    <a:pt x="700" y="934"/>
                    <a:pt x="700" y="934"/>
                  </a:cubicBezTo>
                  <a:cubicBezTo>
                    <a:pt x="700" y="934"/>
                    <a:pt x="700" y="934"/>
                    <a:pt x="700" y="934"/>
                  </a:cubicBezTo>
                  <a:cubicBezTo>
                    <a:pt x="700" y="934"/>
                    <a:pt x="700" y="934"/>
                    <a:pt x="700" y="934"/>
                  </a:cubicBezTo>
                  <a:cubicBezTo>
                    <a:pt x="700" y="934"/>
                    <a:pt x="700" y="934"/>
                    <a:pt x="700" y="934"/>
                  </a:cubicBezTo>
                  <a:cubicBezTo>
                    <a:pt x="663" y="933"/>
                    <a:pt x="629" y="919"/>
                    <a:pt x="603" y="897"/>
                  </a:cubicBezTo>
                  <a:cubicBezTo>
                    <a:pt x="632" y="931"/>
                    <a:pt x="674" y="952"/>
                    <a:pt x="721" y="952"/>
                  </a:cubicBezTo>
                  <a:cubicBezTo>
                    <a:pt x="807" y="952"/>
                    <a:pt x="876" y="883"/>
                    <a:pt x="876" y="797"/>
                  </a:cubicBezTo>
                  <a:cubicBezTo>
                    <a:pt x="876" y="750"/>
                    <a:pt x="855" y="708"/>
                    <a:pt x="821" y="679"/>
                  </a:cubicBezTo>
                  <a:moveTo>
                    <a:pt x="587" y="516"/>
                  </a:moveTo>
                  <a:cubicBezTo>
                    <a:pt x="611" y="546"/>
                    <a:pt x="626" y="583"/>
                    <a:pt x="627" y="624"/>
                  </a:cubicBezTo>
                  <a:cubicBezTo>
                    <a:pt x="627" y="624"/>
                    <a:pt x="627" y="624"/>
                    <a:pt x="627" y="624"/>
                  </a:cubicBezTo>
                  <a:cubicBezTo>
                    <a:pt x="627" y="624"/>
                    <a:pt x="627" y="624"/>
                    <a:pt x="627" y="624"/>
                  </a:cubicBezTo>
                  <a:cubicBezTo>
                    <a:pt x="627" y="624"/>
                    <a:pt x="627" y="624"/>
                    <a:pt x="627" y="624"/>
                  </a:cubicBezTo>
                  <a:cubicBezTo>
                    <a:pt x="627" y="624"/>
                    <a:pt x="627" y="625"/>
                    <a:pt x="627" y="625"/>
                  </a:cubicBezTo>
                  <a:cubicBezTo>
                    <a:pt x="627" y="625"/>
                    <a:pt x="627" y="625"/>
                    <a:pt x="627" y="625"/>
                  </a:cubicBezTo>
                  <a:cubicBezTo>
                    <a:pt x="627" y="625"/>
                    <a:pt x="627" y="625"/>
                    <a:pt x="627" y="625"/>
                  </a:cubicBezTo>
                  <a:cubicBezTo>
                    <a:pt x="627" y="625"/>
                    <a:pt x="627" y="625"/>
                    <a:pt x="627" y="625"/>
                  </a:cubicBezTo>
                  <a:cubicBezTo>
                    <a:pt x="627" y="625"/>
                    <a:pt x="627" y="625"/>
                    <a:pt x="627" y="625"/>
                  </a:cubicBezTo>
                  <a:cubicBezTo>
                    <a:pt x="627" y="625"/>
                    <a:pt x="627" y="625"/>
                    <a:pt x="627" y="625"/>
                  </a:cubicBezTo>
                  <a:cubicBezTo>
                    <a:pt x="627" y="625"/>
                    <a:pt x="627" y="625"/>
                    <a:pt x="627" y="625"/>
                  </a:cubicBezTo>
                  <a:cubicBezTo>
                    <a:pt x="627" y="625"/>
                    <a:pt x="627" y="625"/>
                    <a:pt x="627" y="625"/>
                  </a:cubicBezTo>
                  <a:cubicBezTo>
                    <a:pt x="627" y="625"/>
                    <a:pt x="627" y="626"/>
                    <a:pt x="627" y="626"/>
                  </a:cubicBezTo>
                  <a:cubicBezTo>
                    <a:pt x="627" y="626"/>
                    <a:pt x="627" y="626"/>
                    <a:pt x="627" y="626"/>
                  </a:cubicBezTo>
                  <a:cubicBezTo>
                    <a:pt x="627" y="626"/>
                    <a:pt x="627" y="626"/>
                    <a:pt x="627" y="626"/>
                  </a:cubicBezTo>
                  <a:cubicBezTo>
                    <a:pt x="627" y="626"/>
                    <a:pt x="627" y="626"/>
                    <a:pt x="627" y="626"/>
                  </a:cubicBezTo>
                  <a:cubicBezTo>
                    <a:pt x="627" y="626"/>
                    <a:pt x="627" y="626"/>
                    <a:pt x="627" y="626"/>
                  </a:cubicBezTo>
                  <a:cubicBezTo>
                    <a:pt x="627" y="626"/>
                    <a:pt x="627" y="626"/>
                    <a:pt x="627" y="626"/>
                  </a:cubicBezTo>
                  <a:cubicBezTo>
                    <a:pt x="627" y="626"/>
                    <a:pt x="627" y="626"/>
                    <a:pt x="627" y="626"/>
                  </a:cubicBezTo>
                  <a:cubicBezTo>
                    <a:pt x="627" y="626"/>
                    <a:pt x="627" y="626"/>
                    <a:pt x="627" y="626"/>
                  </a:cubicBezTo>
                  <a:cubicBezTo>
                    <a:pt x="627" y="626"/>
                    <a:pt x="627" y="626"/>
                    <a:pt x="627" y="627"/>
                  </a:cubicBezTo>
                  <a:cubicBezTo>
                    <a:pt x="627" y="627"/>
                    <a:pt x="627" y="627"/>
                    <a:pt x="627" y="627"/>
                  </a:cubicBezTo>
                  <a:cubicBezTo>
                    <a:pt x="627" y="627"/>
                    <a:pt x="627" y="627"/>
                    <a:pt x="627" y="627"/>
                  </a:cubicBezTo>
                  <a:cubicBezTo>
                    <a:pt x="627" y="633"/>
                    <a:pt x="626" y="639"/>
                    <a:pt x="626" y="645"/>
                  </a:cubicBezTo>
                  <a:cubicBezTo>
                    <a:pt x="634" y="641"/>
                    <a:pt x="642" y="637"/>
                    <a:pt x="651" y="634"/>
                  </a:cubicBezTo>
                  <a:cubicBezTo>
                    <a:pt x="646" y="586"/>
                    <a:pt x="622" y="545"/>
                    <a:pt x="587" y="516"/>
                  </a:cubicBezTo>
                  <a:moveTo>
                    <a:pt x="322" y="460"/>
                  </a:moveTo>
                  <a:cubicBezTo>
                    <a:pt x="330" y="469"/>
                    <a:pt x="339" y="478"/>
                    <a:pt x="348" y="486"/>
                  </a:cubicBezTo>
                  <a:cubicBezTo>
                    <a:pt x="350" y="484"/>
                    <a:pt x="352" y="483"/>
                    <a:pt x="354" y="482"/>
                  </a:cubicBezTo>
                  <a:cubicBezTo>
                    <a:pt x="343" y="475"/>
                    <a:pt x="332" y="468"/>
                    <a:pt x="322" y="460"/>
                  </a:cubicBezTo>
                  <a:moveTo>
                    <a:pt x="0" y="313"/>
                  </a:moveTo>
                  <a:cubicBezTo>
                    <a:pt x="41" y="363"/>
                    <a:pt x="102" y="394"/>
                    <a:pt x="172" y="394"/>
                  </a:cubicBezTo>
                  <a:cubicBezTo>
                    <a:pt x="204" y="394"/>
                    <a:pt x="234" y="388"/>
                    <a:pt x="262" y="376"/>
                  </a:cubicBezTo>
                  <a:cubicBezTo>
                    <a:pt x="257" y="362"/>
                    <a:pt x="253" y="348"/>
                    <a:pt x="251" y="333"/>
                  </a:cubicBezTo>
                  <a:cubicBezTo>
                    <a:pt x="218" y="352"/>
                    <a:pt x="180" y="362"/>
                    <a:pt x="140" y="362"/>
                  </a:cubicBezTo>
                  <a:cubicBezTo>
                    <a:pt x="140" y="362"/>
                    <a:pt x="140" y="362"/>
                    <a:pt x="140" y="362"/>
                  </a:cubicBezTo>
                  <a:cubicBezTo>
                    <a:pt x="140" y="362"/>
                    <a:pt x="140" y="362"/>
                    <a:pt x="140" y="362"/>
                  </a:cubicBezTo>
                  <a:cubicBezTo>
                    <a:pt x="140" y="362"/>
                    <a:pt x="140" y="362"/>
                    <a:pt x="140" y="362"/>
                  </a:cubicBezTo>
                  <a:cubicBezTo>
                    <a:pt x="140" y="362"/>
                    <a:pt x="139" y="362"/>
                    <a:pt x="139" y="362"/>
                  </a:cubicBezTo>
                  <a:cubicBezTo>
                    <a:pt x="139" y="362"/>
                    <a:pt x="139" y="362"/>
                    <a:pt x="139" y="362"/>
                  </a:cubicBezTo>
                  <a:cubicBezTo>
                    <a:pt x="139" y="362"/>
                    <a:pt x="139" y="362"/>
                    <a:pt x="139" y="362"/>
                  </a:cubicBezTo>
                  <a:cubicBezTo>
                    <a:pt x="139" y="362"/>
                    <a:pt x="139" y="362"/>
                    <a:pt x="139" y="362"/>
                  </a:cubicBezTo>
                  <a:cubicBezTo>
                    <a:pt x="139" y="362"/>
                    <a:pt x="139" y="362"/>
                    <a:pt x="139" y="362"/>
                  </a:cubicBezTo>
                  <a:cubicBezTo>
                    <a:pt x="139" y="362"/>
                    <a:pt x="139" y="362"/>
                    <a:pt x="139" y="362"/>
                  </a:cubicBezTo>
                  <a:cubicBezTo>
                    <a:pt x="139" y="362"/>
                    <a:pt x="138" y="362"/>
                    <a:pt x="138" y="362"/>
                  </a:cubicBezTo>
                  <a:cubicBezTo>
                    <a:pt x="138" y="362"/>
                    <a:pt x="138" y="362"/>
                    <a:pt x="138" y="362"/>
                  </a:cubicBezTo>
                  <a:cubicBezTo>
                    <a:pt x="138" y="362"/>
                    <a:pt x="138" y="362"/>
                    <a:pt x="138" y="362"/>
                  </a:cubicBezTo>
                  <a:cubicBezTo>
                    <a:pt x="138" y="362"/>
                    <a:pt x="138" y="362"/>
                    <a:pt x="138" y="362"/>
                  </a:cubicBezTo>
                  <a:cubicBezTo>
                    <a:pt x="138" y="362"/>
                    <a:pt x="138" y="362"/>
                    <a:pt x="138" y="362"/>
                  </a:cubicBezTo>
                  <a:cubicBezTo>
                    <a:pt x="138" y="362"/>
                    <a:pt x="138" y="362"/>
                    <a:pt x="138" y="362"/>
                  </a:cubicBezTo>
                  <a:cubicBezTo>
                    <a:pt x="138" y="362"/>
                    <a:pt x="138" y="362"/>
                    <a:pt x="137" y="362"/>
                  </a:cubicBezTo>
                  <a:cubicBezTo>
                    <a:pt x="137" y="362"/>
                    <a:pt x="137" y="362"/>
                    <a:pt x="137" y="362"/>
                  </a:cubicBezTo>
                  <a:cubicBezTo>
                    <a:pt x="137" y="362"/>
                    <a:pt x="137" y="362"/>
                    <a:pt x="137" y="362"/>
                  </a:cubicBezTo>
                  <a:cubicBezTo>
                    <a:pt x="137" y="362"/>
                    <a:pt x="137" y="362"/>
                    <a:pt x="137" y="362"/>
                  </a:cubicBezTo>
                  <a:cubicBezTo>
                    <a:pt x="137" y="362"/>
                    <a:pt x="137" y="362"/>
                    <a:pt x="137" y="362"/>
                  </a:cubicBezTo>
                  <a:cubicBezTo>
                    <a:pt x="137" y="362"/>
                    <a:pt x="137" y="362"/>
                    <a:pt x="137" y="362"/>
                  </a:cubicBezTo>
                  <a:cubicBezTo>
                    <a:pt x="137" y="362"/>
                    <a:pt x="136" y="362"/>
                    <a:pt x="136" y="362"/>
                  </a:cubicBezTo>
                  <a:cubicBezTo>
                    <a:pt x="136" y="362"/>
                    <a:pt x="136" y="362"/>
                    <a:pt x="136" y="362"/>
                  </a:cubicBezTo>
                  <a:cubicBezTo>
                    <a:pt x="136" y="362"/>
                    <a:pt x="136" y="362"/>
                    <a:pt x="136" y="362"/>
                  </a:cubicBezTo>
                  <a:cubicBezTo>
                    <a:pt x="136" y="362"/>
                    <a:pt x="136" y="362"/>
                    <a:pt x="136" y="362"/>
                  </a:cubicBezTo>
                  <a:cubicBezTo>
                    <a:pt x="84" y="362"/>
                    <a:pt x="37" y="343"/>
                    <a:pt x="0" y="313"/>
                  </a:cubicBezTo>
                  <a:moveTo>
                    <a:pt x="608" y="173"/>
                  </a:moveTo>
                  <a:cubicBezTo>
                    <a:pt x="637" y="208"/>
                    <a:pt x="654" y="252"/>
                    <a:pt x="655" y="300"/>
                  </a:cubicBezTo>
                  <a:cubicBezTo>
                    <a:pt x="655" y="300"/>
                    <a:pt x="655" y="300"/>
                    <a:pt x="655" y="300"/>
                  </a:cubicBezTo>
                  <a:cubicBezTo>
                    <a:pt x="655" y="300"/>
                    <a:pt x="655" y="300"/>
                    <a:pt x="655" y="300"/>
                  </a:cubicBezTo>
                  <a:cubicBezTo>
                    <a:pt x="655" y="300"/>
                    <a:pt x="655" y="300"/>
                    <a:pt x="655" y="300"/>
                  </a:cubicBezTo>
                  <a:cubicBezTo>
                    <a:pt x="655" y="300"/>
                    <a:pt x="655" y="301"/>
                    <a:pt x="655" y="301"/>
                  </a:cubicBezTo>
                  <a:cubicBezTo>
                    <a:pt x="655" y="301"/>
                    <a:pt x="655" y="301"/>
                    <a:pt x="655" y="301"/>
                  </a:cubicBezTo>
                  <a:cubicBezTo>
                    <a:pt x="655" y="301"/>
                    <a:pt x="655" y="301"/>
                    <a:pt x="655" y="301"/>
                  </a:cubicBezTo>
                  <a:cubicBezTo>
                    <a:pt x="655" y="301"/>
                    <a:pt x="655" y="301"/>
                    <a:pt x="655" y="301"/>
                  </a:cubicBezTo>
                  <a:cubicBezTo>
                    <a:pt x="655" y="301"/>
                    <a:pt x="655" y="301"/>
                    <a:pt x="655" y="301"/>
                  </a:cubicBezTo>
                  <a:cubicBezTo>
                    <a:pt x="655" y="301"/>
                    <a:pt x="655" y="301"/>
                    <a:pt x="655" y="301"/>
                  </a:cubicBezTo>
                  <a:cubicBezTo>
                    <a:pt x="655" y="302"/>
                    <a:pt x="655" y="302"/>
                    <a:pt x="655" y="302"/>
                  </a:cubicBezTo>
                  <a:cubicBezTo>
                    <a:pt x="655" y="302"/>
                    <a:pt x="655" y="302"/>
                    <a:pt x="655" y="302"/>
                  </a:cubicBezTo>
                  <a:cubicBezTo>
                    <a:pt x="655" y="302"/>
                    <a:pt x="655" y="302"/>
                    <a:pt x="655" y="302"/>
                  </a:cubicBezTo>
                  <a:cubicBezTo>
                    <a:pt x="655" y="302"/>
                    <a:pt x="655" y="302"/>
                    <a:pt x="655" y="302"/>
                  </a:cubicBezTo>
                  <a:cubicBezTo>
                    <a:pt x="655" y="302"/>
                    <a:pt x="655" y="302"/>
                    <a:pt x="655" y="302"/>
                  </a:cubicBezTo>
                  <a:cubicBezTo>
                    <a:pt x="655" y="302"/>
                    <a:pt x="655" y="302"/>
                    <a:pt x="655" y="302"/>
                  </a:cubicBezTo>
                  <a:cubicBezTo>
                    <a:pt x="655" y="302"/>
                    <a:pt x="655" y="303"/>
                    <a:pt x="655" y="303"/>
                  </a:cubicBezTo>
                  <a:cubicBezTo>
                    <a:pt x="655" y="303"/>
                    <a:pt x="655" y="303"/>
                    <a:pt x="655" y="303"/>
                  </a:cubicBezTo>
                  <a:cubicBezTo>
                    <a:pt x="655" y="303"/>
                    <a:pt x="655" y="303"/>
                    <a:pt x="655" y="303"/>
                  </a:cubicBezTo>
                  <a:cubicBezTo>
                    <a:pt x="655" y="303"/>
                    <a:pt x="655" y="303"/>
                    <a:pt x="655" y="303"/>
                  </a:cubicBezTo>
                  <a:cubicBezTo>
                    <a:pt x="655" y="303"/>
                    <a:pt x="655" y="303"/>
                    <a:pt x="655" y="303"/>
                  </a:cubicBezTo>
                  <a:cubicBezTo>
                    <a:pt x="655" y="303"/>
                    <a:pt x="655" y="303"/>
                    <a:pt x="655" y="303"/>
                  </a:cubicBezTo>
                  <a:cubicBezTo>
                    <a:pt x="655" y="303"/>
                    <a:pt x="655" y="303"/>
                    <a:pt x="655" y="303"/>
                  </a:cubicBezTo>
                  <a:cubicBezTo>
                    <a:pt x="655" y="380"/>
                    <a:pt x="612" y="447"/>
                    <a:pt x="549" y="482"/>
                  </a:cubicBezTo>
                  <a:cubicBezTo>
                    <a:pt x="560" y="489"/>
                    <a:pt x="570" y="497"/>
                    <a:pt x="579" y="507"/>
                  </a:cubicBezTo>
                  <a:cubicBezTo>
                    <a:pt x="640" y="472"/>
                    <a:pt x="682" y="406"/>
                    <a:pt x="682" y="330"/>
                  </a:cubicBezTo>
                  <a:cubicBezTo>
                    <a:pt x="682" y="267"/>
                    <a:pt x="653" y="211"/>
                    <a:pt x="608" y="173"/>
                  </a:cubicBezTo>
                  <a:moveTo>
                    <a:pt x="312" y="0"/>
                  </a:moveTo>
                  <a:cubicBezTo>
                    <a:pt x="339" y="34"/>
                    <a:pt x="357" y="76"/>
                    <a:pt x="361" y="121"/>
                  </a:cubicBezTo>
                  <a:cubicBezTo>
                    <a:pt x="369" y="117"/>
                    <a:pt x="377" y="114"/>
                    <a:pt x="385" y="111"/>
                  </a:cubicBezTo>
                  <a:cubicBezTo>
                    <a:pt x="373" y="67"/>
                    <a:pt x="347" y="29"/>
                    <a:pt x="312"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Oval 6"/>
            <p:cNvSpPr>
              <a:spLocks noChangeArrowheads="1"/>
            </p:cNvSpPr>
            <p:nvPr/>
          </p:nvSpPr>
          <p:spPr bwMode="auto">
            <a:xfrm>
              <a:off x="8731250" y="4726028"/>
              <a:ext cx="1725613" cy="1724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Oval 7"/>
            <p:cNvSpPr>
              <a:spLocks noChangeArrowheads="1"/>
            </p:cNvSpPr>
            <p:nvPr/>
          </p:nvSpPr>
          <p:spPr bwMode="auto">
            <a:xfrm>
              <a:off x="9099552" y="5094328"/>
              <a:ext cx="982663" cy="982663"/>
            </a:xfrm>
            <a:prstGeom prst="ellipse">
              <a:avLst/>
            </a:prstGeom>
            <a:solidFill>
              <a:srgbClr val="E5E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Oval 8"/>
            <p:cNvSpPr>
              <a:spLocks noChangeArrowheads="1"/>
            </p:cNvSpPr>
            <p:nvPr/>
          </p:nvSpPr>
          <p:spPr bwMode="auto">
            <a:xfrm>
              <a:off x="6386513" y="4765716"/>
              <a:ext cx="1473200" cy="1466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Oval 9"/>
            <p:cNvSpPr>
              <a:spLocks noChangeArrowheads="1"/>
            </p:cNvSpPr>
            <p:nvPr/>
          </p:nvSpPr>
          <p:spPr bwMode="auto">
            <a:xfrm>
              <a:off x="7212013" y="3760828"/>
              <a:ext cx="1954213" cy="1947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Oval 10"/>
            <p:cNvSpPr>
              <a:spLocks noChangeArrowheads="1"/>
            </p:cNvSpPr>
            <p:nvPr/>
          </p:nvSpPr>
          <p:spPr bwMode="auto">
            <a:xfrm>
              <a:off x="7637463" y="4179928"/>
              <a:ext cx="1104900" cy="1109663"/>
            </a:xfrm>
            <a:prstGeom prst="ellipse">
              <a:avLst/>
            </a:prstGeom>
            <a:solidFill>
              <a:srgbClr val="E5E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Oval 11"/>
            <p:cNvSpPr>
              <a:spLocks noChangeArrowheads="1"/>
            </p:cNvSpPr>
            <p:nvPr/>
          </p:nvSpPr>
          <p:spPr bwMode="auto">
            <a:xfrm>
              <a:off x="7056438" y="1797091"/>
              <a:ext cx="2266950" cy="226536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Oval 12"/>
            <p:cNvSpPr>
              <a:spLocks noChangeArrowheads="1"/>
            </p:cNvSpPr>
            <p:nvPr/>
          </p:nvSpPr>
          <p:spPr bwMode="auto">
            <a:xfrm>
              <a:off x="5207000" y="785853"/>
              <a:ext cx="2479675" cy="2473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Oval 13"/>
            <p:cNvSpPr>
              <a:spLocks noChangeArrowheads="1"/>
            </p:cNvSpPr>
            <p:nvPr/>
          </p:nvSpPr>
          <p:spPr bwMode="auto">
            <a:xfrm>
              <a:off x="5743575" y="1322428"/>
              <a:ext cx="1408113" cy="1400175"/>
            </a:xfrm>
            <a:prstGeom prst="ellipse">
              <a:avLst/>
            </a:prstGeom>
            <a:solidFill>
              <a:srgbClr val="E5E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4"/>
            <p:cNvSpPr>
              <a:spLocks noEditPoints="1"/>
            </p:cNvSpPr>
            <p:nvPr/>
          </p:nvSpPr>
          <p:spPr bwMode="auto">
            <a:xfrm>
              <a:off x="8731250" y="5584865"/>
              <a:ext cx="0" cy="6350"/>
            </a:xfrm>
            <a:custGeom>
              <a:avLst/>
              <a:gdLst>
                <a:gd name="T0" fmla="*/ 1 h 1"/>
                <a:gd name="T1" fmla="*/ 1 h 1"/>
                <a:gd name="T2" fmla="*/ 1 h 1"/>
                <a:gd name="T3" fmla="*/ 1 h 1"/>
                <a:gd name="T4" fmla="*/ 1 h 1"/>
                <a:gd name="T5" fmla="*/ 1 h 1"/>
                <a:gd name="T6" fmla="*/ 1 h 1"/>
                <a:gd name="T7" fmla="*/ 1 h 1"/>
                <a:gd name="T8" fmla="*/ 1 h 1"/>
                <a:gd name="T9" fmla="*/ 0 h 1"/>
                <a:gd name="T10" fmla="*/ 0 h 1"/>
                <a:gd name="T11" fmla="*/ 0 h 1"/>
                <a:gd name="T12" fmla="*/ 0 h 1"/>
                <a:gd name="T13" fmla="*/ 0 h 1"/>
                <a:gd name="T14" fmla="*/ 0 h 1"/>
                <a:gd name="T15"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Lst>
              <a:rect l="0" t="0" r="r" b="b"/>
              <a:pathLst>
                <a:path h="1">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path>
              </a:pathLst>
            </a:custGeom>
            <a:solidFill>
              <a:srgbClr val="97A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5"/>
            <p:cNvSpPr>
              <a:spLocks/>
            </p:cNvSpPr>
            <p:nvPr/>
          </p:nvSpPr>
          <p:spPr bwMode="auto">
            <a:xfrm>
              <a:off x="8731250" y="4799053"/>
              <a:ext cx="514350" cy="869950"/>
            </a:xfrm>
            <a:custGeom>
              <a:avLst/>
              <a:gdLst>
                <a:gd name="T0" fmla="*/ 92 w 92"/>
                <a:gd name="T1" fmla="*/ 0 h 156"/>
                <a:gd name="T2" fmla="*/ 77 w 92"/>
                <a:gd name="T3" fmla="*/ 7 h 156"/>
                <a:gd name="T4" fmla="*/ 0 w 92"/>
                <a:gd name="T5" fmla="*/ 134 h 156"/>
                <a:gd name="T6" fmla="*/ 0 w 92"/>
                <a:gd name="T7" fmla="*/ 141 h 156"/>
                <a:gd name="T8" fmla="*/ 0 w 92"/>
                <a:gd name="T9" fmla="*/ 141 h 156"/>
                <a:gd name="T10" fmla="*/ 0 w 92"/>
                <a:gd name="T11" fmla="*/ 141 h 156"/>
                <a:gd name="T12" fmla="*/ 0 w 92"/>
                <a:gd name="T13" fmla="*/ 141 h 156"/>
                <a:gd name="T14" fmla="*/ 0 w 92"/>
                <a:gd name="T15" fmla="*/ 142 h 156"/>
                <a:gd name="T16" fmla="*/ 0 w 92"/>
                <a:gd name="T17" fmla="*/ 142 h 156"/>
                <a:gd name="T18" fmla="*/ 0 w 92"/>
                <a:gd name="T19" fmla="*/ 142 h 156"/>
                <a:gd name="T20" fmla="*/ 0 w 92"/>
                <a:gd name="T21" fmla="*/ 142 h 156"/>
                <a:gd name="T22" fmla="*/ 0 w 92"/>
                <a:gd name="T23" fmla="*/ 142 h 156"/>
                <a:gd name="T24" fmla="*/ 0 w 92"/>
                <a:gd name="T25" fmla="*/ 142 h 156"/>
                <a:gd name="T26" fmla="*/ 0 w 92"/>
                <a:gd name="T27" fmla="*/ 156 h 156"/>
                <a:gd name="T28" fmla="*/ 92 w 92"/>
                <a:gd name="T29" fmla="*/ 3 h 156"/>
                <a:gd name="T30" fmla="*/ 92 w 92"/>
                <a:gd name="T3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56">
                  <a:moveTo>
                    <a:pt x="92" y="0"/>
                  </a:moveTo>
                  <a:cubicBezTo>
                    <a:pt x="86" y="2"/>
                    <a:pt x="81" y="5"/>
                    <a:pt x="77" y="7"/>
                  </a:cubicBezTo>
                  <a:cubicBezTo>
                    <a:pt x="71" y="60"/>
                    <a:pt x="42" y="106"/>
                    <a:pt x="0" y="134"/>
                  </a:cubicBezTo>
                  <a:cubicBezTo>
                    <a:pt x="0" y="136"/>
                    <a:pt x="0" y="139"/>
                    <a:pt x="0" y="141"/>
                  </a:cubicBezTo>
                  <a:cubicBezTo>
                    <a:pt x="0" y="141"/>
                    <a:pt x="0" y="141"/>
                    <a:pt x="0" y="141"/>
                  </a:cubicBezTo>
                  <a:cubicBezTo>
                    <a:pt x="0" y="141"/>
                    <a:pt x="0" y="141"/>
                    <a:pt x="0" y="141"/>
                  </a:cubicBezTo>
                  <a:cubicBezTo>
                    <a:pt x="0" y="141"/>
                    <a:pt x="0" y="141"/>
                    <a:pt x="0" y="141"/>
                  </a:cubicBezTo>
                  <a:cubicBezTo>
                    <a:pt x="0" y="141"/>
                    <a:pt x="0" y="142"/>
                    <a:pt x="0" y="142"/>
                  </a:cubicBezTo>
                  <a:cubicBezTo>
                    <a:pt x="0" y="142"/>
                    <a:pt x="0" y="142"/>
                    <a:pt x="0" y="142"/>
                  </a:cubicBezTo>
                  <a:cubicBezTo>
                    <a:pt x="0" y="142"/>
                    <a:pt x="0" y="142"/>
                    <a:pt x="0" y="142"/>
                  </a:cubicBezTo>
                  <a:cubicBezTo>
                    <a:pt x="0" y="142"/>
                    <a:pt x="0" y="142"/>
                    <a:pt x="0" y="142"/>
                  </a:cubicBezTo>
                  <a:cubicBezTo>
                    <a:pt x="0" y="142"/>
                    <a:pt x="0" y="142"/>
                    <a:pt x="0" y="142"/>
                  </a:cubicBezTo>
                  <a:cubicBezTo>
                    <a:pt x="0" y="142"/>
                    <a:pt x="0" y="142"/>
                    <a:pt x="0" y="142"/>
                  </a:cubicBezTo>
                  <a:cubicBezTo>
                    <a:pt x="0" y="147"/>
                    <a:pt x="0" y="151"/>
                    <a:pt x="0" y="156"/>
                  </a:cubicBezTo>
                  <a:cubicBezTo>
                    <a:pt x="55" y="127"/>
                    <a:pt x="92" y="69"/>
                    <a:pt x="92" y="3"/>
                  </a:cubicBezTo>
                  <a:cubicBezTo>
                    <a:pt x="92" y="2"/>
                    <a:pt x="92" y="1"/>
                    <a:pt x="92"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16"/>
            <p:cNvSpPr>
              <a:spLocks/>
            </p:cNvSpPr>
            <p:nvPr/>
          </p:nvSpPr>
          <p:spPr bwMode="auto">
            <a:xfrm>
              <a:off x="8731250" y="4837153"/>
              <a:ext cx="430213" cy="709613"/>
            </a:xfrm>
            <a:custGeom>
              <a:avLst/>
              <a:gdLst>
                <a:gd name="T0" fmla="*/ 77 w 77"/>
                <a:gd name="T1" fmla="*/ 0 h 127"/>
                <a:gd name="T2" fmla="*/ 77 w 77"/>
                <a:gd name="T3" fmla="*/ 0 h 127"/>
                <a:gd name="T4" fmla="*/ 0 w 77"/>
                <a:gd name="T5" fmla="*/ 127 h 127"/>
                <a:gd name="T6" fmla="*/ 0 w 77"/>
                <a:gd name="T7" fmla="*/ 127 h 127"/>
                <a:gd name="T8" fmla="*/ 77 w 77"/>
                <a:gd name="T9" fmla="*/ 0 h 127"/>
              </a:gdLst>
              <a:ahLst/>
              <a:cxnLst>
                <a:cxn ang="0">
                  <a:pos x="T0" y="T1"/>
                </a:cxn>
                <a:cxn ang="0">
                  <a:pos x="T2" y="T3"/>
                </a:cxn>
                <a:cxn ang="0">
                  <a:pos x="T4" y="T5"/>
                </a:cxn>
                <a:cxn ang="0">
                  <a:pos x="T6" y="T7"/>
                </a:cxn>
                <a:cxn ang="0">
                  <a:pos x="T8" y="T9"/>
                </a:cxn>
              </a:cxnLst>
              <a:rect l="0" t="0" r="r" b="b"/>
              <a:pathLst>
                <a:path w="77" h="127">
                  <a:moveTo>
                    <a:pt x="77" y="0"/>
                  </a:moveTo>
                  <a:cubicBezTo>
                    <a:pt x="77" y="0"/>
                    <a:pt x="77" y="0"/>
                    <a:pt x="77" y="0"/>
                  </a:cubicBezTo>
                  <a:cubicBezTo>
                    <a:pt x="71" y="53"/>
                    <a:pt x="42" y="99"/>
                    <a:pt x="0" y="127"/>
                  </a:cubicBezTo>
                  <a:cubicBezTo>
                    <a:pt x="0" y="127"/>
                    <a:pt x="0" y="127"/>
                    <a:pt x="0" y="127"/>
                  </a:cubicBezTo>
                  <a:cubicBezTo>
                    <a:pt x="42" y="99"/>
                    <a:pt x="71" y="53"/>
                    <a:pt x="77"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17"/>
            <p:cNvSpPr>
              <a:spLocks/>
            </p:cNvSpPr>
            <p:nvPr/>
          </p:nvSpPr>
          <p:spPr bwMode="auto">
            <a:xfrm>
              <a:off x="7212013" y="4781590"/>
              <a:ext cx="631825" cy="942975"/>
            </a:xfrm>
            <a:custGeom>
              <a:avLst/>
              <a:gdLst>
                <a:gd name="T0" fmla="*/ 0 w 113"/>
                <a:gd name="T1" fmla="*/ 0 h 169"/>
                <a:gd name="T2" fmla="*/ 0 w 113"/>
                <a:gd name="T3" fmla="*/ 8 h 169"/>
                <a:gd name="T4" fmla="*/ 109 w 113"/>
                <a:gd name="T5" fmla="*/ 169 h 169"/>
                <a:gd name="T6" fmla="*/ 113 w 113"/>
                <a:gd name="T7" fmla="*/ 155 h 169"/>
                <a:gd name="T8" fmla="*/ 0 w 113"/>
                <a:gd name="T9" fmla="*/ 0 h 169"/>
              </a:gdLst>
              <a:ahLst/>
              <a:cxnLst>
                <a:cxn ang="0">
                  <a:pos x="T0" y="T1"/>
                </a:cxn>
                <a:cxn ang="0">
                  <a:pos x="T2" y="T3"/>
                </a:cxn>
                <a:cxn ang="0">
                  <a:pos x="T4" y="T5"/>
                </a:cxn>
                <a:cxn ang="0">
                  <a:pos x="T6" y="T7"/>
                </a:cxn>
                <a:cxn ang="0">
                  <a:pos x="T8" y="T9"/>
                </a:cxn>
              </a:cxnLst>
              <a:rect l="0" t="0" r="r" b="b"/>
              <a:pathLst>
                <a:path w="113" h="169">
                  <a:moveTo>
                    <a:pt x="0" y="0"/>
                  </a:moveTo>
                  <a:cubicBezTo>
                    <a:pt x="0" y="2"/>
                    <a:pt x="0" y="5"/>
                    <a:pt x="0" y="8"/>
                  </a:cubicBezTo>
                  <a:cubicBezTo>
                    <a:pt x="0" y="81"/>
                    <a:pt x="45" y="144"/>
                    <a:pt x="109" y="169"/>
                  </a:cubicBezTo>
                  <a:cubicBezTo>
                    <a:pt x="111" y="165"/>
                    <a:pt x="112" y="160"/>
                    <a:pt x="113" y="155"/>
                  </a:cubicBezTo>
                  <a:cubicBezTo>
                    <a:pt x="50" y="131"/>
                    <a:pt x="4" y="71"/>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8"/>
            <p:cNvSpPr>
              <a:spLocks/>
            </p:cNvSpPr>
            <p:nvPr/>
          </p:nvSpPr>
          <p:spPr bwMode="auto">
            <a:xfrm>
              <a:off x="7212013" y="4781590"/>
              <a:ext cx="631825" cy="865188"/>
            </a:xfrm>
            <a:custGeom>
              <a:avLst/>
              <a:gdLst>
                <a:gd name="T0" fmla="*/ 0 w 113"/>
                <a:gd name="T1" fmla="*/ 0 h 155"/>
                <a:gd name="T2" fmla="*/ 0 w 113"/>
                <a:gd name="T3" fmla="*/ 0 h 155"/>
                <a:gd name="T4" fmla="*/ 113 w 113"/>
                <a:gd name="T5" fmla="*/ 155 h 155"/>
                <a:gd name="T6" fmla="*/ 113 w 113"/>
                <a:gd name="T7" fmla="*/ 155 h 155"/>
                <a:gd name="T8" fmla="*/ 0 w 113"/>
                <a:gd name="T9" fmla="*/ 0 h 155"/>
              </a:gdLst>
              <a:ahLst/>
              <a:cxnLst>
                <a:cxn ang="0">
                  <a:pos x="T0" y="T1"/>
                </a:cxn>
                <a:cxn ang="0">
                  <a:pos x="T2" y="T3"/>
                </a:cxn>
                <a:cxn ang="0">
                  <a:pos x="T4" y="T5"/>
                </a:cxn>
                <a:cxn ang="0">
                  <a:pos x="T6" y="T7"/>
                </a:cxn>
                <a:cxn ang="0">
                  <a:pos x="T8" y="T9"/>
                </a:cxn>
              </a:cxnLst>
              <a:rect l="0" t="0" r="r" b="b"/>
              <a:pathLst>
                <a:path w="113" h="155">
                  <a:moveTo>
                    <a:pt x="0" y="0"/>
                  </a:moveTo>
                  <a:cubicBezTo>
                    <a:pt x="0" y="0"/>
                    <a:pt x="0" y="0"/>
                    <a:pt x="0" y="0"/>
                  </a:cubicBezTo>
                  <a:cubicBezTo>
                    <a:pt x="4" y="71"/>
                    <a:pt x="50" y="131"/>
                    <a:pt x="113" y="155"/>
                  </a:cubicBezTo>
                  <a:cubicBezTo>
                    <a:pt x="113" y="155"/>
                    <a:pt x="113" y="155"/>
                    <a:pt x="113" y="155"/>
                  </a:cubicBezTo>
                  <a:cubicBezTo>
                    <a:pt x="50" y="131"/>
                    <a:pt x="4" y="71"/>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9"/>
            <p:cNvSpPr>
              <a:spLocks/>
            </p:cNvSpPr>
            <p:nvPr/>
          </p:nvSpPr>
          <p:spPr bwMode="auto">
            <a:xfrm>
              <a:off x="7620000" y="3927515"/>
              <a:ext cx="1206500" cy="212725"/>
            </a:xfrm>
            <a:custGeom>
              <a:avLst/>
              <a:gdLst>
                <a:gd name="T0" fmla="*/ 4 w 216"/>
                <a:gd name="T1" fmla="*/ 0 h 38"/>
                <a:gd name="T2" fmla="*/ 0 w 216"/>
                <a:gd name="T3" fmla="*/ 2 h 38"/>
                <a:gd name="T4" fmla="*/ 116 w 216"/>
                <a:gd name="T5" fmla="*/ 38 h 38"/>
                <a:gd name="T6" fmla="*/ 216 w 216"/>
                <a:gd name="T7" fmla="*/ 12 h 38"/>
                <a:gd name="T8" fmla="*/ 199 w 216"/>
                <a:gd name="T9" fmla="*/ 0 h 38"/>
                <a:gd name="T10" fmla="*/ 105 w 216"/>
                <a:gd name="T11" fmla="*/ 24 h 38"/>
                <a:gd name="T12" fmla="*/ 105 w 216"/>
                <a:gd name="T13" fmla="*/ 24 h 38"/>
                <a:gd name="T14" fmla="*/ 104 w 216"/>
                <a:gd name="T15" fmla="*/ 24 h 38"/>
                <a:gd name="T16" fmla="*/ 104 w 216"/>
                <a:gd name="T17" fmla="*/ 24 h 38"/>
                <a:gd name="T18" fmla="*/ 104 w 216"/>
                <a:gd name="T19" fmla="*/ 24 h 38"/>
                <a:gd name="T20" fmla="*/ 104 w 216"/>
                <a:gd name="T21" fmla="*/ 24 h 38"/>
                <a:gd name="T22" fmla="*/ 104 w 216"/>
                <a:gd name="T23" fmla="*/ 24 h 38"/>
                <a:gd name="T24" fmla="*/ 104 w 216"/>
                <a:gd name="T25" fmla="*/ 24 h 38"/>
                <a:gd name="T26" fmla="*/ 104 w 216"/>
                <a:gd name="T27" fmla="*/ 24 h 38"/>
                <a:gd name="T28" fmla="*/ 104 w 216"/>
                <a:gd name="T29" fmla="*/ 24 h 38"/>
                <a:gd name="T30" fmla="*/ 103 w 216"/>
                <a:gd name="T31" fmla="*/ 24 h 38"/>
                <a:gd name="T32" fmla="*/ 103 w 216"/>
                <a:gd name="T33" fmla="*/ 24 h 38"/>
                <a:gd name="T34" fmla="*/ 103 w 216"/>
                <a:gd name="T35" fmla="*/ 24 h 38"/>
                <a:gd name="T36" fmla="*/ 103 w 216"/>
                <a:gd name="T37" fmla="*/ 24 h 38"/>
                <a:gd name="T38" fmla="*/ 103 w 216"/>
                <a:gd name="T39" fmla="*/ 24 h 38"/>
                <a:gd name="T40" fmla="*/ 103 w 216"/>
                <a:gd name="T41" fmla="*/ 24 h 38"/>
                <a:gd name="T42" fmla="*/ 103 w 216"/>
                <a:gd name="T43" fmla="*/ 24 h 38"/>
                <a:gd name="T44" fmla="*/ 103 w 216"/>
                <a:gd name="T45" fmla="*/ 24 h 38"/>
                <a:gd name="T46" fmla="*/ 103 w 216"/>
                <a:gd name="T47" fmla="*/ 24 h 38"/>
                <a:gd name="T48" fmla="*/ 103 w 216"/>
                <a:gd name="T49" fmla="*/ 24 h 38"/>
                <a:gd name="T50" fmla="*/ 102 w 216"/>
                <a:gd name="T51" fmla="*/ 24 h 38"/>
                <a:gd name="T52" fmla="*/ 102 w 216"/>
                <a:gd name="T53" fmla="*/ 24 h 38"/>
                <a:gd name="T54" fmla="*/ 102 w 216"/>
                <a:gd name="T55" fmla="*/ 24 h 38"/>
                <a:gd name="T56" fmla="*/ 102 w 216"/>
                <a:gd name="T57" fmla="*/ 24 h 38"/>
                <a:gd name="T58" fmla="*/ 102 w 216"/>
                <a:gd name="T59" fmla="*/ 24 h 38"/>
                <a:gd name="T60" fmla="*/ 102 w 216"/>
                <a:gd name="T61" fmla="*/ 24 h 38"/>
                <a:gd name="T62" fmla="*/ 102 w 216"/>
                <a:gd name="T63" fmla="*/ 24 h 38"/>
                <a:gd name="T64" fmla="*/ 102 w 216"/>
                <a:gd name="T65" fmla="*/ 24 h 38"/>
                <a:gd name="T66" fmla="*/ 101 w 216"/>
                <a:gd name="T67" fmla="*/ 24 h 38"/>
                <a:gd name="T68" fmla="*/ 101 w 216"/>
                <a:gd name="T69" fmla="*/ 24 h 38"/>
                <a:gd name="T70" fmla="*/ 101 w 216"/>
                <a:gd name="T71" fmla="*/ 24 h 38"/>
                <a:gd name="T72" fmla="*/ 101 w 216"/>
                <a:gd name="T73" fmla="*/ 24 h 38"/>
                <a:gd name="T74" fmla="*/ 101 w 216"/>
                <a:gd name="T75" fmla="*/ 24 h 38"/>
                <a:gd name="T76" fmla="*/ 101 w 216"/>
                <a:gd name="T77" fmla="*/ 24 h 38"/>
                <a:gd name="T78" fmla="*/ 101 w 216"/>
                <a:gd name="T79" fmla="*/ 24 h 38"/>
                <a:gd name="T80" fmla="*/ 101 w 216"/>
                <a:gd name="T81" fmla="*/ 24 h 38"/>
                <a:gd name="T82" fmla="*/ 101 w 216"/>
                <a:gd name="T83" fmla="*/ 24 h 38"/>
                <a:gd name="T84" fmla="*/ 100 w 216"/>
                <a:gd name="T85" fmla="*/ 24 h 38"/>
                <a:gd name="T86" fmla="*/ 100 w 216"/>
                <a:gd name="T87" fmla="*/ 24 h 38"/>
                <a:gd name="T88" fmla="*/ 100 w 216"/>
                <a:gd name="T89" fmla="*/ 24 h 38"/>
                <a:gd name="T90" fmla="*/ 100 w 216"/>
                <a:gd name="T91" fmla="*/ 24 h 38"/>
                <a:gd name="T92" fmla="*/ 100 w 216"/>
                <a:gd name="T93" fmla="*/ 24 h 38"/>
                <a:gd name="T94" fmla="*/ 100 w 216"/>
                <a:gd name="T95" fmla="*/ 24 h 38"/>
                <a:gd name="T96" fmla="*/ 4 w 216"/>
                <a:gd name="T9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6" h="38">
                  <a:moveTo>
                    <a:pt x="4" y="0"/>
                  </a:moveTo>
                  <a:cubicBezTo>
                    <a:pt x="3" y="1"/>
                    <a:pt x="2" y="1"/>
                    <a:pt x="0" y="2"/>
                  </a:cubicBezTo>
                  <a:cubicBezTo>
                    <a:pt x="33" y="25"/>
                    <a:pt x="73" y="38"/>
                    <a:pt x="116" y="38"/>
                  </a:cubicBezTo>
                  <a:cubicBezTo>
                    <a:pt x="152" y="38"/>
                    <a:pt x="186" y="29"/>
                    <a:pt x="216" y="12"/>
                  </a:cubicBezTo>
                  <a:cubicBezTo>
                    <a:pt x="211" y="8"/>
                    <a:pt x="205" y="3"/>
                    <a:pt x="199" y="0"/>
                  </a:cubicBezTo>
                  <a:cubicBezTo>
                    <a:pt x="171" y="15"/>
                    <a:pt x="139" y="24"/>
                    <a:pt x="105" y="24"/>
                  </a:cubicBezTo>
                  <a:cubicBezTo>
                    <a:pt x="105" y="24"/>
                    <a:pt x="105" y="24"/>
                    <a:pt x="105" y="24"/>
                  </a:cubicBezTo>
                  <a:cubicBezTo>
                    <a:pt x="105" y="24"/>
                    <a:pt x="104" y="24"/>
                    <a:pt x="104" y="24"/>
                  </a:cubicBezTo>
                  <a:cubicBezTo>
                    <a:pt x="104" y="24"/>
                    <a:pt x="104" y="24"/>
                    <a:pt x="104" y="24"/>
                  </a:cubicBezTo>
                  <a:cubicBezTo>
                    <a:pt x="104" y="24"/>
                    <a:pt x="104" y="24"/>
                    <a:pt x="104" y="24"/>
                  </a:cubicBezTo>
                  <a:cubicBezTo>
                    <a:pt x="104" y="24"/>
                    <a:pt x="104" y="24"/>
                    <a:pt x="104" y="24"/>
                  </a:cubicBezTo>
                  <a:cubicBezTo>
                    <a:pt x="104" y="24"/>
                    <a:pt x="104" y="24"/>
                    <a:pt x="104" y="24"/>
                  </a:cubicBezTo>
                  <a:cubicBezTo>
                    <a:pt x="104" y="24"/>
                    <a:pt x="104" y="24"/>
                    <a:pt x="104" y="24"/>
                  </a:cubicBezTo>
                  <a:cubicBezTo>
                    <a:pt x="104" y="24"/>
                    <a:pt x="104" y="24"/>
                    <a:pt x="104" y="24"/>
                  </a:cubicBezTo>
                  <a:cubicBezTo>
                    <a:pt x="104" y="24"/>
                    <a:pt x="104" y="24"/>
                    <a:pt x="104" y="24"/>
                  </a:cubicBezTo>
                  <a:cubicBezTo>
                    <a:pt x="104" y="24"/>
                    <a:pt x="103" y="24"/>
                    <a:pt x="103" y="24"/>
                  </a:cubicBezTo>
                  <a:cubicBezTo>
                    <a:pt x="103" y="24"/>
                    <a:pt x="103" y="24"/>
                    <a:pt x="103" y="24"/>
                  </a:cubicBezTo>
                  <a:cubicBezTo>
                    <a:pt x="103" y="24"/>
                    <a:pt x="103" y="24"/>
                    <a:pt x="103" y="24"/>
                  </a:cubicBezTo>
                  <a:cubicBezTo>
                    <a:pt x="103" y="24"/>
                    <a:pt x="103" y="24"/>
                    <a:pt x="103" y="24"/>
                  </a:cubicBezTo>
                  <a:cubicBezTo>
                    <a:pt x="103" y="24"/>
                    <a:pt x="103" y="24"/>
                    <a:pt x="103" y="24"/>
                  </a:cubicBezTo>
                  <a:cubicBezTo>
                    <a:pt x="103" y="24"/>
                    <a:pt x="103" y="24"/>
                    <a:pt x="103" y="24"/>
                  </a:cubicBezTo>
                  <a:cubicBezTo>
                    <a:pt x="103" y="24"/>
                    <a:pt x="103" y="24"/>
                    <a:pt x="103" y="24"/>
                  </a:cubicBezTo>
                  <a:cubicBezTo>
                    <a:pt x="103" y="24"/>
                    <a:pt x="103" y="24"/>
                    <a:pt x="103" y="24"/>
                  </a:cubicBezTo>
                  <a:cubicBezTo>
                    <a:pt x="103" y="24"/>
                    <a:pt x="103" y="24"/>
                    <a:pt x="103" y="24"/>
                  </a:cubicBezTo>
                  <a:cubicBezTo>
                    <a:pt x="103" y="24"/>
                    <a:pt x="103" y="24"/>
                    <a:pt x="103" y="24"/>
                  </a:cubicBezTo>
                  <a:cubicBezTo>
                    <a:pt x="102" y="24"/>
                    <a:pt x="102" y="24"/>
                    <a:pt x="102" y="24"/>
                  </a:cubicBezTo>
                  <a:cubicBezTo>
                    <a:pt x="102" y="24"/>
                    <a:pt x="102" y="24"/>
                    <a:pt x="102" y="24"/>
                  </a:cubicBezTo>
                  <a:cubicBezTo>
                    <a:pt x="102" y="24"/>
                    <a:pt x="102" y="24"/>
                    <a:pt x="102" y="24"/>
                  </a:cubicBezTo>
                  <a:cubicBezTo>
                    <a:pt x="102" y="24"/>
                    <a:pt x="102" y="24"/>
                    <a:pt x="102" y="24"/>
                  </a:cubicBezTo>
                  <a:cubicBezTo>
                    <a:pt x="102" y="24"/>
                    <a:pt x="102" y="24"/>
                    <a:pt x="102" y="24"/>
                  </a:cubicBezTo>
                  <a:cubicBezTo>
                    <a:pt x="102" y="24"/>
                    <a:pt x="102" y="24"/>
                    <a:pt x="102" y="24"/>
                  </a:cubicBezTo>
                  <a:cubicBezTo>
                    <a:pt x="102" y="24"/>
                    <a:pt x="102" y="24"/>
                    <a:pt x="102" y="24"/>
                  </a:cubicBezTo>
                  <a:cubicBezTo>
                    <a:pt x="102" y="24"/>
                    <a:pt x="102" y="24"/>
                    <a:pt x="102" y="24"/>
                  </a:cubicBezTo>
                  <a:cubicBezTo>
                    <a:pt x="102" y="24"/>
                    <a:pt x="102" y="24"/>
                    <a:pt x="101" y="24"/>
                  </a:cubicBezTo>
                  <a:cubicBezTo>
                    <a:pt x="101" y="24"/>
                    <a:pt x="101" y="24"/>
                    <a:pt x="101" y="24"/>
                  </a:cubicBezTo>
                  <a:cubicBezTo>
                    <a:pt x="101" y="24"/>
                    <a:pt x="101" y="24"/>
                    <a:pt x="101" y="24"/>
                  </a:cubicBezTo>
                  <a:cubicBezTo>
                    <a:pt x="101" y="24"/>
                    <a:pt x="101" y="24"/>
                    <a:pt x="101" y="24"/>
                  </a:cubicBezTo>
                  <a:cubicBezTo>
                    <a:pt x="101" y="24"/>
                    <a:pt x="101" y="24"/>
                    <a:pt x="101" y="24"/>
                  </a:cubicBezTo>
                  <a:cubicBezTo>
                    <a:pt x="101" y="24"/>
                    <a:pt x="101" y="24"/>
                    <a:pt x="101" y="24"/>
                  </a:cubicBezTo>
                  <a:cubicBezTo>
                    <a:pt x="101" y="24"/>
                    <a:pt x="101" y="24"/>
                    <a:pt x="101" y="24"/>
                  </a:cubicBezTo>
                  <a:cubicBezTo>
                    <a:pt x="101" y="24"/>
                    <a:pt x="101" y="24"/>
                    <a:pt x="101" y="24"/>
                  </a:cubicBezTo>
                  <a:cubicBezTo>
                    <a:pt x="101" y="24"/>
                    <a:pt x="101" y="24"/>
                    <a:pt x="101" y="24"/>
                  </a:cubicBezTo>
                  <a:cubicBezTo>
                    <a:pt x="101" y="24"/>
                    <a:pt x="101"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65" y="24"/>
                    <a:pt x="33" y="15"/>
                    <a:pt x="4"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0"/>
            <p:cNvSpPr>
              <a:spLocks noEditPoints="1"/>
            </p:cNvSpPr>
            <p:nvPr/>
          </p:nvSpPr>
          <p:spPr bwMode="auto">
            <a:xfrm>
              <a:off x="7642225" y="3927515"/>
              <a:ext cx="1089025" cy="134938"/>
            </a:xfrm>
            <a:custGeom>
              <a:avLst/>
              <a:gdLst>
                <a:gd name="T0" fmla="*/ 98 w 195"/>
                <a:gd name="T1" fmla="*/ 24 h 24"/>
                <a:gd name="T2" fmla="*/ 98 w 195"/>
                <a:gd name="T3" fmla="*/ 24 h 24"/>
                <a:gd name="T4" fmla="*/ 98 w 195"/>
                <a:gd name="T5" fmla="*/ 24 h 24"/>
                <a:gd name="T6" fmla="*/ 98 w 195"/>
                <a:gd name="T7" fmla="*/ 24 h 24"/>
                <a:gd name="T8" fmla="*/ 98 w 195"/>
                <a:gd name="T9" fmla="*/ 24 h 24"/>
                <a:gd name="T10" fmla="*/ 97 w 195"/>
                <a:gd name="T11" fmla="*/ 24 h 24"/>
                <a:gd name="T12" fmla="*/ 97 w 195"/>
                <a:gd name="T13" fmla="*/ 24 h 24"/>
                <a:gd name="T14" fmla="*/ 98 w 195"/>
                <a:gd name="T15" fmla="*/ 24 h 24"/>
                <a:gd name="T16" fmla="*/ 97 w 195"/>
                <a:gd name="T17" fmla="*/ 24 h 24"/>
                <a:gd name="T18" fmla="*/ 97 w 195"/>
                <a:gd name="T19" fmla="*/ 24 h 24"/>
                <a:gd name="T20" fmla="*/ 99 w 195"/>
                <a:gd name="T21" fmla="*/ 24 h 24"/>
                <a:gd name="T22" fmla="*/ 97 w 195"/>
                <a:gd name="T23" fmla="*/ 24 h 24"/>
                <a:gd name="T24" fmla="*/ 97 w 195"/>
                <a:gd name="T25" fmla="*/ 24 h 24"/>
                <a:gd name="T26" fmla="*/ 99 w 195"/>
                <a:gd name="T27" fmla="*/ 24 h 24"/>
                <a:gd name="T28" fmla="*/ 99 w 195"/>
                <a:gd name="T29" fmla="*/ 24 h 24"/>
                <a:gd name="T30" fmla="*/ 99 w 195"/>
                <a:gd name="T31" fmla="*/ 24 h 24"/>
                <a:gd name="T32" fmla="*/ 97 w 195"/>
                <a:gd name="T33" fmla="*/ 24 h 24"/>
                <a:gd name="T34" fmla="*/ 99 w 195"/>
                <a:gd name="T35" fmla="*/ 24 h 24"/>
                <a:gd name="T36" fmla="*/ 99 w 195"/>
                <a:gd name="T37" fmla="*/ 24 h 24"/>
                <a:gd name="T38" fmla="*/ 97 w 195"/>
                <a:gd name="T39" fmla="*/ 24 h 24"/>
                <a:gd name="T40" fmla="*/ 100 w 195"/>
                <a:gd name="T41" fmla="*/ 24 h 24"/>
                <a:gd name="T42" fmla="*/ 100 w 195"/>
                <a:gd name="T43" fmla="*/ 24 h 24"/>
                <a:gd name="T44" fmla="*/ 100 w 195"/>
                <a:gd name="T45" fmla="*/ 24 h 24"/>
                <a:gd name="T46" fmla="*/ 96 w 195"/>
                <a:gd name="T47" fmla="*/ 24 h 24"/>
                <a:gd name="T48" fmla="*/ 96 w 195"/>
                <a:gd name="T49" fmla="*/ 24 h 24"/>
                <a:gd name="T50" fmla="*/ 100 w 195"/>
                <a:gd name="T51" fmla="*/ 24 h 24"/>
                <a:gd name="T52" fmla="*/ 96 w 195"/>
                <a:gd name="T53" fmla="*/ 24 h 24"/>
                <a:gd name="T54" fmla="*/ 96 w 195"/>
                <a:gd name="T55" fmla="*/ 24 h 24"/>
                <a:gd name="T56" fmla="*/ 100 w 195"/>
                <a:gd name="T57" fmla="*/ 24 h 24"/>
                <a:gd name="T58" fmla="*/ 101 w 195"/>
                <a:gd name="T59" fmla="*/ 24 h 24"/>
                <a:gd name="T60" fmla="*/ 101 w 195"/>
                <a:gd name="T61" fmla="*/ 24 h 24"/>
                <a:gd name="T62" fmla="*/ 101 w 195"/>
                <a:gd name="T63" fmla="*/ 24 h 24"/>
                <a:gd name="T64" fmla="*/ 195 w 195"/>
                <a:gd name="T65" fmla="*/ 0 h 24"/>
                <a:gd name="T66" fmla="*/ 0 w 195"/>
                <a:gd name="T67" fmla="*/ 0 h 24"/>
                <a:gd name="T68" fmla="*/ 0 w 195"/>
                <a:gd name="T6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5" h="24">
                  <a:moveTo>
                    <a:pt x="98" y="24"/>
                  </a:moveTo>
                  <a:cubicBezTo>
                    <a:pt x="98" y="24"/>
                    <a:pt x="98" y="24"/>
                    <a:pt x="98" y="24"/>
                  </a:cubicBezTo>
                  <a:cubicBezTo>
                    <a:pt x="98" y="24"/>
                    <a:pt x="98" y="24"/>
                    <a:pt x="98" y="24"/>
                  </a:cubicBezTo>
                  <a:cubicBezTo>
                    <a:pt x="98" y="24"/>
                    <a:pt x="98" y="24"/>
                    <a:pt x="98" y="24"/>
                  </a:cubicBezTo>
                  <a:cubicBezTo>
                    <a:pt x="98" y="24"/>
                    <a:pt x="98" y="24"/>
                    <a:pt x="98" y="24"/>
                  </a:cubicBezTo>
                  <a:moveTo>
                    <a:pt x="98" y="24"/>
                  </a:moveTo>
                  <a:cubicBezTo>
                    <a:pt x="98" y="24"/>
                    <a:pt x="98" y="24"/>
                    <a:pt x="98" y="24"/>
                  </a:cubicBezTo>
                  <a:cubicBezTo>
                    <a:pt x="98" y="24"/>
                    <a:pt x="98" y="24"/>
                    <a:pt x="98" y="24"/>
                  </a:cubicBezTo>
                  <a:moveTo>
                    <a:pt x="98" y="24"/>
                  </a:moveTo>
                  <a:cubicBezTo>
                    <a:pt x="98" y="24"/>
                    <a:pt x="98" y="24"/>
                    <a:pt x="98" y="24"/>
                  </a:cubicBezTo>
                  <a:cubicBezTo>
                    <a:pt x="98" y="24"/>
                    <a:pt x="98" y="24"/>
                    <a:pt x="98" y="24"/>
                  </a:cubicBezTo>
                  <a:moveTo>
                    <a:pt x="97" y="24"/>
                  </a:moveTo>
                  <a:cubicBezTo>
                    <a:pt x="97" y="24"/>
                    <a:pt x="97" y="24"/>
                    <a:pt x="97" y="24"/>
                  </a:cubicBezTo>
                  <a:cubicBezTo>
                    <a:pt x="97" y="24"/>
                    <a:pt x="97" y="24"/>
                    <a:pt x="97" y="24"/>
                  </a:cubicBezTo>
                  <a:moveTo>
                    <a:pt x="99" y="24"/>
                  </a:moveTo>
                  <a:cubicBezTo>
                    <a:pt x="98" y="24"/>
                    <a:pt x="98" y="24"/>
                    <a:pt x="98" y="24"/>
                  </a:cubicBezTo>
                  <a:cubicBezTo>
                    <a:pt x="98" y="24"/>
                    <a:pt x="98" y="24"/>
                    <a:pt x="99" y="24"/>
                  </a:cubicBezTo>
                  <a:moveTo>
                    <a:pt x="97" y="24"/>
                  </a:moveTo>
                  <a:cubicBezTo>
                    <a:pt x="97" y="24"/>
                    <a:pt x="97" y="24"/>
                    <a:pt x="97" y="24"/>
                  </a:cubicBezTo>
                  <a:cubicBezTo>
                    <a:pt x="97" y="24"/>
                    <a:pt x="97" y="24"/>
                    <a:pt x="97" y="24"/>
                  </a:cubicBezTo>
                  <a:moveTo>
                    <a:pt x="99" y="24"/>
                  </a:moveTo>
                  <a:cubicBezTo>
                    <a:pt x="99" y="24"/>
                    <a:pt x="99" y="24"/>
                    <a:pt x="99" y="24"/>
                  </a:cubicBezTo>
                  <a:cubicBezTo>
                    <a:pt x="99" y="24"/>
                    <a:pt x="99" y="24"/>
                    <a:pt x="99" y="24"/>
                  </a:cubicBezTo>
                  <a:moveTo>
                    <a:pt x="97" y="24"/>
                  </a:moveTo>
                  <a:cubicBezTo>
                    <a:pt x="97" y="24"/>
                    <a:pt x="97" y="24"/>
                    <a:pt x="97" y="24"/>
                  </a:cubicBezTo>
                  <a:cubicBezTo>
                    <a:pt x="97" y="24"/>
                    <a:pt x="97" y="24"/>
                    <a:pt x="97" y="24"/>
                  </a:cubicBezTo>
                  <a:moveTo>
                    <a:pt x="99" y="24"/>
                  </a:moveTo>
                  <a:cubicBezTo>
                    <a:pt x="99" y="24"/>
                    <a:pt x="99" y="24"/>
                    <a:pt x="99" y="24"/>
                  </a:cubicBezTo>
                  <a:cubicBezTo>
                    <a:pt x="99" y="24"/>
                    <a:pt x="99" y="24"/>
                    <a:pt x="99" y="24"/>
                  </a:cubicBezTo>
                  <a:moveTo>
                    <a:pt x="99" y="24"/>
                  </a:moveTo>
                  <a:cubicBezTo>
                    <a:pt x="99" y="24"/>
                    <a:pt x="99" y="24"/>
                    <a:pt x="99" y="24"/>
                  </a:cubicBezTo>
                  <a:cubicBezTo>
                    <a:pt x="99" y="24"/>
                    <a:pt x="99" y="24"/>
                    <a:pt x="99" y="24"/>
                  </a:cubicBezTo>
                  <a:moveTo>
                    <a:pt x="97" y="24"/>
                  </a:moveTo>
                  <a:cubicBezTo>
                    <a:pt x="97" y="24"/>
                    <a:pt x="97" y="24"/>
                    <a:pt x="97" y="24"/>
                  </a:cubicBezTo>
                  <a:cubicBezTo>
                    <a:pt x="97" y="24"/>
                    <a:pt x="97" y="24"/>
                    <a:pt x="97" y="24"/>
                  </a:cubicBezTo>
                  <a:moveTo>
                    <a:pt x="99" y="24"/>
                  </a:moveTo>
                  <a:cubicBezTo>
                    <a:pt x="99" y="24"/>
                    <a:pt x="99" y="24"/>
                    <a:pt x="99" y="24"/>
                  </a:cubicBezTo>
                  <a:cubicBezTo>
                    <a:pt x="99" y="24"/>
                    <a:pt x="99" y="24"/>
                    <a:pt x="99" y="24"/>
                  </a:cubicBezTo>
                  <a:moveTo>
                    <a:pt x="96" y="24"/>
                  </a:moveTo>
                  <a:cubicBezTo>
                    <a:pt x="97" y="24"/>
                    <a:pt x="97" y="24"/>
                    <a:pt x="97" y="24"/>
                  </a:cubicBezTo>
                  <a:cubicBezTo>
                    <a:pt x="97" y="24"/>
                    <a:pt x="97" y="24"/>
                    <a:pt x="96" y="24"/>
                  </a:cubicBezTo>
                  <a:moveTo>
                    <a:pt x="100" y="24"/>
                  </a:moveTo>
                  <a:cubicBezTo>
                    <a:pt x="100" y="24"/>
                    <a:pt x="99" y="24"/>
                    <a:pt x="99" y="24"/>
                  </a:cubicBezTo>
                  <a:cubicBezTo>
                    <a:pt x="99" y="24"/>
                    <a:pt x="100" y="24"/>
                    <a:pt x="100" y="24"/>
                  </a:cubicBezTo>
                  <a:moveTo>
                    <a:pt x="100" y="24"/>
                  </a:moveTo>
                  <a:cubicBezTo>
                    <a:pt x="100" y="24"/>
                    <a:pt x="100" y="24"/>
                    <a:pt x="100" y="24"/>
                  </a:cubicBezTo>
                  <a:cubicBezTo>
                    <a:pt x="100" y="24"/>
                    <a:pt x="100" y="24"/>
                    <a:pt x="100" y="24"/>
                  </a:cubicBezTo>
                  <a:moveTo>
                    <a:pt x="96" y="24"/>
                  </a:moveTo>
                  <a:cubicBezTo>
                    <a:pt x="96" y="24"/>
                    <a:pt x="96" y="24"/>
                    <a:pt x="96" y="24"/>
                  </a:cubicBezTo>
                  <a:cubicBezTo>
                    <a:pt x="96" y="24"/>
                    <a:pt x="96" y="24"/>
                    <a:pt x="96" y="24"/>
                  </a:cubicBezTo>
                  <a:moveTo>
                    <a:pt x="100" y="24"/>
                  </a:moveTo>
                  <a:cubicBezTo>
                    <a:pt x="100" y="24"/>
                    <a:pt x="100" y="24"/>
                    <a:pt x="100" y="24"/>
                  </a:cubicBezTo>
                  <a:cubicBezTo>
                    <a:pt x="100" y="24"/>
                    <a:pt x="100" y="24"/>
                    <a:pt x="100" y="24"/>
                  </a:cubicBezTo>
                  <a:moveTo>
                    <a:pt x="96" y="24"/>
                  </a:moveTo>
                  <a:cubicBezTo>
                    <a:pt x="96" y="24"/>
                    <a:pt x="96" y="24"/>
                    <a:pt x="96" y="24"/>
                  </a:cubicBezTo>
                  <a:cubicBezTo>
                    <a:pt x="96" y="24"/>
                    <a:pt x="96" y="24"/>
                    <a:pt x="96" y="24"/>
                  </a:cubicBezTo>
                  <a:moveTo>
                    <a:pt x="100" y="24"/>
                  </a:moveTo>
                  <a:cubicBezTo>
                    <a:pt x="100" y="24"/>
                    <a:pt x="100" y="24"/>
                    <a:pt x="100" y="24"/>
                  </a:cubicBezTo>
                  <a:cubicBezTo>
                    <a:pt x="100" y="24"/>
                    <a:pt x="100" y="24"/>
                    <a:pt x="100" y="24"/>
                  </a:cubicBezTo>
                  <a:moveTo>
                    <a:pt x="101" y="24"/>
                  </a:moveTo>
                  <a:cubicBezTo>
                    <a:pt x="101" y="24"/>
                    <a:pt x="100" y="24"/>
                    <a:pt x="100" y="24"/>
                  </a:cubicBezTo>
                  <a:cubicBezTo>
                    <a:pt x="100" y="24"/>
                    <a:pt x="101" y="24"/>
                    <a:pt x="101" y="24"/>
                  </a:cubicBezTo>
                  <a:moveTo>
                    <a:pt x="195" y="0"/>
                  </a:moveTo>
                  <a:cubicBezTo>
                    <a:pt x="167" y="15"/>
                    <a:pt x="135" y="24"/>
                    <a:pt x="101" y="24"/>
                  </a:cubicBezTo>
                  <a:cubicBezTo>
                    <a:pt x="135" y="24"/>
                    <a:pt x="167" y="15"/>
                    <a:pt x="195" y="0"/>
                  </a:cubicBezTo>
                  <a:cubicBezTo>
                    <a:pt x="195" y="0"/>
                    <a:pt x="195" y="0"/>
                    <a:pt x="195" y="0"/>
                  </a:cubicBezTo>
                  <a:moveTo>
                    <a:pt x="0" y="0"/>
                  </a:moveTo>
                  <a:cubicBezTo>
                    <a:pt x="0" y="0"/>
                    <a:pt x="0" y="0"/>
                    <a:pt x="0" y="0"/>
                  </a:cubicBezTo>
                  <a:cubicBezTo>
                    <a:pt x="29" y="15"/>
                    <a:pt x="61" y="24"/>
                    <a:pt x="96" y="24"/>
                  </a:cubicBezTo>
                  <a:cubicBezTo>
                    <a:pt x="61" y="24"/>
                    <a:pt x="29" y="15"/>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1"/>
            <p:cNvSpPr>
              <a:spLocks/>
            </p:cNvSpPr>
            <p:nvPr/>
          </p:nvSpPr>
          <p:spPr bwMode="auto">
            <a:xfrm>
              <a:off x="7067550" y="1885990"/>
              <a:ext cx="696913" cy="1316038"/>
            </a:xfrm>
            <a:custGeom>
              <a:avLst/>
              <a:gdLst>
                <a:gd name="T0" fmla="*/ 122 w 125"/>
                <a:gd name="T1" fmla="*/ 0 h 236"/>
                <a:gd name="T2" fmla="*/ 110 w 125"/>
                <a:gd name="T3" fmla="*/ 5 h 236"/>
                <a:gd name="T4" fmla="*/ 111 w 125"/>
                <a:gd name="T5" fmla="*/ 24 h 236"/>
                <a:gd name="T6" fmla="*/ 111 w 125"/>
                <a:gd name="T7" fmla="*/ 24 h 236"/>
                <a:gd name="T8" fmla="*/ 111 w 125"/>
                <a:gd name="T9" fmla="*/ 25 h 236"/>
                <a:gd name="T10" fmla="*/ 111 w 125"/>
                <a:gd name="T11" fmla="*/ 25 h 236"/>
                <a:gd name="T12" fmla="*/ 111 w 125"/>
                <a:gd name="T13" fmla="*/ 25 h 236"/>
                <a:gd name="T14" fmla="*/ 111 w 125"/>
                <a:gd name="T15" fmla="*/ 25 h 236"/>
                <a:gd name="T16" fmla="*/ 111 w 125"/>
                <a:gd name="T17" fmla="*/ 25 h 236"/>
                <a:gd name="T18" fmla="*/ 111 w 125"/>
                <a:gd name="T19" fmla="*/ 25 h 236"/>
                <a:gd name="T20" fmla="*/ 111 w 125"/>
                <a:gd name="T21" fmla="*/ 25 h 236"/>
                <a:gd name="T22" fmla="*/ 111 w 125"/>
                <a:gd name="T23" fmla="*/ 25 h 236"/>
                <a:gd name="T24" fmla="*/ 111 w 125"/>
                <a:gd name="T25" fmla="*/ 25 h 236"/>
                <a:gd name="T26" fmla="*/ 111 w 125"/>
                <a:gd name="T27" fmla="*/ 25 h 236"/>
                <a:gd name="T28" fmla="*/ 111 w 125"/>
                <a:gd name="T29" fmla="*/ 25 h 236"/>
                <a:gd name="T30" fmla="*/ 111 w 125"/>
                <a:gd name="T31" fmla="*/ 26 h 236"/>
                <a:gd name="T32" fmla="*/ 111 w 125"/>
                <a:gd name="T33" fmla="*/ 26 h 236"/>
                <a:gd name="T34" fmla="*/ 111 w 125"/>
                <a:gd name="T35" fmla="*/ 26 h 236"/>
                <a:gd name="T36" fmla="*/ 111 w 125"/>
                <a:gd name="T37" fmla="*/ 26 h 236"/>
                <a:gd name="T38" fmla="*/ 111 w 125"/>
                <a:gd name="T39" fmla="*/ 26 h 236"/>
                <a:gd name="T40" fmla="*/ 111 w 125"/>
                <a:gd name="T41" fmla="*/ 26 h 236"/>
                <a:gd name="T42" fmla="*/ 111 w 125"/>
                <a:gd name="T43" fmla="*/ 26 h 236"/>
                <a:gd name="T44" fmla="*/ 111 w 125"/>
                <a:gd name="T45" fmla="*/ 26 h 236"/>
                <a:gd name="T46" fmla="*/ 111 w 125"/>
                <a:gd name="T47" fmla="*/ 26 h 236"/>
                <a:gd name="T48" fmla="*/ 111 w 125"/>
                <a:gd name="T49" fmla="*/ 27 h 236"/>
                <a:gd name="T50" fmla="*/ 111 w 125"/>
                <a:gd name="T51" fmla="*/ 27 h 236"/>
                <a:gd name="T52" fmla="*/ 111 w 125"/>
                <a:gd name="T53" fmla="*/ 27 h 236"/>
                <a:gd name="T54" fmla="*/ 111 w 125"/>
                <a:gd name="T55" fmla="*/ 27 h 236"/>
                <a:gd name="T56" fmla="*/ 111 w 125"/>
                <a:gd name="T57" fmla="*/ 27 h 236"/>
                <a:gd name="T58" fmla="*/ 111 w 125"/>
                <a:gd name="T59" fmla="*/ 27 h 236"/>
                <a:gd name="T60" fmla="*/ 111 w 125"/>
                <a:gd name="T61" fmla="*/ 27 h 236"/>
                <a:gd name="T62" fmla="*/ 111 w 125"/>
                <a:gd name="T63" fmla="*/ 27 h 236"/>
                <a:gd name="T64" fmla="*/ 111 w 125"/>
                <a:gd name="T65" fmla="*/ 28 h 236"/>
                <a:gd name="T66" fmla="*/ 111 w 125"/>
                <a:gd name="T67" fmla="*/ 28 h 236"/>
                <a:gd name="T68" fmla="*/ 111 w 125"/>
                <a:gd name="T69" fmla="*/ 28 h 236"/>
                <a:gd name="T70" fmla="*/ 111 w 125"/>
                <a:gd name="T71" fmla="*/ 28 h 236"/>
                <a:gd name="T72" fmla="*/ 111 w 125"/>
                <a:gd name="T73" fmla="*/ 28 h 236"/>
                <a:gd name="T74" fmla="*/ 111 w 125"/>
                <a:gd name="T75" fmla="*/ 28 h 236"/>
                <a:gd name="T76" fmla="*/ 111 w 125"/>
                <a:gd name="T77" fmla="*/ 28 h 236"/>
                <a:gd name="T78" fmla="*/ 111 w 125"/>
                <a:gd name="T79" fmla="*/ 28 h 236"/>
                <a:gd name="T80" fmla="*/ 111 w 125"/>
                <a:gd name="T81" fmla="*/ 29 h 236"/>
                <a:gd name="T82" fmla="*/ 111 w 125"/>
                <a:gd name="T83" fmla="*/ 29 h 236"/>
                <a:gd name="T84" fmla="*/ 111 w 125"/>
                <a:gd name="T85" fmla="*/ 29 h 236"/>
                <a:gd name="T86" fmla="*/ 111 w 125"/>
                <a:gd name="T87" fmla="*/ 29 h 236"/>
                <a:gd name="T88" fmla="*/ 111 w 125"/>
                <a:gd name="T89" fmla="*/ 29 h 236"/>
                <a:gd name="T90" fmla="*/ 111 w 125"/>
                <a:gd name="T91" fmla="*/ 29 h 236"/>
                <a:gd name="T92" fmla="*/ 111 w 125"/>
                <a:gd name="T93" fmla="*/ 29 h 236"/>
                <a:gd name="T94" fmla="*/ 111 w 125"/>
                <a:gd name="T95" fmla="*/ 29 h 236"/>
                <a:gd name="T96" fmla="*/ 111 w 125"/>
                <a:gd name="T97" fmla="*/ 30 h 236"/>
                <a:gd name="T98" fmla="*/ 111 w 125"/>
                <a:gd name="T99" fmla="*/ 30 h 236"/>
                <a:gd name="T100" fmla="*/ 111 w 125"/>
                <a:gd name="T101" fmla="*/ 31 h 236"/>
                <a:gd name="T102" fmla="*/ 111 w 125"/>
                <a:gd name="T103" fmla="*/ 31 h 236"/>
                <a:gd name="T104" fmla="*/ 111 w 125"/>
                <a:gd name="T105" fmla="*/ 31 h 236"/>
                <a:gd name="T106" fmla="*/ 111 w 125"/>
                <a:gd name="T107" fmla="*/ 31 h 236"/>
                <a:gd name="T108" fmla="*/ 111 w 125"/>
                <a:gd name="T109" fmla="*/ 32 h 236"/>
                <a:gd name="T110" fmla="*/ 111 w 125"/>
                <a:gd name="T111" fmla="*/ 32 h 236"/>
                <a:gd name="T112" fmla="*/ 0 w 125"/>
                <a:gd name="T113" fmla="*/ 217 h 236"/>
                <a:gd name="T114" fmla="*/ 4 w 125"/>
                <a:gd name="T115" fmla="*/ 236 h 236"/>
                <a:gd name="T116" fmla="*/ 125 w 125"/>
                <a:gd name="T117" fmla="*/ 39 h 236"/>
                <a:gd name="T118" fmla="*/ 122 w 125"/>
                <a:gd name="T119"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 h="236">
                  <a:moveTo>
                    <a:pt x="122" y="0"/>
                  </a:moveTo>
                  <a:cubicBezTo>
                    <a:pt x="118" y="2"/>
                    <a:pt x="114" y="3"/>
                    <a:pt x="110" y="5"/>
                  </a:cubicBezTo>
                  <a:cubicBezTo>
                    <a:pt x="111" y="12"/>
                    <a:pt x="111" y="18"/>
                    <a:pt x="111" y="24"/>
                  </a:cubicBezTo>
                  <a:cubicBezTo>
                    <a:pt x="111" y="24"/>
                    <a:pt x="111" y="24"/>
                    <a:pt x="111" y="24"/>
                  </a:cubicBezTo>
                  <a:cubicBezTo>
                    <a:pt x="111" y="24"/>
                    <a:pt x="111" y="24"/>
                    <a:pt x="111" y="25"/>
                  </a:cubicBezTo>
                  <a:cubicBezTo>
                    <a:pt x="111" y="25"/>
                    <a:pt x="111" y="25"/>
                    <a:pt x="111" y="25"/>
                  </a:cubicBezTo>
                  <a:cubicBezTo>
                    <a:pt x="111" y="25"/>
                    <a:pt x="111" y="25"/>
                    <a:pt x="111" y="25"/>
                  </a:cubicBezTo>
                  <a:cubicBezTo>
                    <a:pt x="111" y="25"/>
                    <a:pt x="111" y="25"/>
                    <a:pt x="111" y="25"/>
                  </a:cubicBezTo>
                  <a:cubicBezTo>
                    <a:pt x="111" y="25"/>
                    <a:pt x="111" y="25"/>
                    <a:pt x="111" y="25"/>
                  </a:cubicBezTo>
                  <a:cubicBezTo>
                    <a:pt x="111" y="25"/>
                    <a:pt x="111" y="25"/>
                    <a:pt x="111" y="25"/>
                  </a:cubicBezTo>
                  <a:cubicBezTo>
                    <a:pt x="111" y="25"/>
                    <a:pt x="111" y="25"/>
                    <a:pt x="111" y="25"/>
                  </a:cubicBezTo>
                  <a:cubicBezTo>
                    <a:pt x="111" y="25"/>
                    <a:pt x="111" y="25"/>
                    <a:pt x="111" y="25"/>
                  </a:cubicBezTo>
                  <a:cubicBezTo>
                    <a:pt x="111" y="25"/>
                    <a:pt x="111" y="25"/>
                    <a:pt x="111" y="25"/>
                  </a:cubicBezTo>
                  <a:cubicBezTo>
                    <a:pt x="111" y="25"/>
                    <a:pt x="111" y="25"/>
                    <a:pt x="111" y="25"/>
                  </a:cubicBezTo>
                  <a:cubicBezTo>
                    <a:pt x="111" y="25"/>
                    <a:pt x="111" y="25"/>
                    <a:pt x="111" y="25"/>
                  </a:cubicBezTo>
                  <a:cubicBezTo>
                    <a:pt x="111" y="25"/>
                    <a:pt x="111" y="26"/>
                    <a:pt x="111" y="26"/>
                  </a:cubicBezTo>
                  <a:cubicBezTo>
                    <a:pt x="111" y="26"/>
                    <a:pt x="111" y="26"/>
                    <a:pt x="111" y="26"/>
                  </a:cubicBezTo>
                  <a:cubicBezTo>
                    <a:pt x="111" y="26"/>
                    <a:pt x="111" y="26"/>
                    <a:pt x="111" y="26"/>
                  </a:cubicBezTo>
                  <a:cubicBezTo>
                    <a:pt x="111" y="26"/>
                    <a:pt x="111" y="26"/>
                    <a:pt x="111" y="26"/>
                  </a:cubicBezTo>
                  <a:cubicBezTo>
                    <a:pt x="111" y="26"/>
                    <a:pt x="111" y="26"/>
                    <a:pt x="111" y="26"/>
                  </a:cubicBezTo>
                  <a:cubicBezTo>
                    <a:pt x="111" y="26"/>
                    <a:pt x="111" y="26"/>
                    <a:pt x="111" y="26"/>
                  </a:cubicBezTo>
                  <a:cubicBezTo>
                    <a:pt x="111" y="26"/>
                    <a:pt x="111" y="26"/>
                    <a:pt x="111" y="26"/>
                  </a:cubicBezTo>
                  <a:cubicBezTo>
                    <a:pt x="111" y="26"/>
                    <a:pt x="111" y="26"/>
                    <a:pt x="111" y="26"/>
                  </a:cubicBezTo>
                  <a:cubicBezTo>
                    <a:pt x="111" y="26"/>
                    <a:pt x="111" y="26"/>
                    <a:pt x="111" y="26"/>
                  </a:cubicBezTo>
                  <a:cubicBezTo>
                    <a:pt x="111" y="27"/>
                    <a:pt x="111" y="27"/>
                    <a:pt x="111" y="27"/>
                  </a:cubicBezTo>
                  <a:cubicBezTo>
                    <a:pt x="111" y="27"/>
                    <a:pt x="111" y="27"/>
                    <a:pt x="111" y="27"/>
                  </a:cubicBezTo>
                  <a:cubicBezTo>
                    <a:pt x="111" y="27"/>
                    <a:pt x="111" y="27"/>
                    <a:pt x="111" y="27"/>
                  </a:cubicBezTo>
                  <a:cubicBezTo>
                    <a:pt x="111" y="27"/>
                    <a:pt x="111" y="27"/>
                    <a:pt x="111" y="27"/>
                  </a:cubicBezTo>
                  <a:cubicBezTo>
                    <a:pt x="111" y="27"/>
                    <a:pt x="111" y="27"/>
                    <a:pt x="111" y="27"/>
                  </a:cubicBezTo>
                  <a:cubicBezTo>
                    <a:pt x="111" y="27"/>
                    <a:pt x="111" y="27"/>
                    <a:pt x="111" y="27"/>
                  </a:cubicBezTo>
                  <a:cubicBezTo>
                    <a:pt x="111" y="27"/>
                    <a:pt x="111" y="27"/>
                    <a:pt x="111" y="27"/>
                  </a:cubicBezTo>
                  <a:cubicBezTo>
                    <a:pt x="111" y="27"/>
                    <a:pt x="111" y="27"/>
                    <a:pt x="111" y="27"/>
                  </a:cubicBezTo>
                  <a:cubicBezTo>
                    <a:pt x="111" y="27"/>
                    <a:pt x="111" y="28"/>
                    <a:pt x="111" y="28"/>
                  </a:cubicBezTo>
                  <a:cubicBezTo>
                    <a:pt x="111" y="28"/>
                    <a:pt x="111" y="28"/>
                    <a:pt x="111" y="28"/>
                  </a:cubicBezTo>
                  <a:cubicBezTo>
                    <a:pt x="111" y="28"/>
                    <a:pt x="111" y="28"/>
                    <a:pt x="111" y="28"/>
                  </a:cubicBezTo>
                  <a:cubicBezTo>
                    <a:pt x="111" y="28"/>
                    <a:pt x="111" y="28"/>
                    <a:pt x="111" y="28"/>
                  </a:cubicBezTo>
                  <a:cubicBezTo>
                    <a:pt x="111" y="28"/>
                    <a:pt x="111" y="28"/>
                    <a:pt x="111" y="28"/>
                  </a:cubicBezTo>
                  <a:cubicBezTo>
                    <a:pt x="111" y="28"/>
                    <a:pt x="111" y="28"/>
                    <a:pt x="111" y="28"/>
                  </a:cubicBezTo>
                  <a:cubicBezTo>
                    <a:pt x="111" y="28"/>
                    <a:pt x="111" y="28"/>
                    <a:pt x="111" y="28"/>
                  </a:cubicBezTo>
                  <a:cubicBezTo>
                    <a:pt x="111" y="28"/>
                    <a:pt x="111" y="28"/>
                    <a:pt x="111" y="28"/>
                  </a:cubicBezTo>
                  <a:cubicBezTo>
                    <a:pt x="111" y="28"/>
                    <a:pt x="111" y="29"/>
                    <a:pt x="111" y="29"/>
                  </a:cubicBezTo>
                  <a:cubicBezTo>
                    <a:pt x="111" y="29"/>
                    <a:pt x="111" y="29"/>
                    <a:pt x="111" y="29"/>
                  </a:cubicBezTo>
                  <a:cubicBezTo>
                    <a:pt x="111" y="29"/>
                    <a:pt x="111" y="29"/>
                    <a:pt x="111" y="29"/>
                  </a:cubicBezTo>
                  <a:cubicBezTo>
                    <a:pt x="111" y="29"/>
                    <a:pt x="111" y="29"/>
                    <a:pt x="111" y="29"/>
                  </a:cubicBezTo>
                  <a:cubicBezTo>
                    <a:pt x="111" y="29"/>
                    <a:pt x="111" y="29"/>
                    <a:pt x="111" y="29"/>
                  </a:cubicBezTo>
                  <a:cubicBezTo>
                    <a:pt x="111" y="29"/>
                    <a:pt x="111" y="29"/>
                    <a:pt x="111" y="29"/>
                  </a:cubicBezTo>
                  <a:cubicBezTo>
                    <a:pt x="111" y="29"/>
                    <a:pt x="111" y="29"/>
                    <a:pt x="111" y="29"/>
                  </a:cubicBezTo>
                  <a:cubicBezTo>
                    <a:pt x="111" y="29"/>
                    <a:pt x="111" y="29"/>
                    <a:pt x="111" y="29"/>
                  </a:cubicBezTo>
                  <a:cubicBezTo>
                    <a:pt x="111" y="29"/>
                    <a:pt x="111" y="30"/>
                    <a:pt x="111" y="30"/>
                  </a:cubicBezTo>
                  <a:cubicBezTo>
                    <a:pt x="111" y="30"/>
                    <a:pt x="111" y="30"/>
                    <a:pt x="111" y="30"/>
                  </a:cubicBezTo>
                  <a:cubicBezTo>
                    <a:pt x="111" y="30"/>
                    <a:pt x="111" y="30"/>
                    <a:pt x="111" y="31"/>
                  </a:cubicBezTo>
                  <a:cubicBezTo>
                    <a:pt x="111" y="31"/>
                    <a:pt x="111" y="31"/>
                    <a:pt x="111" y="31"/>
                  </a:cubicBezTo>
                  <a:cubicBezTo>
                    <a:pt x="111" y="31"/>
                    <a:pt x="111" y="31"/>
                    <a:pt x="111" y="31"/>
                  </a:cubicBezTo>
                  <a:cubicBezTo>
                    <a:pt x="111" y="31"/>
                    <a:pt x="111" y="31"/>
                    <a:pt x="111" y="31"/>
                  </a:cubicBezTo>
                  <a:cubicBezTo>
                    <a:pt x="111" y="31"/>
                    <a:pt x="111" y="32"/>
                    <a:pt x="111" y="32"/>
                  </a:cubicBezTo>
                  <a:cubicBezTo>
                    <a:pt x="111" y="32"/>
                    <a:pt x="111" y="32"/>
                    <a:pt x="111" y="32"/>
                  </a:cubicBezTo>
                  <a:cubicBezTo>
                    <a:pt x="108" y="111"/>
                    <a:pt x="64" y="180"/>
                    <a:pt x="0" y="217"/>
                  </a:cubicBezTo>
                  <a:cubicBezTo>
                    <a:pt x="1" y="223"/>
                    <a:pt x="2" y="230"/>
                    <a:pt x="4" y="236"/>
                  </a:cubicBezTo>
                  <a:cubicBezTo>
                    <a:pt x="76" y="200"/>
                    <a:pt x="125" y="125"/>
                    <a:pt x="125" y="39"/>
                  </a:cubicBezTo>
                  <a:cubicBezTo>
                    <a:pt x="125" y="25"/>
                    <a:pt x="124" y="13"/>
                    <a:pt x="122"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2"/>
            <p:cNvSpPr>
              <a:spLocks noEditPoints="1"/>
            </p:cNvSpPr>
            <p:nvPr/>
          </p:nvSpPr>
          <p:spPr bwMode="auto">
            <a:xfrm>
              <a:off x="7067550" y="1912978"/>
              <a:ext cx="619125" cy="1184275"/>
            </a:xfrm>
            <a:custGeom>
              <a:avLst/>
              <a:gdLst>
                <a:gd name="T0" fmla="*/ 0 w 111"/>
                <a:gd name="T1" fmla="*/ 212 h 212"/>
                <a:gd name="T2" fmla="*/ 111 w 111"/>
                <a:gd name="T3" fmla="*/ 27 h 212"/>
                <a:gd name="T4" fmla="*/ 111 w 111"/>
                <a:gd name="T5" fmla="*/ 27 h 212"/>
                <a:gd name="T6" fmla="*/ 111 w 111"/>
                <a:gd name="T7" fmla="*/ 26 h 212"/>
                <a:gd name="T8" fmla="*/ 111 w 111"/>
                <a:gd name="T9" fmla="*/ 26 h 212"/>
                <a:gd name="T10" fmla="*/ 111 w 111"/>
                <a:gd name="T11" fmla="*/ 26 h 212"/>
                <a:gd name="T12" fmla="*/ 111 w 111"/>
                <a:gd name="T13" fmla="*/ 24 h 212"/>
                <a:gd name="T14" fmla="*/ 111 w 111"/>
                <a:gd name="T15" fmla="*/ 24 h 212"/>
                <a:gd name="T16" fmla="*/ 111 w 111"/>
                <a:gd name="T17" fmla="*/ 24 h 212"/>
                <a:gd name="T18" fmla="*/ 111 w 111"/>
                <a:gd name="T19" fmla="*/ 24 h 212"/>
                <a:gd name="T20" fmla="*/ 111 w 111"/>
                <a:gd name="T21" fmla="*/ 24 h 212"/>
                <a:gd name="T22" fmla="*/ 111 w 111"/>
                <a:gd name="T23" fmla="*/ 24 h 212"/>
                <a:gd name="T24" fmla="*/ 111 w 111"/>
                <a:gd name="T25" fmla="*/ 23 h 212"/>
                <a:gd name="T26" fmla="*/ 111 w 111"/>
                <a:gd name="T27" fmla="*/ 23 h 212"/>
                <a:gd name="T28" fmla="*/ 111 w 111"/>
                <a:gd name="T29" fmla="*/ 23 h 212"/>
                <a:gd name="T30" fmla="*/ 111 w 111"/>
                <a:gd name="T31" fmla="*/ 23 h 212"/>
                <a:gd name="T32" fmla="*/ 111 w 111"/>
                <a:gd name="T33" fmla="*/ 23 h 212"/>
                <a:gd name="T34" fmla="*/ 111 w 111"/>
                <a:gd name="T35" fmla="*/ 23 h 212"/>
                <a:gd name="T36" fmla="*/ 111 w 111"/>
                <a:gd name="T37" fmla="*/ 22 h 212"/>
                <a:gd name="T38" fmla="*/ 111 w 111"/>
                <a:gd name="T39" fmla="*/ 22 h 212"/>
                <a:gd name="T40" fmla="*/ 111 w 111"/>
                <a:gd name="T41" fmla="*/ 22 h 212"/>
                <a:gd name="T42" fmla="*/ 111 w 111"/>
                <a:gd name="T43" fmla="*/ 22 h 212"/>
                <a:gd name="T44" fmla="*/ 111 w 111"/>
                <a:gd name="T45" fmla="*/ 22 h 212"/>
                <a:gd name="T46" fmla="*/ 111 w 111"/>
                <a:gd name="T47" fmla="*/ 22 h 212"/>
                <a:gd name="T48" fmla="*/ 111 w 111"/>
                <a:gd name="T49" fmla="*/ 21 h 212"/>
                <a:gd name="T50" fmla="*/ 111 w 111"/>
                <a:gd name="T51" fmla="*/ 21 h 212"/>
                <a:gd name="T52" fmla="*/ 111 w 111"/>
                <a:gd name="T53" fmla="*/ 21 h 212"/>
                <a:gd name="T54" fmla="*/ 111 w 111"/>
                <a:gd name="T55" fmla="*/ 21 h 212"/>
                <a:gd name="T56" fmla="*/ 111 w 111"/>
                <a:gd name="T57" fmla="*/ 21 h 212"/>
                <a:gd name="T58" fmla="*/ 111 w 111"/>
                <a:gd name="T59" fmla="*/ 21 h 212"/>
                <a:gd name="T60" fmla="*/ 111 w 111"/>
                <a:gd name="T61" fmla="*/ 21 h 212"/>
                <a:gd name="T62" fmla="*/ 111 w 111"/>
                <a:gd name="T63" fmla="*/ 21 h 212"/>
                <a:gd name="T64" fmla="*/ 111 w 111"/>
                <a:gd name="T65" fmla="*/ 20 h 212"/>
                <a:gd name="T66" fmla="*/ 111 w 111"/>
                <a:gd name="T67" fmla="*/ 20 h 212"/>
                <a:gd name="T68" fmla="*/ 111 w 111"/>
                <a:gd name="T69" fmla="*/ 20 h 212"/>
                <a:gd name="T70" fmla="*/ 111 w 111"/>
                <a:gd name="T71" fmla="*/ 20 h 212"/>
                <a:gd name="T72" fmla="*/ 111 w 111"/>
                <a:gd name="T73" fmla="*/ 20 h 212"/>
                <a:gd name="T74" fmla="*/ 111 w 111"/>
                <a:gd name="T75" fmla="*/ 20 h 212"/>
                <a:gd name="T76" fmla="*/ 111 w 111"/>
                <a:gd name="T77" fmla="*/ 19 h 212"/>
                <a:gd name="T78" fmla="*/ 111 w 111"/>
                <a:gd name="T79" fmla="*/ 19 h 212"/>
                <a:gd name="T80" fmla="*/ 110 w 111"/>
                <a:gd name="T81" fmla="*/ 0 h 212"/>
                <a:gd name="T82" fmla="*/ 110 w 111"/>
                <a:gd name="T83"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212">
                  <a:moveTo>
                    <a:pt x="111" y="27"/>
                  </a:moveTo>
                  <a:cubicBezTo>
                    <a:pt x="108" y="106"/>
                    <a:pt x="64" y="175"/>
                    <a:pt x="0" y="212"/>
                  </a:cubicBezTo>
                  <a:cubicBezTo>
                    <a:pt x="0" y="212"/>
                    <a:pt x="0" y="212"/>
                    <a:pt x="0" y="212"/>
                  </a:cubicBezTo>
                  <a:cubicBezTo>
                    <a:pt x="64" y="175"/>
                    <a:pt x="108" y="106"/>
                    <a:pt x="111" y="27"/>
                  </a:cubicBezTo>
                  <a:moveTo>
                    <a:pt x="111" y="26"/>
                  </a:moveTo>
                  <a:cubicBezTo>
                    <a:pt x="111" y="26"/>
                    <a:pt x="111" y="27"/>
                    <a:pt x="111" y="27"/>
                  </a:cubicBezTo>
                  <a:cubicBezTo>
                    <a:pt x="111" y="27"/>
                    <a:pt x="111" y="26"/>
                    <a:pt x="111" y="26"/>
                  </a:cubicBezTo>
                  <a:moveTo>
                    <a:pt x="111" y="26"/>
                  </a:moveTo>
                  <a:cubicBezTo>
                    <a:pt x="111" y="26"/>
                    <a:pt x="111" y="26"/>
                    <a:pt x="111" y="26"/>
                  </a:cubicBezTo>
                  <a:cubicBezTo>
                    <a:pt x="111" y="26"/>
                    <a:pt x="111" y="26"/>
                    <a:pt x="111" y="26"/>
                  </a:cubicBezTo>
                  <a:moveTo>
                    <a:pt x="111" y="25"/>
                  </a:moveTo>
                  <a:cubicBezTo>
                    <a:pt x="111" y="25"/>
                    <a:pt x="111" y="25"/>
                    <a:pt x="111" y="26"/>
                  </a:cubicBezTo>
                  <a:cubicBezTo>
                    <a:pt x="111" y="25"/>
                    <a:pt x="111" y="25"/>
                    <a:pt x="111" y="25"/>
                  </a:cubicBezTo>
                  <a:moveTo>
                    <a:pt x="111" y="24"/>
                  </a:moveTo>
                  <a:cubicBezTo>
                    <a:pt x="111" y="24"/>
                    <a:pt x="111" y="25"/>
                    <a:pt x="111" y="25"/>
                  </a:cubicBezTo>
                  <a:cubicBezTo>
                    <a:pt x="111" y="25"/>
                    <a:pt x="111" y="24"/>
                    <a:pt x="111" y="24"/>
                  </a:cubicBezTo>
                  <a:moveTo>
                    <a:pt x="111" y="24"/>
                  </a:moveTo>
                  <a:cubicBezTo>
                    <a:pt x="111" y="24"/>
                    <a:pt x="111" y="24"/>
                    <a:pt x="111" y="24"/>
                  </a:cubicBezTo>
                  <a:cubicBezTo>
                    <a:pt x="111" y="24"/>
                    <a:pt x="111" y="24"/>
                    <a:pt x="111" y="24"/>
                  </a:cubicBezTo>
                  <a:moveTo>
                    <a:pt x="111" y="24"/>
                  </a:moveTo>
                  <a:cubicBezTo>
                    <a:pt x="111" y="24"/>
                    <a:pt x="111" y="24"/>
                    <a:pt x="111" y="24"/>
                  </a:cubicBezTo>
                  <a:cubicBezTo>
                    <a:pt x="111" y="24"/>
                    <a:pt x="111" y="24"/>
                    <a:pt x="111" y="24"/>
                  </a:cubicBezTo>
                  <a:moveTo>
                    <a:pt x="111" y="24"/>
                  </a:moveTo>
                  <a:cubicBezTo>
                    <a:pt x="111" y="24"/>
                    <a:pt x="111" y="24"/>
                    <a:pt x="111" y="24"/>
                  </a:cubicBezTo>
                  <a:cubicBezTo>
                    <a:pt x="111" y="24"/>
                    <a:pt x="111" y="24"/>
                    <a:pt x="111" y="24"/>
                  </a:cubicBezTo>
                  <a:moveTo>
                    <a:pt x="111" y="23"/>
                  </a:moveTo>
                  <a:cubicBezTo>
                    <a:pt x="111" y="23"/>
                    <a:pt x="111" y="24"/>
                    <a:pt x="111" y="24"/>
                  </a:cubicBezTo>
                  <a:cubicBezTo>
                    <a:pt x="111" y="24"/>
                    <a:pt x="111" y="23"/>
                    <a:pt x="111" y="23"/>
                  </a:cubicBezTo>
                  <a:moveTo>
                    <a:pt x="111" y="23"/>
                  </a:moveTo>
                  <a:cubicBezTo>
                    <a:pt x="111" y="23"/>
                    <a:pt x="111" y="23"/>
                    <a:pt x="111" y="23"/>
                  </a:cubicBezTo>
                  <a:cubicBezTo>
                    <a:pt x="111" y="23"/>
                    <a:pt x="111" y="23"/>
                    <a:pt x="111" y="23"/>
                  </a:cubicBezTo>
                  <a:moveTo>
                    <a:pt x="111" y="23"/>
                  </a:moveTo>
                  <a:cubicBezTo>
                    <a:pt x="111" y="23"/>
                    <a:pt x="111" y="23"/>
                    <a:pt x="111" y="23"/>
                  </a:cubicBezTo>
                  <a:cubicBezTo>
                    <a:pt x="111" y="23"/>
                    <a:pt x="111" y="23"/>
                    <a:pt x="111" y="23"/>
                  </a:cubicBezTo>
                  <a:moveTo>
                    <a:pt x="111" y="23"/>
                  </a:moveTo>
                  <a:cubicBezTo>
                    <a:pt x="111" y="23"/>
                    <a:pt x="111" y="23"/>
                    <a:pt x="111" y="23"/>
                  </a:cubicBezTo>
                  <a:cubicBezTo>
                    <a:pt x="111" y="23"/>
                    <a:pt x="111" y="23"/>
                    <a:pt x="111" y="23"/>
                  </a:cubicBezTo>
                  <a:moveTo>
                    <a:pt x="111" y="22"/>
                  </a:moveTo>
                  <a:cubicBezTo>
                    <a:pt x="111" y="22"/>
                    <a:pt x="111" y="23"/>
                    <a:pt x="111" y="23"/>
                  </a:cubicBezTo>
                  <a:cubicBezTo>
                    <a:pt x="111" y="23"/>
                    <a:pt x="111" y="22"/>
                    <a:pt x="111" y="22"/>
                  </a:cubicBezTo>
                  <a:moveTo>
                    <a:pt x="111" y="22"/>
                  </a:moveTo>
                  <a:cubicBezTo>
                    <a:pt x="111" y="22"/>
                    <a:pt x="111" y="22"/>
                    <a:pt x="111" y="22"/>
                  </a:cubicBezTo>
                  <a:cubicBezTo>
                    <a:pt x="111" y="22"/>
                    <a:pt x="111" y="22"/>
                    <a:pt x="111" y="22"/>
                  </a:cubicBezTo>
                  <a:moveTo>
                    <a:pt x="111" y="22"/>
                  </a:moveTo>
                  <a:cubicBezTo>
                    <a:pt x="111" y="22"/>
                    <a:pt x="111" y="22"/>
                    <a:pt x="111" y="22"/>
                  </a:cubicBezTo>
                  <a:cubicBezTo>
                    <a:pt x="111" y="22"/>
                    <a:pt x="111" y="22"/>
                    <a:pt x="111" y="22"/>
                  </a:cubicBezTo>
                  <a:moveTo>
                    <a:pt x="111" y="22"/>
                  </a:moveTo>
                  <a:cubicBezTo>
                    <a:pt x="111" y="22"/>
                    <a:pt x="111" y="22"/>
                    <a:pt x="111" y="22"/>
                  </a:cubicBezTo>
                  <a:cubicBezTo>
                    <a:pt x="111" y="22"/>
                    <a:pt x="111" y="22"/>
                    <a:pt x="111" y="22"/>
                  </a:cubicBezTo>
                  <a:moveTo>
                    <a:pt x="111" y="21"/>
                  </a:moveTo>
                  <a:cubicBezTo>
                    <a:pt x="111" y="22"/>
                    <a:pt x="111" y="22"/>
                    <a:pt x="111" y="22"/>
                  </a:cubicBezTo>
                  <a:cubicBezTo>
                    <a:pt x="111" y="22"/>
                    <a:pt x="111" y="22"/>
                    <a:pt x="111" y="21"/>
                  </a:cubicBezTo>
                  <a:moveTo>
                    <a:pt x="111" y="21"/>
                  </a:moveTo>
                  <a:cubicBezTo>
                    <a:pt x="111" y="21"/>
                    <a:pt x="111" y="21"/>
                    <a:pt x="111" y="21"/>
                  </a:cubicBezTo>
                  <a:cubicBezTo>
                    <a:pt x="111" y="21"/>
                    <a:pt x="111" y="21"/>
                    <a:pt x="111" y="21"/>
                  </a:cubicBezTo>
                  <a:moveTo>
                    <a:pt x="111" y="21"/>
                  </a:moveTo>
                  <a:cubicBezTo>
                    <a:pt x="111" y="21"/>
                    <a:pt x="111" y="21"/>
                    <a:pt x="111" y="21"/>
                  </a:cubicBezTo>
                  <a:cubicBezTo>
                    <a:pt x="111" y="21"/>
                    <a:pt x="111" y="21"/>
                    <a:pt x="111" y="21"/>
                  </a:cubicBezTo>
                  <a:moveTo>
                    <a:pt x="111" y="21"/>
                  </a:moveTo>
                  <a:cubicBezTo>
                    <a:pt x="111" y="21"/>
                    <a:pt x="111" y="21"/>
                    <a:pt x="111" y="21"/>
                  </a:cubicBezTo>
                  <a:cubicBezTo>
                    <a:pt x="111" y="21"/>
                    <a:pt x="111" y="21"/>
                    <a:pt x="111" y="21"/>
                  </a:cubicBezTo>
                  <a:moveTo>
                    <a:pt x="111" y="21"/>
                  </a:moveTo>
                  <a:cubicBezTo>
                    <a:pt x="111" y="21"/>
                    <a:pt x="111" y="21"/>
                    <a:pt x="111" y="21"/>
                  </a:cubicBezTo>
                  <a:cubicBezTo>
                    <a:pt x="111" y="21"/>
                    <a:pt x="111" y="21"/>
                    <a:pt x="111" y="21"/>
                  </a:cubicBezTo>
                  <a:moveTo>
                    <a:pt x="111" y="20"/>
                  </a:moveTo>
                  <a:cubicBezTo>
                    <a:pt x="111" y="20"/>
                    <a:pt x="111" y="20"/>
                    <a:pt x="111" y="20"/>
                  </a:cubicBezTo>
                  <a:cubicBezTo>
                    <a:pt x="111" y="20"/>
                    <a:pt x="111" y="20"/>
                    <a:pt x="111" y="20"/>
                  </a:cubicBezTo>
                  <a:moveTo>
                    <a:pt x="111" y="20"/>
                  </a:moveTo>
                  <a:cubicBezTo>
                    <a:pt x="111" y="20"/>
                    <a:pt x="111" y="20"/>
                    <a:pt x="111" y="20"/>
                  </a:cubicBezTo>
                  <a:cubicBezTo>
                    <a:pt x="111" y="20"/>
                    <a:pt x="111" y="20"/>
                    <a:pt x="111" y="20"/>
                  </a:cubicBezTo>
                  <a:moveTo>
                    <a:pt x="111" y="20"/>
                  </a:moveTo>
                  <a:cubicBezTo>
                    <a:pt x="111" y="20"/>
                    <a:pt x="111" y="20"/>
                    <a:pt x="111" y="20"/>
                  </a:cubicBezTo>
                  <a:cubicBezTo>
                    <a:pt x="111" y="20"/>
                    <a:pt x="111" y="20"/>
                    <a:pt x="111" y="20"/>
                  </a:cubicBezTo>
                  <a:moveTo>
                    <a:pt x="111" y="20"/>
                  </a:moveTo>
                  <a:cubicBezTo>
                    <a:pt x="111" y="20"/>
                    <a:pt x="111" y="20"/>
                    <a:pt x="111" y="20"/>
                  </a:cubicBezTo>
                  <a:cubicBezTo>
                    <a:pt x="111" y="20"/>
                    <a:pt x="111" y="20"/>
                    <a:pt x="111" y="20"/>
                  </a:cubicBezTo>
                  <a:cubicBezTo>
                    <a:pt x="111" y="20"/>
                    <a:pt x="111" y="20"/>
                    <a:pt x="111" y="20"/>
                  </a:cubicBezTo>
                  <a:moveTo>
                    <a:pt x="111" y="19"/>
                  </a:moveTo>
                  <a:cubicBezTo>
                    <a:pt x="111" y="19"/>
                    <a:pt x="111" y="19"/>
                    <a:pt x="111" y="20"/>
                  </a:cubicBezTo>
                  <a:cubicBezTo>
                    <a:pt x="111" y="19"/>
                    <a:pt x="111" y="19"/>
                    <a:pt x="111" y="19"/>
                  </a:cubicBezTo>
                  <a:moveTo>
                    <a:pt x="110" y="0"/>
                  </a:moveTo>
                  <a:cubicBezTo>
                    <a:pt x="110" y="0"/>
                    <a:pt x="110" y="0"/>
                    <a:pt x="110" y="0"/>
                  </a:cubicBezTo>
                  <a:cubicBezTo>
                    <a:pt x="111" y="7"/>
                    <a:pt x="111" y="13"/>
                    <a:pt x="111" y="19"/>
                  </a:cubicBezTo>
                  <a:cubicBezTo>
                    <a:pt x="111" y="13"/>
                    <a:pt x="111" y="7"/>
                    <a:pt x="11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Oval 23"/>
            <p:cNvSpPr>
              <a:spLocks noChangeArrowheads="1"/>
            </p:cNvSpPr>
            <p:nvPr/>
          </p:nvSpPr>
          <p:spPr bwMode="auto">
            <a:xfrm>
              <a:off x="7162800" y="696953"/>
              <a:ext cx="228600" cy="228600"/>
            </a:xfrm>
            <a:prstGeom prst="ellipse">
              <a:avLst/>
            </a:prstGeom>
            <a:solidFill>
              <a:srgbClr val="EAA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4"/>
            <p:cNvSpPr>
              <a:spLocks noEditPoints="1"/>
            </p:cNvSpPr>
            <p:nvPr/>
          </p:nvSpPr>
          <p:spPr bwMode="auto">
            <a:xfrm>
              <a:off x="6446838" y="300078"/>
              <a:ext cx="1592263" cy="1104900"/>
            </a:xfrm>
            <a:custGeom>
              <a:avLst/>
              <a:gdLst>
                <a:gd name="T0" fmla="*/ 168 w 285"/>
                <a:gd name="T1" fmla="*/ 98 h 198"/>
                <a:gd name="T2" fmla="*/ 160 w 285"/>
                <a:gd name="T3" fmla="*/ 109 h 198"/>
                <a:gd name="T4" fmla="*/ 231 w 285"/>
                <a:gd name="T5" fmla="*/ 198 h 198"/>
                <a:gd name="T6" fmla="*/ 243 w 285"/>
                <a:gd name="T7" fmla="*/ 192 h 198"/>
                <a:gd name="T8" fmla="*/ 168 w 285"/>
                <a:gd name="T9" fmla="*/ 98 h 198"/>
                <a:gd name="T10" fmla="*/ 0 w 285"/>
                <a:gd name="T11" fmla="*/ 39 h 198"/>
                <a:gd name="T12" fmla="*/ 0 w 285"/>
                <a:gd name="T13" fmla="*/ 52 h 198"/>
                <a:gd name="T14" fmla="*/ 129 w 285"/>
                <a:gd name="T15" fmla="*/ 87 h 198"/>
                <a:gd name="T16" fmla="*/ 136 w 285"/>
                <a:gd name="T17" fmla="*/ 76 h 198"/>
                <a:gd name="T18" fmla="*/ 0 w 285"/>
                <a:gd name="T19" fmla="*/ 39 h 198"/>
                <a:gd name="T20" fmla="*/ 285 w 285"/>
                <a:gd name="T21" fmla="*/ 0 h 198"/>
                <a:gd name="T22" fmla="*/ 200 w 285"/>
                <a:gd name="T23" fmla="*/ 0 h 198"/>
                <a:gd name="T24" fmla="*/ 198 w 285"/>
                <a:gd name="T25" fmla="*/ 3 h 198"/>
                <a:gd name="T26" fmla="*/ 153 w 285"/>
                <a:gd name="T27" fmla="*/ 72 h 198"/>
                <a:gd name="T28" fmla="*/ 165 w 285"/>
                <a:gd name="T29" fmla="*/ 79 h 198"/>
                <a:gd name="T30" fmla="*/ 207 w 285"/>
                <a:gd name="T31" fmla="*/ 13 h 198"/>
                <a:gd name="T32" fmla="*/ 285 w 285"/>
                <a:gd name="T33" fmla="*/ 13 h 198"/>
                <a:gd name="T34" fmla="*/ 285 w 285"/>
                <a:gd name="T35"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198">
                  <a:moveTo>
                    <a:pt x="168" y="98"/>
                  </a:moveTo>
                  <a:cubicBezTo>
                    <a:pt x="167" y="102"/>
                    <a:pt x="164" y="106"/>
                    <a:pt x="160" y="109"/>
                  </a:cubicBezTo>
                  <a:cubicBezTo>
                    <a:pt x="190" y="133"/>
                    <a:pt x="214" y="163"/>
                    <a:pt x="231" y="198"/>
                  </a:cubicBezTo>
                  <a:cubicBezTo>
                    <a:pt x="243" y="192"/>
                    <a:pt x="243" y="192"/>
                    <a:pt x="243" y="192"/>
                  </a:cubicBezTo>
                  <a:cubicBezTo>
                    <a:pt x="226" y="155"/>
                    <a:pt x="200" y="123"/>
                    <a:pt x="168" y="98"/>
                  </a:cubicBezTo>
                  <a:moveTo>
                    <a:pt x="0" y="39"/>
                  </a:moveTo>
                  <a:cubicBezTo>
                    <a:pt x="0" y="52"/>
                    <a:pt x="0" y="52"/>
                    <a:pt x="0" y="52"/>
                  </a:cubicBezTo>
                  <a:cubicBezTo>
                    <a:pt x="46" y="52"/>
                    <a:pt x="90" y="64"/>
                    <a:pt x="129" y="87"/>
                  </a:cubicBezTo>
                  <a:cubicBezTo>
                    <a:pt x="130" y="83"/>
                    <a:pt x="133" y="79"/>
                    <a:pt x="136" y="76"/>
                  </a:cubicBezTo>
                  <a:cubicBezTo>
                    <a:pt x="95" y="52"/>
                    <a:pt x="48" y="39"/>
                    <a:pt x="0" y="39"/>
                  </a:cubicBezTo>
                  <a:moveTo>
                    <a:pt x="285" y="0"/>
                  </a:moveTo>
                  <a:cubicBezTo>
                    <a:pt x="200" y="0"/>
                    <a:pt x="200" y="0"/>
                    <a:pt x="200" y="0"/>
                  </a:cubicBezTo>
                  <a:cubicBezTo>
                    <a:pt x="198" y="3"/>
                    <a:pt x="198" y="3"/>
                    <a:pt x="198" y="3"/>
                  </a:cubicBezTo>
                  <a:cubicBezTo>
                    <a:pt x="153" y="72"/>
                    <a:pt x="153" y="72"/>
                    <a:pt x="153" y="72"/>
                  </a:cubicBezTo>
                  <a:cubicBezTo>
                    <a:pt x="158" y="73"/>
                    <a:pt x="162" y="76"/>
                    <a:pt x="165" y="79"/>
                  </a:cubicBezTo>
                  <a:cubicBezTo>
                    <a:pt x="207" y="13"/>
                    <a:pt x="207" y="13"/>
                    <a:pt x="207" y="13"/>
                  </a:cubicBezTo>
                  <a:cubicBezTo>
                    <a:pt x="285" y="13"/>
                    <a:pt x="285" y="13"/>
                    <a:pt x="285" y="13"/>
                  </a:cubicBezTo>
                  <a:cubicBezTo>
                    <a:pt x="285" y="0"/>
                    <a:pt x="285" y="0"/>
                    <a:pt x="285"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5"/>
            <p:cNvSpPr>
              <a:spLocks/>
            </p:cNvSpPr>
            <p:nvPr/>
          </p:nvSpPr>
          <p:spPr bwMode="auto">
            <a:xfrm>
              <a:off x="7167563" y="703303"/>
              <a:ext cx="217488" cy="206375"/>
            </a:xfrm>
            <a:custGeom>
              <a:avLst/>
              <a:gdLst>
                <a:gd name="T0" fmla="*/ 24 w 39"/>
                <a:gd name="T1" fmla="*/ 0 h 37"/>
                <a:gd name="T2" fmla="*/ 18 w 39"/>
                <a:gd name="T3" fmla="*/ 10 h 37"/>
                <a:gd name="T4" fmla="*/ 17 w 39"/>
                <a:gd name="T5" fmla="*/ 10 h 37"/>
                <a:gd name="T6" fmla="*/ 7 w 39"/>
                <a:gd name="T7" fmla="*/ 4 h 37"/>
                <a:gd name="T8" fmla="*/ 0 w 39"/>
                <a:gd name="T9" fmla="*/ 15 h 37"/>
                <a:gd name="T10" fmla="*/ 9 w 39"/>
                <a:gd name="T11" fmla="*/ 21 h 37"/>
                <a:gd name="T12" fmla="*/ 31 w 39"/>
                <a:gd name="T13" fmla="*/ 37 h 37"/>
                <a:gd name="T14" fmla="*/ 39 w 39"/>
                <a:gd name="T15" fmla="*/ 26 h 37"/>
                <a:gd name="T16" fmla="*/ 29 w 39"/>
                <a:gd name="T17" fmla="*/ 18 h 37"/>
                <a:gd name="T18" fmla="*/ 36 w 39"/>
                <a:gd name="T19" fmla="*/ 7 h 37"/>
                <a:gd name="T20" fmla="*/ 24 w 39"/>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37">
                  <a:moveTo>
                    <a:pt x="24" y="0"/>
                  </a:moveTo>
                  <a:cubicBezTo>
                    <a:pt x="18" y="10"/>
                    <a:pt x="18" y="10"/>
                    <a:pt x="18" y="10"/>
                  </a:cubicBezTo>
                  <a:cubicBezTo>
                    <a:pt x="17" y="10"/>
                    <a:pt x="17" y="10"/>
                    <a:pt x="17" y="10"/>
                  </a:cubicBezTo>
                  <a:cubicBezTo>
                    <a:pt x="13" y="8"/>
                    <a:pt x="10" y="6"/>
                    <a:pt x="7" y="4"/>
                  </a:cubicBezTo>
                  <a:cubicBezTo>
                    <a:pt x="4" y="7"/>
                    <a:pt x="1" y="11"/>
                    <a:pt x="0" y="15"/>
                  </a:cubicBezTo>
                  <a:cubicBezTo>
                    <a:pt x="3" y="17"/>
                    <a:pt x="6" y="19"/>
                    <a:pt x="9" y="21"/>
                  </a:cubicBezTo>
                  <a:cubicBezTo>
                    <a:pt x="17" y="26"/>
                    <a:pt x="24" y="31"/>
                    <a:pt x="31" y="37"/>
                  </a:cubicBezTo>
                  <a:cubicBezTo>
                    <a:pt x="35" y="34"/>
                    <a:pt x="38" y="30"/>
                    <a:pt x="39" y="26"/>
                  </a:cubicBezTo>
                  <a:cubicBezTo>
                    <a:pt x="36" y="23"/>
                    <a:pt x="32" y="21"/>
                    <a:pt x="29" y="18"/>
                  </a:cubicBezTo>
                  <a:cubicBezTo>
                    <a:pt x="36" y="7"/>
                    <a:pt x="36" y="7"/>
                    <a:pt x="36" y="7"/>
                  </a:cubicBezTo>
                  <a:cubicBezTo>
                    <a:pt x="33" y="4"/>
                    <a:pt x="29" y="1"/>
                    <a:pt x="24" y="0"/>
                  </a:cubicBezTo>
                </a:path>
              </a:pathLst>
            </a:custGeom>
            <a:solidFill>
              <a:srgbClr val="BA89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Oval 26"/>
            <p:cNvSpPr>
              <a:spLocks noChangeArrowheads="1"/>
            </p:cNvSpPr>
            <p:nvPr/>
          </p:nvSpPr>
          <p:spPr bwMode="auto">
            <a:xfrm>
              <a:off x="7229475" y="763628"/>
              <a:ext cx="100013" cy="100013"/>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Oval 27"/>
            <p:cNvSpPr>
              <a:spLocks noChangeArrowheads="1"/>
            </p:cNvSpPr>
            <p:nvPr/>
          </p:nvSpPr>
          <p:spPr bwMode="auto">
            <a:xfrm>
              <a:off x="7229475" y="763628"/>
              <a:ext cx="100013" cy="100013"/>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Oval 28"/>
            <p:cNvSpPr>
              <a:spLocks noChangeArrowheads="1"/>
            </p:cNvSpPr>
            <p:nvPr/>
          </p:nvSpPr>
          <p:spPr bwMode="auto">
            <a:xfrm>
              <a:off x="6397625" y="506453"/>
              <a:ext cx="100013" cy="95250"/>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Oval 29"/>
            <p:cNvSpPr>
              <a:spLocks noChangeArrowheads="1"/>
            </p:cNvSpPr>
            <p:nvPr/>
          </p:nvSpPr>
          <p:spPr bwMode="auto">
            <a:xfrm>
              <a:off x="7726363" y="1344653"/>
              <a:ext cx="95250" cy="95250"/>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Oval 30"/>
            <p:cNvSpPr>
              <a:spLocks noChangeArrowheads="1"/>
            </p:cNvSpPr>
            <p:nvPr/>
          </p:nvSpPr>
          <p:spPr bwMode="auto">
            <a:xfrm>
              <a:off x="7994650" y="288965"/>
              <a:ext cx="93663" cy="95250"/>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Oval 31"/>
            <p:cNvSpPr>
              <a:spLocks noChangeArrowheads="1"/>
            </p:cNvSpPr>
            <p:nvPr/>
          </p:nvSpPr>
          <p:spPr bwMode="auto">
            <a:xfrm>
              <a:off x="10372725" y="4837153"/>
              <a:ext cx="223838" cy="223838"/>
            </a:xfrm>
            <a:prstGeom prst="ellipse">
              <a:avLst/>
            </a:prstGeom>
            <a:solidFill>
              <a:srgbClr val="4F9D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32"/>
            <p:cNvSpPr>
              <a:spLocks noEditPoints="1"/>
            </p:cNvSpPr>
            <p:nvPr/>
          </p:nvSpPr>
          <p:spPr bwMode="auto">
            <a:xfrm>
              <a:off x="9898063" y="4313278"/>
              <a:ext cx="944563" cy="1271588"/>
            </a:xfrm>
            <a:custGeom>
              <a:avLst/>
              <a:gdLst>
                <a:gd name="T0" fmla="*/ 121 w 169"/>
                <a:gd name="T1" fmla="*/ 126 h 228"/>
                <a:gd name="T2" fmla="*/ 110 w 169"/>
                <a:gd name="T3" fmla="*/ 133 h 228"/>
                <a:gd name="T4" fmla="*/ 135 w 169"/>
                <a:gd name="T5" fmla="*/ 228 h 228"/>
                <a:gd name="T6" fmla="*/ 148 w 169"/>
                <a:gd name="T7" fmla="*/ 228 h 228"/>
                <a:gd name="T8" fmla="*/ 121 w 169"/>
                <a:gd name="T9" fmla="*/ 126 h 228"/>
                <a:gd name="T10" fmla="*/ 4 w 169"/>
                <a:gd name="T11" fmla="*/ 34 h 228"/>
                <a:gd name="T12" fmla="*/ 0 w 169"/>
                <a:gd name="T13" fmla="*/ 46 h 228"/>
                <a:gd name="T14" fmla="*/ 88 w 169"/>
                <a:gd name="T15" fmla="*/ 103 h 228"/>
                <a:gd name="T16" fmla="*/ 98 w 169"/>
                <a:gd name="T17" fmla="*/ 95 h 228"/>
                <a:gd name="T18" fmla="*/ 4 w 169"/>
                <a:gd name="T19" fmla="*/ 34 h 228"/>
                <a:gd name="T20" fmla="*/ 169 w 169"/>
                <a:gd name="T21" fmla="*/ 0 h 228"/>
                <a:gd name="T22" fmla="*/ 156 w 169"/>
                <a:gd name="T23" fmla="*/ 0 h 228"/>
                <a:gd name="T24" fmla="*/ 156 w 169"/>
                <a:gd name="T25" fmla="*/ 61 h 228"/>
                <a:gd name="T26" fmla="*/ 115 w 169"/>
                <a:gd name="T27" fmla="*/ 96 h 228"/>
                <a:gd name="T28" fmla="*/ 124 w 169"/>
                <a:gd name="T29" fmla="*/ 106 h 228"/>
                <a:gd name="T30" fmla="*/ 167 w 169"/>
                <a:gd name="T31" fmla="*/ 69 h 228"/>
                <a:gd name="T32" fmla="*/ 169 w 169"/>
                <a:gd name="T33" fmla="*/ 67 h 228"/>
                <a:gd name="T34" fmla="*/ 169 w 169"/>
                <a:gd name="T35"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9" h="228">
                  <a:moveTo>
                    <a:pt x="121" y="126"/>
                  </a:moveTo>
                  <a:cubicBezTo>
                    <a:pt x="118" y="130"/>
                    <a:pt x="114" y="132"/>
                    <a:pt x="110" y="133"/>
                  </a:cubicBezTo>
                  <a:cubicBezTo>
                    <a:pt x="126" y="162"/>
                    <a:pt x="135" y="194"/>
                    <a:pt x="135" y="228"/>
                  </a:cubicBezTo>
                  <a:cubicBezTo>
                    <a:pt x="148" y="228"/>
                    <a:pt x="148" y="228"/>
                    <a:pt x="148" y="228"/>
                  </a:cubicBezTo>
                  <a:cubicBezTo>
                    <a:pt x="148" y="192"/>
                    <a:pt x="139" y="157"/>
                    <a:pt x="121" y="126"/>
                  </a:cubicBezTo>
                  <a:moveTo>
                    <a:pt x="4" y="34"/>
                  </a:moveTo>
                  <a:cubicBezTo>
                    <a:pt x="0" y="46"/>
                    <a:pt x="0" y="46"/>
                    <a:pt x="0" y="46"/>
                  </a:cubicBezTo>
                  <a:cubicBezTo>
                    <a:pt x="34" y="56"/>
                    <a:pt x="65" y="76"/>
                    <a:pt x="88" y="103"/>
                  </a:cubicBezTo>
                  <a:cubicBezTo>
                    <a:pt x="90" y="99"/>
                    <a:pt x="94" y="96"/>
                    <a:pt x="98" y="95"/>
                  </a:cubicBezTo>
                  <a:cubicBezTo>
                    <a:pt x="73" y="66"/>
                    <a:pt x="40" y="44"/>
                    <a:pt x="4" y="34"/>
                  </a:cubicBezTo>
                  <a:moveTo>
                    <a:pt x="169" y="0"/>
                  </a:moveTo>
                  <a:cubicBezTo>
                    <a:pt x="156" y="0"/>
                    <a:pt x="156" y="0"/>
                    <a:pt x="156" y="0"/>
                  </a:cubicBezTo>
                  <a:cubicBezTo>
                    <a:pt x="156" y="61"/>
                    <a:pt x="156" y="61"/>
                    <a:pt x="156" y="61"/>
                  </a:cubicBezTo>
                  <a:cubicBezTo>
                    <a:pt x="115" y="96"/>
                    <a:pt x="115" y="96"/>
                    <a:pt x="115" y="96"/>
                  </a:cubicBezTo>
                  <a:cubicBezTo>
                    <a:pt x="119" y="98"/>
                    <a:pt x="122" y="102"/>
                    <a:pt x="124" y="106"/>
                  </a:cubicBezTo>
                  <a:cubicBezTo>
                    <a:pt x="167" y="69"/>
                    <a:pt x="167" y="69"/>
                    <a:pt x="167" y="69"/>
                  </a:cubicBezTo>
                  <a:cubicBezTo>
                    <a:pt x="169" y="67"/>
                    <a:pt x="169" y="67"/>
                    <a:pt x="169" y="67"/>
                  </a:cubicBezTo>
                  <a:cubicBezTo>
                    <a:pt x="169" y="0"/>
                    <a:pt x="169" y="0"/>
                    <a:pt x="169"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33"/>
            <p:cNvSpPr>
              <a:spLocks/>
            </p:cNvSpPr>
            <p:nvPr/>
          </p:nvSpPr>
          <p:spPr bwMode="auto">
            <a:xfrm>
              <a:off x="10390188" y="4843503"/>
              <a:ext cx="200025" cy="211138"/>
            </a:xfrm>
            <a:custGeom>
              <a:avLst/>
              <a:gdLst>
                <a:gd name="T0" fmla="*/ 10 w 36"/>
                <a:gd name="T1" fmla="*/ 0 h 38"/>
                <a:gd name="T2" fmla="*/ 0 w 36"/>
                <a:gd name="T3" fmla="*/ 8 h 38"/>
                <a:gd name="T4" fmla="*/ 9 w 36"/>
                <a:gd name="T5" fmla="*/ 19 h 38"/>
                <a:gd name="T6" fmla="*/ 22 w 36"/>
                <a:gd name="T7" fmla="*/ 38 h 38"/>
                <a:gd name="T8" fmla="*/ 33 w 36"/>
                <a:gd name="T9" fmla="*/ 31 h 38"/>
                <a:gd name="T10" fmla="*/ 26 w 36"/>
                <a:gd name="T11" fmla="*/ 20 h 38"/>
                <a:gd name="T12" fmla="*/ 36 w 36"/>
                <a:gd name="T13" fmla="*/ 11 h 38"/>
                <a:gd name="T14" fmla="*/ 27 w 36"/>
                <a:gd name="T15" fmla="*/ 1 h 38"/>
                <a:gd name="T16" fmla="*/ 18 w 36"/>
                <a:gd name="T17" fmla="*/ 9 h 38"/>
                <a:gd name="T18" fmla="*/ 10 w 36"/>
                <a:gd name="T1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8">
                  <a:moveTo>
                    <a:pt x="10" y="0"/>
                  </a:moveTo>
                  <a:cubicBezTo>
                    <a:pt x="6" y="1"/>
                    <a:pt x="2" y="4"/>
                    <a:pt x="0" y="8"/>
                  </a:cubicBezTo>
                  <a:cubicBezTo>
                    <a:pt x="3" y="11"/>
                    <a:pt x="6" y="15"/>
                    <a:pt x="9" y="19"/>
                  </a:cubicBezTo>
                  <a:cubicBezTo>
                    <a:pt x="14" y="25"/>
                    <a:pt x="18" y="32"/>
                    <a:pt x="22" y="38"/>
                  </a:cubicBezTo>
                  <a:cubicBezTo>
                    <a:pt x="26" y="37"/>
                    <a:pt x="30" y="35"/>
                    <a:pt x="33" y="31"/>
                  </a:cubicBezTo>
                  <a:cubicBezTo>
                    <a:pt x="31" y="27"/>
                    <a:pt x="29" y="24"/>
                    <a:pt x="26" y="20"/>
                  </a:cubicBezTo>
                  <a:cubicBezTo>
                    <a:pt x="36" y="11"/>
                    <a:pt x="36" y="11"/>
                    <a:pt x="36" y="11"/>
                  </a:cubicBezTo>
                  <a:cubicBezTo>
                    <a:pt x="34" y="7"/>
                    <a:pt x="31" y="3"/>
                    <a:pt x="27" y="1"/>
                  </a:cubicBezTo>
                  <a:cubicBezTo>
                    <a:pt x="18" y="9"/>
                    <a:pt x="18" y="9"/>
                    <a:pt x="18" y="9"/>
                  </a:cubicBezTo>
                  <a:cubicBezTo>
                    <a:pt x="16" y="6"/>
                    <a:pt x="13" y="3"/>
                    <a:pt x="10" y="0"/>
                  </a:cubicBezTo>
                </a:path>
              </a:pathLst>
            </a:custGeom>
            <a:solidFill>
              <a:srgbClr val="3786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Oval 34"/>
            <p:cNvSpPr>
              <a:spLocks noChangeArrowheads="1"/>
            </p:cNvSpPr>
            <p:nvPr/>
          </p:nvSpPr>
          <p:spPr bwMode="auto">
            <a:xfrm>
              <a:off x="10434638" y="4899065"/>
              <a:ext cx="100013" cy="100013"/>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Oval 35"/>
            <p:cNvSpPr>
              <a:spLocks noChangeArrowheads="1"/>
            </p:cNvSpPr>
            <p:nvPr/>
          </p:nvSpPr>
          <p:spPr bwMode="auto">
            <a:xfrm>
              <a:off x="10434638" y="4899065"/>
              <a:ext cx="100013" cy="100013"/>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Oval 36"/>
            <p:cNvSpPr>
              <a:spLocks noChangeArrowheads="1"/>
            </p:cNvSpPr>
            <p:nvPr/>
          </p:nvSpPr>
          <p:spPr bwMode="auto">
            <a:xfrm>
              <a:off x="9858375" y="4486315"/>
              <a:ext cx="101600" cy="95250"/>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Oval 37"/>
            <p:cNvSpPr>
              <a:spLocks noChangeArrowheads="1"/>
            </p:cNvSpPr>
            <p:nvPr/>
          </p:nvSpPr>
          <p:spPr bwMode="auto">
            <a:xfrm>
              <a:off x="10758488" y="4262478"/>
              <a:ext cx="95250" cy="95250"/>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Oval 38"/>
            <p:cNvSpPr>
              <a:spLocks noChangeArrowheads="1"/>
            </p:cNvSpPr>
            <p:nvPr/>
          </p:nvSpPr>
          <p:spPr bwMode="auto">
            <a:xfrm>
              <a:off x="10641013" y="5540415"/>
              <a:ext cx="95250" cy="95250"/>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Oval 39"/>
            <p:cNvSpPr>
              <a:spLocks noChangeArrowheads="1"/>
            </p:cNvSpPr>
            <p:nvPr/>
          </p:nvSpPr>
          <p:spPr bwMode="auto">
            <a:xfrm>
              <a:off x="6972300" y="4129128"/>
              <a:ext cx="228600" cy="22383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0"/>
            <p:cNvSpPr>
              <a:spLocks noEditPoints="1"/>
            </p:cNvSpPr>
            <p:nvPr/>
          </p:nvSpPr>
          <p:spPr bwMode="auto">
            <a:xfrm>
              <a:off x="6335713" y="3856078"/>
              <a:ext cx="1022350" cy="769938"/>
            </a:xfrm>
            <a:custGeom>
              <a:avLst/>
              <a:gdLst>
                <a:gd name="T0" fmla="*/ 122 w 183"/>
                <a:gd name="T1" fmla="*/ 84 h 138"/>
                <a:gd name="T2" fmla="*/ 110 w 183"/>
                <a:gd name="T3" fmla="*/ 137 h 138"/>
                <a:gd name="T4" fmla="*/ 123 w 183"/>
                <a:gd name="T5" fmla="*/ 138 h 138"/>
                <a:gd name="T6" fmla="*/ 134 w 183"/>
                <a:gd name="T7" fmla="*/ 89 h 138"/>
                <a:gd name="T8" fmla="*/ 122 w 183"/>
                <a:gd name="T9" fmla="*/ 84 h 138"/>
                <a:gd name="T10" fmla="*/ 174 w 183"/>
                <a:gd name="T11" fmla="*/ 1 h 138"/>
                <a:gd name="T12" fmla="*/ 137 w 183"/>
                <a:gd name="T13" fmla="*/ 49 h 138"/>
                <a:gd name="T14" fmla="*/ 149 w 183"/>
                <a:gd name="T15" fmla="*/ 55 h 138"/>
                <a:gd name="T16" fmla="*/ 183 w 183"/>
                <a:gd name="T17" fmla="*/ 10 h 138"/>
                <a:gd name="T18" fmla="*/ 174 w 183"/>
                <a:gd name="T19" fmla="*/ 1 h 138"/>
                <a:gd name="T20" fmla="*/ 75 w 183"/>
                <a:gd name="T21" fmla="*/ 0 h 138"/>
                <a:gd name="T22" fmla="*/ 0 w 183"/>
                <a:gd name="T23" fmla="*/ 0 h 138"/>
                <a:gd name="T24" fmla="*/ 0 w 183"/>
                <a:gd name="T25" fmla="*/ 13 h 138"/>
                <a:gd name="T26" fmla="*/ 69 w 183"/>
                <a:gd name="T27" fmla="*/ 13 h 138"/>
                <a:gd name="T28" fmla="*/ 117 w 183"/>
                <a:gd name="T29" fmla="*/ 60 h 138"/>
                <a:gd name="T30" fmla="*/ 126 w 183"/>
                <a:gd name="T31" fmla="*/ 51 h 138"/>
                <a:gd name="T32" fmla="*/ 77 w 183"/>
                <a:gd name="T33" fmla="*/ 1 h 138"/>
                <a:gd name="T34" fmla="*/ 75 w 183"/>
                <a:gd name="T3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3" h="138">
                  <a:moveTo>
                    <a:pt x="122" y="84"/>
                  </a:moveTo>
                  <a:cubicBezTo>
                    <a:pt x="116" y="101"/>
                    <a:pt x="112" y="119"/>
                    <a:pt x="110" y="137"/>
                  </a:cubicBezTo>
                  <a:cubicBezTo>
                    <a:pt x="123" y="138"/>
                    <a:pt x="123" y="138"/>
                    <a:pt x="123" y="138"/>
                  </a:cubicBezTo>
                  <a:cubicBezTo>
                    <a:pt x="125" y="122"/>
                    <a:pt x="128" y="105"/>
                    <a:pt x="134" y="89"/>
                  </a:cubicBezTo>
                  <a:cubicBezTo>
                    <a:pt x="129" y="89"/>
                    <a:pt x="125" y="87"/>
                    <a:pt x="122" y="84"/>
                  </a:cubicBezTo>
                  <a:moveTo>
                    <a:pt x="174" y="1"/>
                  </a:moveTo>
                  <a:cubicBezTo>
                    <a:pt x="159" y="15"/>
                    <a:pt x="147" y="31"/>
                    <a:pt x="137" y="49"/>
                  </a:cubicBezTo>
                  <a:cubicBezTo>
                    <a:pt x="142" y="49"/>
                    <a:pt x="146" y="52"/>
                    <a:pt x="149" y="55"/>
                  </a:cubicBezTo>
                  <a:cubicBezTo>
                    <a:pt x="159" y="39"/>
                    <a:pt x="170" y="24"/>
                    <a:pt x="183" y="10"/>
                  </a:cubicBezTo>
                  <a:cubicBezTo>
                    <a:pt x="174" y="1"/>
                    <a:pt x="174" y="1"/>
                    <a:pt x="174" y="1"/>
                  </a:cubicBezTo>
                  <a:moveTo>
                    <a:pt x="75" y="0"/>
                  </a:moveTo>
                  <a:cubicBezTo>
                    <a:pt x="0" y="0"/>
                    <a:pt x="0" y="0"/>
                    <a:pt x="0" y="0"/>
                  </a:cubicBezTo>
                  <a:cubicBezTo>
                    <a:pt x="0" y="13"/>
                    <a:pt x="0" y="13"/>
                    <a:pt x="0" y="13"/>
                  </a:cubicBezTo>
                  <a:cubicBezTo>
                    <a:pt x="69" y="13"/>
                    <a:pt x="69" y="13"/>
                    <a:pt x="69" y="13"/>
                  </a:cubicBezTo>
                  <a:cubicBezTo>
                    <a:pt x="117" y="60"/>
                    <a:pt x="117" y="60"/>
                    <a:pt x="117" y="60"/>
                  </a:cubicBezTo>
                  <a:cubicBezTo>
                    <a:pt x="119" y="56"/>
                    <a:pt x="122" y="53"/>
                    <a:pt x="126" y="51"/>
                  </a:cubicBezTo>
                  <a:cubicBezTo>
                    <a:pt x="77" y="1"/>
                    <a:pt x="77" y="1"/>
                    <a:pt x="77" y="1"/>
                  </a:cubicBezTo>
                  <a:cubicBezTo>
                    <a:pt x="75" y="0"/>
                    <a:pt x="75" y="0"/>
                    <a:pt x="75"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1"/>
            <p:cNvSpPr>
              <a:spLocks/>
            </p:cNvSpPr>
            <p:nvPr/>
          </p:nvSpPr>
          <p:spPr bwMode="auto">
            <a:xfrm>
              <a:off x="6989763" y="4129128"/>
              <a:ext cx="177800" cy="223838"/>
            </a:xfrm>
            <a:custGeom>
              <a:avLst/>
              <a:gdLst>
                <a:gd name="T0" fmla="*/ 20 w 32"/>
                <a:gd name="T1" fmla="*/ 0 h 40"/>
                <a:gd name="T2" fmla="*/ 16 w 32"/>
                <a:gd name="T3" fmla="*/ 9 h 40"/>
                <a:gd name="T4" fmla="*/ 9 w 32"/>
                <a:gd name="T5" fmla="*/ 2 h 40"/>
                <a:gd name="T6" fmla="*/ 0 w 32"/>
                <a:gd name="T7" fmla="*/ 11 h 40"/>
                <a:gd name="T8" fmla="*/ 10 w 32"/>
                <a:gd name="T9" fmla="*/ 22 h 40"/>
                <a:gd name="T10" fmla="*/ 5 w 32"/>
                <a:gd name="T11" fmla="*/ 35 h 40"/>
                <a:gd name="T12" fmla="*/ 17 w 32"/>
                <a:gd name="T13" fmla="*/ 40 h 40"/>
                <a:gd name="T14" fmla="*/ 32 w 32"/>
                <a:gd name="T15" fmla="*/ 6 h 40"/>
                <a:gd name="T16" fmla="*/ 20 w 32"/>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40">
                  <a:moveTo>
                    <a:pt x="20" y="0"/>
                  </a:moveTo>
                  <a:cubicBezTo>
                    <a:pt x="19" y="3"/>
                    <a:pt x="17" y="6"/>
                    <a:pt x="16" y="9"/>
                  </a:cubicBezTo>
                  <a:cubicBezTo>
                    <a:pt x="9" y="2"/>
                    <a:pt x="9" y="2"/>
                    <a:pt x="9" y="2"/>
                  </a:cubicBezTo>
                  <a:cubicBezTo>
                    <a:pt x="5" y="4"/>
                    <a:pt x="2" y="7"/>
                    <a:pt x="0" y="11"/>
                  </a:cubicBezTo>
                  <a:cubicBezTo>
                    <a:pt x="10" y="22"/>
                    <a:pt x="10" y="22"/>
                    <a:pt x="10" y="22"/>
                  </a:cubicBezTo>
                  <a:cubicBezTo>
                    <a:pt x="8" y="26"/>
                    <a:pt x="6" y="31"/>
                    <a:pt x="5" y="35"/>
                  </a:cubicBezTo>
                  <a:cubicBezTo>
                    <a:pt x="8" y="38"/>
                    <a:pt x="12" y="40"/>
                    <a:pt x="17" y="40"/>
                  </a:cubicBezTo>
                  <a:cubicBezTo>
                    <a:pt x="21" y="28"/>
                    <a:pt x="26" y="17"/>
                    <a:pt x="32" y="6"/>
                  </a:cubicBezTo>
                  <a:cubicBezTo>
                    <a:pt x="29" y="3"/>
                    <a:pt x="25" y="0"/>
                    <a:pt x="20" y="0"/>
                  </a:cubicBezTo>
                </a:path>
              </a:pathLst>
            </a:custGeom>
            <a:solidFill>
              <a:srgbClr val="37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Oval 42"/>
            <p:cNvSpPr>
              <a:spLocks noChangeArrowheads="1"/>
            </p:cNvSpPr>
            <p:nvPr/>
          </p:nvSpPr>
          <p:spPr bwMode="auto">
            <a:xfrm>
              <a:off x="7038975" y="4191040"/>
              <a:ext cx="100013" cy="100013"/>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Oval 43"/>
            <p:cNvSpPr>
              <a:spLocks noChangeArrowheads="1"/>
            </p:cNvSpPr>
            <p:nvPr/>
          </p:nvSpPr>
          <p:spPr bwMode="auto">
            <a:xfrm>
              <a:off x="7038975" y="4191040"/>
              <a:ext cx="100013" cy="100013"/>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Oval 44"/>
            <p:cNvSpPr>
              <a:spLocks noChangeArrowheads="1"/>
            </p:cNvSpPr>
            <p:nvPr/>
          </p:nvSpPr>
          <p:spPr bwMode="auto">
            <a:xfrm>
              <a:off x="7285038" y="3838615"/>
              <a:ext cx="95250" cy="95250"/>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Oval 45"/>
            <p:cNvSpPr>
              <a:spLocks noChangeArrowheads="1"/>
            </p:cNvSpPr>
            <p:nvPr/>
          </p:nvSpPr>
          <p:spPr bwMode="auto">
            <a:xfrm>
              <a:off x="6943725" y="4564103"/>
              <a:ext cx="95250" cy="95250"/>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Oval 46"/>
            <p:cNvSpPr>
              <a:spLocks noChangeArrowheads="1"/>
            </p:cNvSpPr>
            <p:nvPr/>
          </p:nvSpPr>
          <p:spPr bwMode="auto">
            <a:xfrm>
              <a:off x="6291263" y="3844965"/>
              <a:ext cx="95250" cy="93663"/>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Oval 47"/>
            <p:cNvSpPr>
              <a:spLocks noChangeArrowheads="1"/>
            </p:cNvSpPr>
            <p:nvPr/>
          </p:nvSpPr>
          <p:spPr bwMode="auto">
            <a:xfrm>
              <a:off x="6034088" y="5384840"/>
              <a:ext cx="228600" cy="228600"/>
            </a:xfrm>
            <a:prstGeom prst="ellipse">
              <a:avLst/>
            </a:prstGeom>
            <a:solidFill>
              <a:srgbClr val="AC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8"/>
            <p:cNvSpPr>
              <a:spLocks noEditPoints="1"/>
            </p:cNvSpPr>
            <p:nvPr/>
          </p:nvSpPr>
          <p:spPr bwMode="auto">
            <a:xfrm>
              <a:off x="5867400" y="4932403"/>
              <a:ext cx="490538" cy="1149350"/>
            </a:xfrm>
            <a:custGeom>
              <a:avLst/>
              <a:gdLst>
                <a:gd name="T0" fmla="*/ 58 w 88"/>
                <a:gd name="T1" fmla="*/ 120 h 206"/>
                <a:gd name="T2" fmla="*/ 50 w 88"/>
                <a:gd name="T3" fmla="*/ 122 h 206"/>
                <a:gd name="T4" fmla="*/ 45 w 88"/>
                <a:gd name="T5" fmla="*/ 121 h 206"/>
                <a:gd name="T6" fmla="*/ 77 w 88"/>
                <a:gd name="T7" fmla="*/ 206 h 206"/>
                <a:gd name="T8" fmla="*/ 88 w 88"/>
                <a:gd name="T9" fmla="*/ 199 h 206"/>
                <a:gd name="T10" fmla="*/ 58 w 88"/>
                <a:gd name="T11" fmla="*/ 120 h 206"/>
                <a:gd name="T12" fmla="*/ 31 w 88"/>
                <a:gd name="T13" fmla="*/ 95 h 206"/>
                <a:gd name="T14" fmla="*/ 0 w 88"/>
                <a:gd name="T15" fmla="*/ 95 h 206"/>
                <a:gd name="T16" fmla="*/ 0 w 88"/>
                <a:gd name="T17" fmla="*/ 108 h 206"/>
                <a:gd name="T18" fmla="*/ 31 w 88"/>
                <a:gd name="T19" fmla="*/ 108 h 206"/>
                <a:gd name="T20" fmla="*/ 30 w 88"/>
                <a:gd name="T21" fmla="*/ 102 h 206"/>
                <a:gd name="T22" fmla="*/ 31 w 88"/>
                <a:gd name="T23" fmla="*/ 95 h 206"/>
                <a:gd name="T24" fmla="*/ 75 w 88"/>
                <a:gd name="T25" fmla="*/ 0 h 206"/>
                <a:gd name="T26" fmla="*/ 45 w 88"/>
                <a:gd name="T27" fmla="*/ 82 h 206"/>
                <a:gd name="T28" fmla="*/ 50 w 88"/>
                <a:gd name="T29" fmla="*/ 81 h 206"/>
                <a:gd name="T30" fmla="*/ 58 w 88"/>
                <a:gd name="T31" fmla="*/ 83 h 206"/>
                <a:gd name="T32" fmla="*/ 86 w 88"/>
                <a:gd name="T33" fmla="*/ 8 h 206"/>
                <a:gd name="T34" fmla="*/ 75 w 88"/>
                <a:gd name="T35"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206">
                  <a:moveTo>
                    <a:pt x="58" y="120"/>
                  </a:moveTo>
                  <a:cubicBezTo>
                    <a:pt x="56" y="121"/>
                    <a:pt x="53" y="122"/>
                    <a:pt x="50" y="122"/>
                  </a:cubicBezTo>
                  <a:cubicBezTo>
                    <a:pt x="49" y="122"/>
                    <a:pt x="47" y="122"/>
                    <a:pt x="45" y="121"/>
                  </a:cubicBezTo>
                  <a:cubicBezTo>
                    <a:pt x="48" y="152"/>
                    <a:pt x="59" y="181"/>
                    <a:pt x="77" y="206"/>
                  </a:cubicBezTo>
                  <a:cubicBezTo>
                    <a:pt x="88" y="199"/>
                    <a:pt x="88" y="199"/>
                    <a:pt x="88" y="199"/>
                  </a:cubicBezTo>
                  <a:cubicBezTo>
                    <a:pt x="71" y="175"/>
                    <a:pt x="61" y="149"/>
                    <a:pt x="58" y="120"/>
                  </a:cubicBezTo>
                  <a:moveTo>
                    <a:pt x="31" y="95"/>
                  </a:moveTo>
                  <a:cubicBezTo>
                    <a:pt x="0" y="95"/>
                    <a:pt x="0" y="95"/>
                    <a:pt x="0" y="95"/>
                  </a:cubicBezTo>
                  <a:cubicBezTo>
                    <a:pt x="0" y="108"/>
                    <a:pt x="0" y="108"/>
                    <a:pt x="0" y="108"/>
                  </a:cubicBezTo>
                  <a:cubicBezTo>
                    <a:pt x="31" y="108"/>
                    <a:pt x="31" y="108"/>
                    <a:pt x="31" y="108"/>
                  </a:cubicBezTo>
                  <a:cubicBezTo>
                    <a:pt x="31" y="106"/>
                    <a:pt x="30" y="104"/>
                    <a:pt x="30" y="102"/>
                  </a:cubicBezTo>
                  <a:cubicBezTo>
                    <a:pt x="30" y="99"/>
                    <a:pt x="31" y="97"/>
                    <a:pt x="31" y="95"/>
                  </a:cubicBezTo>
                  <a:moveTo>
                    <a:pt x="75" y="0"/>
                  </a:moveTo>
                  <a:cubicBezTo>
                    <a:pt x="58" y="25"/>
                    <a:pt x="48" y="53"/>
                    <a:pt x="45" y="82"/>
                  </a:cubicBezTo>
                  <a:cubicBezTo>
                    <a:pt x="47" y="82"/>
                    <a:pt x="49" y="81"/>
                    <a:pt x="50" y="81"/>
                  </a:cubicBezTo>
                  <a:cubicBezTo>
                    <a:pt x="53" y="81"/>
                    <a:pt x="56" y="82"/>
                    <a:pt x="58" y="83"/>
                  </a:cubicBezTo>
                  <a:cubicBezTo>
                    <a:pt x="61" y="56"/>
                    <a:pt x="71" y="30"/>
                    <a:pt x="86" y="8"/>
                  </a:cubicBezTo>
                  <a:cubicBezTo>
                    <a:pt x="75" y="0"/>
                    <a:pt x="75" y="0"/>
                    <a:pt x="75"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9"/>
            <p:cNvSpPr>
              <a:spLocks/>
            </p:cNvSpPr>
            <p:nvPr/>
          </p:nvSpPr>
          <p:spPr bwMode="auto">
            <a:xfrm>
              <a:off x="6034088" y="5384840"/>
              <a:ext cx="157163" cy="228600"/>
            </a:xfrm>
            <a:custGeom>
              <a:avLst/>
              <a:gdLst>
                <a:gd name="T0" fmla="*/ 20 w 28"/>
                <a:gd name="T1" fmla="*/ 0 h 41"/>
                <a:gd name="T2" fmla="*/ 15 w 28"/>
                <a:gd name="T3" fmla="*/ 1 h 41"/>
                <a:gd name="T4" fmla="*/ 14 w 28"/>
                <a:gd name="T5" fmla="*/ 14 h 41"/>
                <a:gd name="T6" fmla="*/ 1 w 28"/>
                <a:gd name="T7" fmla="*/ 14 h 41"/>
                <a:gd name="T8" fmla="*/ 0 w 28"/>
                <a:gd name="T9" fmla="*/ 21 h 41"/>
                <a:gd name="T10" fmla="*/ 1 w 28"/>
                <a:gd name="T11" fmla="*/ 27 h 41"/>
                <a:gd name="T12" fmla="*/ 14 w 28"/>
                <a:gd name="T13" fmla="*/ 27 h 41"/>
                <a:gd name="T14" fmla="*/ 15 w 28"/>
                <a:gd name="T15" fmla="*/ 40 h 41"/>
                <a:gd name="T16" fmla="*/ 20 w 28"/>
                <a:gd name="T17" fmla="*/ 41 h 41"/>
                <a:gd name="T18" fmla="*/ 28 w 28"/>
                <a:gd name="T19" fmla="*/ 39 h 41"/>
                <a:gd name="T20" fmla="*/ 27 w 28"/>
                <a:gd name="T21" fmla="*/ 21 h 41"/>
                <a:gd name="T22" fmla="*/ 28 w 28"/>
                <a:gd name="T23" fmla="*/ 2 h 41"/>
                <a:gd name="T24" fmla="*/ 20 w 28"/>
                <a:gd name="T2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1">
                  <a:moveTo>
                    <a:pt x="20" y="0"/>
                  </a:moveTo>
                  <a:cubicBezTo>
                    <a:pt x="19" y="0"/>
                    <a:pt x="17" y="1"/>
                    <a:pt x="15" y="1"/>
                  </a:cubicBezTo>
                  <a:cubicBezTo>
                    <a:pt x="14" y="5"/>
                    <a:pt x="14" y="10"/>
                    <a:pt x="14" y="14"/>
                  </a:cubicBezTo>
                  <a:cubicBezTo>
                    <a:pt x="1" y="14"/>
                    <a:pt x="1" y="14"/>
                    <a:pt x="1" y="14"/>
                  </a:cubicBezTo>
                  <a:cubicBezTo>
                    <a:pt x="1" y="16"/>
                    <a:pt x="0" y="18"/>
                    <a:pt x="0" y="21"/>
                  </a:cubicBezTo>
                  <a:cubicBezTo>
                    <a:pt x="0" y="23"/>
                    <a:pt x="1" y="25"/>
                    <a:pt x="1" y="27"/>
                  </a:cubicBezTo>
                  <a:cubicBezTo>
                    <a:pt x="14" y="27"/>
                    <a:pt x="14" y="27"/>
                    <a:pt x="14" y="27"/>
                  </a:cubicBezTo>
                  <a:cubicBezTo>
                    <a:pt x="14" y="32"/>
                    <a:pt x="14" y="36"/>
                    <a:pt x="15" y="40"/>
                  </a:cubicBezTo>
                  <a:cubicBezTo>
                    <a:pt x="17" y="41"/>
                    <a:pt x="19" y="41"/>
                    <a:pt x="20" y="41"/>
                  </a:cubicBezTo>
                  <a:cubicBezTo>
                    <a:pt x="23" y="41"/>
                    <a:pt x="26" y="40"/>
                    <a:pt x="28" y="39"/>
                  </a:cubicBezTo>
                  <a:cubicBezTo>
                    <a:pt x="28" y="33"/>
                    <a:pt x="27" y="27"/>
                    <a:pt x="27" y="21"/>
                  </a:cubicBezTo>
                  <a:cubicBezTo>
                    <a:pt x="27" y="14"/>
                    <a:pt x="28" y="8"/>
                    <a:pt x="28" y="2"/>
                  </a:cubicBezTo>
                  <a:cubicBezTo>
                    <a:pt x="26" y="1"/>
                    <a:pt x="23" y="0"/>
                    <a:pt x="20" y="0"/>
                  </a:cubicBezTo>
                </a:path>
              </a:pathLst>
            </a:custGeom>
            <a:solidFill>
              <a:srgbClr val="895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Oval 50"/>
            <p:cNvSpPr>
              <a:spLocks noChangeArrowheads="1"/>
            </p:cNvSpPr>
            <p:nvPr/>
          </p:nvSpPr>
          <p:spPr bwMode="auto">
            <a:xfrm>
              <a:off x="6096000" y="5451515"/>
              <a:ext cx="106363" cy="100013"/>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Oval 51"/>
            <p:cNvSpPr>
              <a:spLocks noChangeArrowheads="1"/>
            </p:cNvSpPr>
            <p:nvPr/>
          </p:nvSpPr>
          <p:spPr bwMode="auto">
            <a:xfrm>
              <a:off x="6096000" y="5451515"/>
              <a:ext cx="106363" cy="100013"/>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Oval 52"/>
            <p:cNvSpPr>
              <a:spLocks noChangeArrowheads="1"/>
            </p:cNvSpPr>
            <p:nvPr/>
          </p:nvSpPr>
          <p:spPr bwMode="auto">
            <a:xfrm>
              <a:off x="6269038" y="4905415"/>
              <a:ext cx="95250" cy="100013"/>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Oval 53"/>
            <p:cNvSpPr>
              <a:spLocks noChangeArrowheads="1"/>
            </p:cNvSpPr>
            <p:nvPr/>
          </p:nvSpPr>
          <p:spPr bwMode="auto">
            <a:xfrm>
              <a:off x="6280150" y="6015078"/>
              <a:ext cx="95250" cy="95250"/>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Oval 54"/>
            <p:cNvSpPr>
              <a:spLocks noChangeArrowheads="1"/>
            </p:cNvSpPr>
            <p:nvPr/>
          </p:nvSpPr>
          <p:spPr bwMode="auto">
            <a:xfrm>
              <a:off x="5821363" y="5451515"/>
              <a:ext cx="95250" cy="95250"/>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Oval 55"/>
            <p:cNvSpPr>
              <a:spLocks noChangeArrowheads="1"/>
            </p:cNvSpPr>
            <p:nvPr/>
          </p:nvSpPr>
          <p:spPr bwMode="auto">
            <a:xfrm>
              <a:off x="9496425" y="2538453"/>
              <a:ext cx="228600" cy="223838"/>
            </a:xfrm>
            <a:prstGeom prst="ellipse">
              <a:avLst/>
            </a:prstGeom>
            <a:solidFill>
              <a:srgbClr val="D16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56"/>
            <p:cNvSpPr>
              <a:spLocks noEditPoints="1"/>
            </p:cNvSpPr>
            <p:nvPr/>
          </p:nvSpPr>
          <p:spPr bwMode="auto">
            <a:xfrm>
              <a:off x="9083675" y="1879640"/>
              <a:ext cx="1160463" cy="1747838"/>
            </a:xfrm>
            <a:custGeom>
              <a:avLst/>
              <a:gdLst>
                <a:gd name="T0" fmla="*/ 105 w 208"/>
                <a:gd name="T1" fmla="*/ 155 h 313"/>
                <a:gd name="T2" fmla="*/ 94 w 208"/>
                <a:gd name="T3" fmla="*/ 158 h 313"/>
                <a:gd name="T4" fmla="*/ 92 w 208"/>
                <a:gd name="T5" fmla="*/ 158 h 313"/>
                <a:gd name="T6" fmla="*/ 97 w 208"/>
                <a:gd name="T7" fmla="*/ 204 h 313"/>
                <a:gd name="T8" fmla="*/ 73 w 208"/>
                <a:gd name="T9" fmla="*/ 307 h 313"/>
                <a:gd name="T10" fmla="*/ 85 w 208"/>
                <a:gd name="T11" fmla="*/ 313 h 313"/>
                <a:gd name="T12" fmla="*/ 110 w 208"/>
                <a:gd name="T13" fmla="*/ 204 h 313"/>
                <a:gd name="T14" fmla="*/ 105 w 208"/>
                <a:gd name="T15" fmla="*/ 155 h 313"/>
                <a:gd name="T16" fmla="*/ 208 w 208"/>
                <a:gd name="T17" fmla="*/ 28 h 313"/>
                <a:gd name="T18" fmla="*/ 194 w 208"/>
                <a:gd name="T19" fmla="*/ 28 h 313"/>
                <a:gd name="T20" fmla="*/ 194 w 208"/>
                <a:gd name="T21" fmla="*/ 80 h 313"/>
                <a:gd name="T22" fmla="*/ 109 w 208"/>
                <a:gd name="T23" fmla="*/ 123 h 313"/>
                <a:gd name="T24" fmla="*/ 115 w 208"/>
                <a:gd name="T25" fmla="*/ 135 h 313"/>
                <a:gd name="T26" fmla="*/ 204 w 208"/>
                <a:gd name="T27" fmla="*/ 90 h 313"/>
                <a:gd name="T28" fmla="*/ 208 w 208"/>
                <a:gd name="T29" fmla="*/ 88 h 313"/>
                <a:gd name="T30" fmla="*/ 208 w 208"/>
                <a:gd name="T31" fmla="*/ 28 h 313"/>
                <a:gd name="T32" fmla="*/ 8 w 208"/>
                <a:gd name="T33" fmla="*/ 0 h 313"/>
                <a:gd name="T34" fmla="*/ 0 w 208"/>
                <a:gd name="T35" fmla="*/ 11 h 313"/>
                <a:gd name="T36" fmla="*/ 70 w 208"/>
                <a:gd name="T37" fmla="*/ 94 h 313"/>
                <a:gd name="T38" fmla="*/ 82 w 208"/>
                <a:gd name="T39" fmla="*/ 122 h 313"/>
                <a:gd name="T40" fmla="*/ 94 w 208"/>
                <a:gd name="T41" fmla="*/ 118 h 313"/>
                <a:gd name="T42" fmla="*/ 95 w 208"/>
                <a:gd name="T43" fmla="*/ 118 h 313"/>
                <a:gd name="T44" fmla="*/ 82 w 208"/>
                <a:gd name="T45" fmla="*/ 88 h 313"/>
                <a:gd name="T46" fmla="*/ 8 w 208"/>
                <a:gd name="T4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8" h="313">
                  <a:moveTo>
                    <a:pt x="105" y="155"/>
                  </a:moveTo>
                  <a:cubicBezTo>
                    <a:pt x="102" y="157"/>
                    <a:pt x="98" y="158"/>
                    <a:pt x="94" y="158"/>
                  </a:cubicBezTo>
                  <a:cubicBezTo>
                    <a:pt x="94" y="158"/>
                    <a:pt x="93" y="158"/>
                    <a:pt x="92" y="158"/>
                  </a:cubicBezTo>
                  <a:cubicBezTo>
                    <a:pt x="95" y="173"/>
                    <a:pt x="97" y="188"/>
                    <a:pt x="97" y="204"/>
                  </a:cubicBezTo>
                  <a:cubicBezTo>
                    <a:pt x="97" y="240"/>
                    <a:pt x="89" y="275"/>
                    <a:pt x="73" y="307"/>
                  </a:cubicBezTo>
                  <a:cubicBezTo>
                    <a:pt x="85" y="313"/>
                    <a:pt x="85" y="313"/>
                    <a:pt x="85" y="313"/>
                  </a:cubicBezTo>
                  <a:cubicBezTo>
                    <a:pt x="102" y="278"/>
                    <a:pt x="110" y="242"/>
                    <a:pt x="110" y="204"/>
                  </a:cubicBezTo>
                  <a:cubicBezTo>
                    <a:pt x="110" y="187"/>
                    <a:pt x="108" y="171"/>
                    <a:pt x="105" y="155"/>
                  </a:cubicBezTo>
                  <a:moveTo>
                    <a:pt x="208" y="28"/>
                  </a:moveTo>
                  <a:cubicBezTo>
                    <a:pt x="194" y="28"/>
                    <a:pt x="194" y="28"/>
                    <a:pt x="194" y="28"/>
                  </a:cubicBezTo>
                  <a:cubicBezTo>
                    <a:pt x="194" y="80"/>
                    <a:pt x="194" y="80"/>
                    <a:pt x="194" y="80"/>
                  </a:cubicBezTo>
                  <a:cubicBezTo>
                    <a:pt x="109" y="123"/>
                    <a:pt x="109" y="123"/>
                    <a:pt x="109" y="123"/>
                  </a:cubicBezTo>
                  <a:cubicBezTo>
                    <a:pt x="112" y="127"/>
                    <a:pt x="114" y="131"/>
                    <a:pt x="115" y="135"/>
                  </a:cubicBezTo>
                  <a:cubicBezTo>
                    <a:pt x="204" y="90"/>
                    <a:pt x="204" y="90"/>
                    <a:pt x="204" y="90"/>
                  </a:cubicBezTo>
                  <a:cubicBezTo>
                    <a:pt x="208" y="88"/>
                    <a:pt x="208" y="88"/>
                    <a:pt x="208" y="88"/>
                  </a:cubicBezTo>
                  <a:cubicBezTo>
                    <a:pt x="208" y="28"/>
                    <a:pt x="208" y="28"/>
                    <a:pt x="208" y="28"/>
                  </a:cubicBezTo>
                  <a:moveTo>
                    <a:pt x="8" y="0"/>
                  </a:moveTo>
                  <a:cubicBezTo>
                    <a:pt x="0" y="11"/>
                    <a:pt x="0" y="11"/>
                    <a:pt x="0" y="11"/>
                  </a:cubicBezTo>
                  <a:cubicBezTo>
                    <a:pt x="29" y="33"/>
                    <a:pt x="54" y="62"/>
                    <a:pt x="70" y="94"/>
                  </a:cubicBezTo>
                  <a:cubicBezTo>
                    <a:pt x="75" y="103"/>
                    <a:pt x="79" y="112"/>
                    <a:pt x="82" y="122"/>
                  </a:cubicBezTo>
                  <a:cubicBezTo>
                    <a:pt x="86" y="119"/>
                    <a:pt x="90" y="118"/>
                    <a:pt x="94" y="118"/>
                  </a:cubicBezTo>
                  <a:cubicBezTo>
                    <a:pt x="95" y="118"/>
                    <a:pt x="95" y="118"/>
                    <a:pt x="95" y="118"/>
                  </a:cubicBezTo>
                  <a:cubicBezTo>
                    <a:pt x="91" y="108"/>
                    <a:pt x="87" y="98"/>
                    <a:pt x="82" y="88"/>
                  </a:cubicBezTo>
                  <a:cubicBezTo>
                    <a:pt x="65" y="54"/>
                    <a:pt x="39" y="23"/>
                    <a:pt x="8"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57"/>
            <p:cNvSpPr>
              <a:spLocks/>
            </p:cNvSpPr>
            <p:nvPr/>
          </p:nvSpPr>
          <p:spPr bwMode="auto">
            <a:xfrm>
              <a:off x="9540875" y="2538453"/>
              <a:ext cx="184150" cy="223838"/>
            </a:xfrm>
            <a:custGeom>
              <a:avLst/>
              <a:gdLst>
                <a:gd name="T0" fmla="*/ 12 w 33"/>
                <a:gd name="T1" fmla="*/ 0 h 40"/>
                <a:gd name="T2" fmla="*/ 0 w 33"/>
                <a:gd name="T3" fmla="*/ 4 h 40"/>
                <a:gd name="T4" fmla="*/ 10 w 33"/>
                <a:gd name="T5" fmla="*/ 40 h 40"/>
                <a:gd name="T6" fmla="*/ 12 w 33"/>
                <a:gd name="T7" fmla="*/ 40 h 40"/>
                <a:gd name="T8" fmla="*/ 23 w 33"/>
                <a:gd name="T9" fmla="*/ 37 h 40"/>
                <a:gd name="T10" fmla="*/ 20 w 33"/>
                <a:gd name="T11" fmla="*/ 24 h 40"/>
                <a:gd name="T12" fmla="*/ 33 w 33"/>
                <a:gd name="T13" fmla="*/ 17 h 40"/>
                <a:gd name="T14" fmla="*/ 27 w 33"/>
                <a:gd name="T15" fmla="*/ 5 h 40"/>
                <a:gd name="T16" fmla="*/ 17 w 33"/>
                <a:gd name="T17" fmla="*/ 10 h 40"/>
                <a:gd name="T18" fmla="*/ 13 w 33"/>
                <a:gd name="T19" fmla="*/ 0 h 40"/>
                <a:gd name="T20" fmla="*/ 12 w 33"/>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40">
                  <a:moveTo>
                    <a:pt x="12" y="0"/>
                  </a:moveTo>
                  <a:cubicBezTo>
                    <a:pt x="8" y="0"/>
                    <a:pt x="4" y="1"/>
                    <a:pt x="0" y="4"/>
                  </a:cubicBezTo>
                  <a:cubicBezTo>
                    <a:pt x="5" y="16"/>
                    <a:pt x="8" y="28"/>
                    <a:pt x="10" y="40"/>
                  </a:cubicBezTo>
                  <a:cubicBezTo>
                    <a:pt x="11" y="40"/>
                    <a:pt x="12" y="40"/>
                    <a:pt x="12" y="40"/>
                  </a:cubicBezTo>
                  <a:cubicBezTo>
                    <a:pt x="16" y="40"/>
                    <a:pt x="20" y="39"/>
                    <a:pt x="23" y="37"/>
                  </a:cubicBezTo>
                  <a:cubicBezTo>
                    <a:pt x="22" y="33"/>
                    <a:pt x="21" y="28"/>
                    <a:pt x="20" y="24"/>
                  </a:cubicBezTo>
                  <a:cubicBezTo>
                    <a:pt x="33" y="17"/>
                    <a:pt x="33" y="17"/>
                    <a:pt x="33" y="17"/>
                  </a:cubicBezTo>
                  <a:cubicBezTo>
                    <a:pt x="32" y="13"/>
                    <a:pt x="30" y="9"/>
                    <a:pt x="27" y="5"/>
                  </a:cubicBezTo>
                  <a:cubicBezTo>
                    <a:pt x="17" y="10"/>
                    <a:pt x="17" y="10"/>
                    <a:pt x="17" y="10"/>
                  </a:cubicBezTo>
                  <a:cubicBezTo>
                    <a:pt x="16" y="7"/>
                    <a:pt x="14" y="3"/>
                    <a:pt x="13" y="0"/>
                  </a:cubicBezTo>
                  <a:cubicBezTo>
                    <a:pt x="13" y="0"/>
                    <a:pt x="13" y="0"/>
                    <a:pt x="12" y="0"/>
                  </a:cubicBezTo>
                </a:path>
              </a:pathLst>
            </a:custGeom>
            <a:solidFill>
              <a:srgbClr val="A95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Oval 58"/>
            <p:cNvSpPr>
              <a:spLocks noChangeArrowheads="1"/>
            </p:cNvSpPr>
            <p:nvPr/>
          </p:nvSpPr>
          <p:spPr bwMode="auto">
            <a:xfrm>
              <a:off x="9558338" y="2600365"/>
              <a:ext cx="104775" cy="100013"/>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Oval 59"/>
            <p:cNvSpPr>
              <a:spLocks noChangeArrowheads="1"/>
            </p:cNvSpPr>
            <p:nvPr/>
          </p:nvSpPr>
          <p:spPr bwMode="auto">
            <a:xfrm>
              <a:off x="9558338" y="2600365"/>
              <a:ext cx="104775" cy="100013"/>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Oval 60"/>
            <p:cNvSpPr>
              <a:spLocks noChangeArrowheads="1"/>
            </p:cNvSpPr>
            <p:nvPr/>
          </p:nvSpPr>
          <p:spPr bwMode="auto">
            <a:xfrm>
              <a:off x="9478963" y="3559215"/>
              <a:ext cx="95250" cy="95250"/>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Oval 61"/>
            <p:cNvSpPr>
              <a:spLocks noChangeArrowheads="1"/>
            </p:cNvSpPr>
            <p:nvPr/>
          </p:nvSpPr>
          <p:spPr bwMode="auto">
            <a:xfrm>
              <a:off x="9072563" y="1874878"/>
              <a:ext cx="93663" cy="93663"/>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Oval 62"/>
            <p:cNvSpPr>
              <a:spLocks noChangeArrowheads="1"/>
            </p:cNvSpPr>
            <p:nvPr/>
          </p:nvSpPr>
          <p:spPr bwMode="auto">
            <a:xfrm>
              <a:off x="10155238" y="1992353"/>
              <a:ext cx="95250" cy="93663"/>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68"/>
            <p:cNvSpPr>
              <a:spLocks noEditPoints="1"/>
            </p:cNvSpPr>
            <p:nvPr/>
          </p:nvSpPr>
          <p:spPr bwMode="auto">
            <a:xfrm>
              <a:off x="9283396" y="5265404"/>
              <a:ext cx="625475" cy="585788"/>
            </a:xfrm>
            <a:custGeom>
              <a:avLst/>
              <a:gdLst>
                <a:gd name="T0" fmla="*/ 370 w 394"/>
                <a:gd name="T1" fmla="*/ 193 h 369"/>
                <a:gd name="T2" fmla="*/ 282 w 394"/>
                <a:gd name="T3" fmla="*/ 193 h 369"/>
                <a:gd name="T4" fmla="*/ 282 w 394"/>
                <a:gd name="T5" fmla="*/ 344 h 369"/>
                <a:gd name="T6" fmla="*/ 239 w 394"/>
                <a:gd name="T7" fmla="*/ 344 h 369"/>
                <a:gd name="T8" fmla="*/ 239 w 394"/>
                <a:gd name="T9" fmla="*/ 232 h 369"/>
                <a:gd name="T10" fmla="*/ 155 w 394"/>
                <a:gd name="T11" fmla="*/ 232 h 369"/>
                <a:gd name="T12" fmla="*/ 155 w 394"/>
                <a:gd name="T13" fmla="*/ 344 h 369"/>
                <a:gd name="T14" fmla="*/ 113 w 394"/>
                <a:gd name="T15" fmla="*/ 344 h 369"/>
                <a:gd name="T16" fmla="*/ 113 w 394"/>
                <a:gd name="T17" fmla="*/ 260 h 369"/>
                <a:gd name="T18" fmla="*/ 28 w 394"/>
                <a:gd name="T19" fmla="*/ 260 h 369"/>
                <a:gd name="T20" fmla="*/ 28 w 394"/>
                <a:gd name="T21" fmla="*/ 344 h 369"/>
                <a:gd name="T22" fmla="*/ 0 w 394"/>
                <a:gd name="T23" fmla="*/ 344 h 369"/>
                <a:gd name="T24" fmla="*/ 0 w 394"/>
                <a:gd name="T25" fmla="*/ 369 h 369"/>
                <a:gd name="T26" fmla="*/ 394 w 394"/>
                <a:gd name="T27" fmla="*/ 369 h 369"/>
                <a:gd name="T28" fmla="*/ 394 w 394"/>
                <a:gd name="T29" fmla="*/ 344 h 369"/>
                <a:gd name="T30" fmla="*/ 370 w 394"/>
                <a:gd name="T31" fmla="*/ 344 h 369"/>
                <a:gd name="T32" fmla="*/ 370 w 394"/>
                <a:gd name="T33" fmla="*/ 193 h 369"/>
                <a:gd name="T34" fmla="*/ 359 w 394"/>
                <a:gd name="T35" fmla="*/ 0 h 369"/>
                <a:gd name="T36" fmla="*/ 278 w 394"/>
                <a:gd name="T37" fmla="*/ 28 h 369"/>
                <a:gd name="T38" fmla="*/ 303 w 394"/>
                <a:gd name="T39" fmla="*/ 53 h 369"/>
                <a:gd name="T40" fmla="*/ 194 w 394"/>
                <a:gd name="T41" fmla="*/ 186 h 369"/>
                <a:gd name="T42" fmla="*/ 137 w 394"/>
                <a:gd name="T43" fmla="*/ 130 h 369"/>
                <a:gd name="T44" fmla="*/ 130 w 394"/>
                <a:gd name="T45" fmla="*/ 123 h 369"/>
                <a:gd name="T46" fmla="*/ 123 w 394"/>
                <a:gd name="T47" fmla="*/ 134 h 369"/>
                <a:gd name="T48" fmla="*/ 60 w 394"/>
                <a:gd name="T49" fmla="*/ 221 h 369"/>
                <a:gd name="T50" fmla="*/ 74 w 394"/>
                <a:gd name="T51" fmla="*/ 232 h 369"/>
                <a:gd name="T52" fmla="*/ 134 w 394"/>
                <a:gd name="T53" fmla="*/ 151 h 369"/>
                <a:gd name="T54" fmla="*/ 187 w 394"/>
                <a:gd name="T55" fmla="*/ 207 h 369"/>
                <a:gd name="T56" fmla="*/ 194 w 394"/>
                <a:gd name="T57" fmla="*/ 214 h 369"/>
                <a:gd name="T58" fmla="*/ 201 w 394"/>
                <a:gd name="T59" fmla="*/ 204 h 369"/>
                <a:gd name="T60" fmla="*/ 317 w 394"/>
                <a:gd name="T61" fmla="*/ 63 h 369"/>
                <a:gd name="T62" fmla="*/ 348 w 394"/>
                <a:gd name="T63" fmla="*/ 88 h 369"/>
                <a:gd name="T64" fmla="*/ 359 w 394"/>
                <a:gd name="T65"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4" h="369">
                  <a:moveTo>
                    <a:pt x="370" y="193"/>
                  </a:moveTo>
                  <a:lnTo>
                    <a:pt x="282" y="193"/>
                  </a:lnTo>
                  <a:lnTo>
                    <a:pt x="282" y="344"/>
                  </a:lnTo>
                  <a:lnTo>
                    <a:pt x="239" y="344"/>
                  </a:lnTo>
                  <a:lnTo>
                    <a:pt x="239" y="232"/>
                  </a:lnTo>
                  <a:lnTo>
                    <a:pt x="155" y="232"/>
                  </a:lnTo>
                  <a:lnTo>
                    <a:pt x="155" y="344"/>
                  </a:lnTo>
                  <a:lnTo>
                    <a:pt x="113" y="344"/>
                  </a:lnTo>
                  <a:lnTo>
                    <a:pt x="113" y="260"/>
                  </a:lnTo>
                  <a:lnTo>
                    <a:pt x="28" y="260"/>
                  </a:lnTo>
                  <a:lnTo>
                    <a:pt x="28" y="344"/>
                  </a:lnTo>
                  <a:lnTo>
                    <a:pt x="0" y="344"/>
                  </a:lnTo>
                  <a:lnTo>
                    <a:pt x="0" y="369"/>
                  </a:lnTo>
                  <a:lnTo>
                    <a:pt x="394" y="369"/>
                  </a:lnTo>
                  <a:lnTo>
                    <a:pt x="394" y="344"/>
                  </a:lnTo>
                  <a:lnTo>
                    <a:pt x="370" y="344"/>
                  </a:lnTo>
                  <a:lnTo>
                    <a:pt x="370" y="193"/>
                  </a:lnTo>
                  <a:moveTo>
                    <a:pt x="359" y="0"/>
                  </a:moveTo>
                  <a:lnTo>
                    <a:pt x="278" y="28"/>
                  </a:lnTo>
                  <a:lnTo>
                    <a:pt x="303" y="53"/>
                  </a:lnTo>
                  <a:lnTo>
                    <a:pt x="194" y="186"/>
                  </a:lnTo>
                  <a:lnTo>
                    <a:pt x="137" y="130"/>
                  </a:lnTo>
                  <a:lnTo>
                    <a:pt x="130" y="123"/>
                  </a:lnTo>
                  <a:lnTo>
                    <a:pt x="123" y="134"/>
                  </a:lnTo>
                  <a:lnTo>
                    <a:pt x="60" y="221"/>
                  </a:lnTo>
                  <a:lnTo>
                    <a:pt x="74" y="232"/>
                  </a:lnTo>
                  <a:lnTo>
                    <a:pt x="134" y="151"/>
                  </a:lnTo>
                  <a:lnTo>
                    <a:pt x="187" y="207"/>
                  </a:lnTo>
                  <a:lnTo>
                    <a:pt x="194" y="214"/>
                  </a:lnTo>
                  <a:lnTo>
                    <a:pt x="201" y="204"/>
                  </a:lnTo>
                  <a:lnTo>
                    <a:pt x="317" y="63"/>
                  </a:lnTo>
                  <a:lnTo>
                    <a:pt x="348" y="8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文本框 111"/>
            <p:cNvSpPr txBox="1"/>
            <p:nvPr/>
          </p:nvSpPr>
          <p:spPr>
            <a:xfrm>
              <a:off x="7530524" y="599563"/>
              <a:ext cx="5323398" cy="494248"/>
            </a:xfrm>
            <a:prstGeom prst="rect">
              <a:avLst/>
            </a:prstGeom>
            <a:noFill/>
          </p:spPr>
          <p:txBody>
            <a:bodyPr wrap="square" rtlCol="0">
              <a:spAutoFit/>
            </a:bodyPr>
            <a:lstStyle/>
            <a:p>
              <a:pPr algn="ctr">
                <a:buFont typeface="Wingdings" pitchFamily="2" charset="2"/>
                <a:buChar char="ü"/>
              </a:pPr>
              <a:r>
                <a:rPr lang="en-US" altLang="zh-CN" sz="2000" b="1" dirty="0">
                  <a:solidFill>
                    <a:srgbClr val="DC121C"/>
                  </a:solidFill>
                  <a:latin typeface="微软雅黑" panose="020B0503020204020204" pitchFamily="34" charset="-122"/>
                  <a:ea typeface="微软雅黑" panose="020B0503020204020204" pitchFamily="34" charset="-122"/>
                </a:rPr>
                <a:t>Increase Overall Availability </a:t>
              </a:r>
              <a:endParaRPr lang="zh-CN" altLang="en-US" sz="2000" b="1" dirty="0">
                <a:solidFill>
                  <a:srgbClr val="DC121C"/>
                </a:solidFill>
                <a:latin typeface="微软雅黑" panose="020B0503020204020204" pitchFamily="34" charset="-122"/>
                <a:ea typeface="微软雅黑" panose="020B0503020204020204" pitchFamily="34" charset="-122"/>
              </a:endParaRPr>
            </a:p>
          </p:txBody>
        </p:sp>
        <p:sp>
          <p:nvSpPr>
            <p:cNvPr id="93" name="文本框 112"/>
            <p:cNvSpPr txBox="1"/>
            <p:nvPr/>
          </p:nvSpPr>
          <p:spPr>
            <a:xfrm>
              <a:off x="10313241" y="1595141"/>
              <a:ext cx="718466" cy="707885"/>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02</a:t>
              </a:r>
              <a:endParaRPr lang="zh-CN" altLang="en-US" sz="4000" dirty="0">
                <a:solidFill>
                  <a:srgbClr val="605E5E"/>
                </a:solidFill>
                <a:latin typeface="Impact" panose="020B0806030902050204" pitchFamily="34" charset="0"/>
                <a:cs typeface="Aharoni" panose="02010803020104030203" pitchFamily="2" charset="-79"/>
              </a:endParaRPr>
            </a:p>
          </p:txBody>
        </p:sp>
        <p:sp>
          <p:nvSpPr>
            <p:cNvPr id="94" name="文本框 113"/>
            <p:cNvSpPr txBox="1"/>
            <p:nvPr/>
          </p:nvSpPr>
          <p:spPr>
            <a:xfrm>
              <a:off x="9324106" y="2354335"/>
              <a:ext cx="4533855" cy="874438"/>
            </a:xfrm>
            <a:prstGeom prst="rect">
              <a:avLst/>
            </a:prstGeom>
            <a:noFill/>
          </p:spPr>
          <p:txBody>
            <a:bodyPr wrap="square" rtlCol="0">
              <a:spAutoFit/>
            </a:bodyPr>
            <a:lstStyle/>
            <a:p>
              <a:pPr algn="ctr">
                <a:buFont typeface="Wingdings" pitchFamily="2" charset="2"/>
                <a:buChar char="ü"/>
              </a:pPr>
              <a:r>
                <a:rPr lang="en-US" altLang="zh-CN" sz="2000" b="1" dirty="0">
                  <a:solidFill>
                    <a:srgbClr val="DC121C"/>
                  </a:solidFill>
                  <a:latin typeface="微软雅黑" panose="020B0503020204020204" pitchFamily="34" charset="-122"/>
                  <a:ea typeface="微软雅黑" panose="020B0503020204020204" pitchFamily="34" charset="-122"/>
                </a:rPr>
                <a:t> Reduce Power </a:t>
              </a:r>
            </a:p>
            <a:p>
              <a:pPr algn="ctr"/>
              <a:r>
                <a:rPr lang="en-US" altLang="zh-CN" sz="2000" b="1" dirty="0">
                  <a:solidFill>
                    <a:srgbClr val="DC121C"/>
                  </a:solidFill>
                  <a:latin typeface="微软雅黑" panose="020B0503020204020204" pitchFamily="34" charset="-122"/>
                  <a:ea typeface="微软雅黑" panose="020B0503020204020204" pitchFamily="34" charset="-122"/>
                </a:rPr>
                <a:t>Generation Cost</a:t>
              </a:r>
              <a:endParaRPr lang="zh-CN" altLang="en-US" sz="2000" b="1" dirty="0">
                <a:solidFill>
                  <a:srgbClr val="DC121C"/>
                </a:solidFill>
                <a:latin typeface="微软雅黑" panose="020B0503020204020204" pitchFamily="34" charset="-122"/>
                <a:ea typeface="微软雅黑" panose="020B0503020204020204" pitchFamily="34" charset="-122"/>
              </a:endParaRPr>
            </a:p>
          </p:txBody>
        </p:sp>
        <p:sp>
          <p:nvSpPr>
            <p:cNvPr id="95" name="文本框 114"/>
            <p:cNvSpPr txBox="1"/>
            <p:nvPr/>
          </p:nvSpPr>
          <p:spPr>
            <a:xfrm>
              <a:off x="10461215" y="4625484"/>
              <a:ext cx="4353719" cy="494248"/>
            </a:xfrm>
            <a:prstGeom prst="rect">
              <a:avLst/>
            </a:prstGeom>
            <a:noFill/>
          </p:spPr>
          <p:txBody>
            <a:bodyPr wrap="square" rtlCol="0">
              <a:spAutoFit/>
            </a:bodyPr>
            <a:lstStyle/>
            <a:p>
              <a:pPr algn="ctr">
                <a:buFont typeface="Wingdings" pitchFamily="2" charset="2"/>
                <a:buChar char="ü"/>
              </a:pPr>
              <a:r>
                <a:rPr lang="en-US" altLang="zh-CN" sz="2000" b="1" dirty="0">
                  <a:solidFill>
                    <a:srgbClr val="DC121C"/>
                  </a:solidFill>
                  <a:latin typeface="微软雅黑" panose="020B0503020204020204" pitchFamily="34" charset="-122"/>
                  <a:ea typeface="微软雅黑" panose="020B0503020204020204" pitchFamily="34" charset="-122"/>
                </a:rPr>
                <a:t>Own Complete IP Rights</a:t>
              </a:r>
              <a:endParaRPr lang="zh-CN" altLang="en-US" sz="2000" b="1" dirty="0">
                <a:solidFill>
                  <a:srgbClr val="DC121C"/>
                </a:solidFill>
                <a:latin typeface="微软雅黑" panose="020B0503020204020204" pitchFamily="34" charset="-122"/>
                <a:ea typeface="微软雅黑" panose="020B0503020204020204" pitchFamily="34" charset="-122"/>
              </a:endParaRPr>
            </a:p>
          </p:txBody>
        </p:sp>
        <p:sp>
          <p:nvSpPr>
            <p:cNvPr id="96" name="文本框 115"/>
            <p:cNvSpPr txBox="1"/>
            <p:nvPr/>
          </p:nvSpPr>
          <p:spPr>
            <a:xfrm>
              <a:off x="10852666" y="3889534"/>
              <a:ext cx="716862" cy="707885"/>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04</a:t>
              </a:r>
              <a:endParaRPr lang="zh-CN" altLang="en-US" sz="4000" dirty="0">
                <a:solidFill>
                  <a:srgbClr val="605E5E"/>
                </a:solidFill>
                <a:latin typeface="Impact" panose="020B0806030902050204" pitchFamily="34" charset="0"/>
                <a:cs typeface="Aharoni" panose="02010803020104030203" pitchFamily="2" charset="-79"/>
              </a:endParaRPr>
            </a:p>
          </p:txBody>
        </p:sp>
        <p:sp>
          <p:nvSpPr>
            <p:cNvPr id="97" name="文本框 116"/>
            <p:cNvSpPr txBox="1"/>
            <p:nvPr/>
          </p:nvSpPr>
          <p:spPr>
            <a:xfrm>
              <a:off x="3236813" y="4161782"/>
              <a:ext cx="3873591" cy="494248"/>
            </a:xfrm>
            <a:prstGeom prst="rect">
              <a:avLst/>
            </a:prstGeom>
            <a:noFill/>
          </p:spPr>
          <p:txBody>
            <a:bodyPr wrap="square" rtlCol="0">
              <a:spAutoFit/>
            </a:bodyPr>
            <a:lstStyle/>
            <a:p>
              <a:pPr algn="ctr">
                <a:buFont typeface="Wingdings" pitchFamily="2" charset="2"/>
                <a:buChar char="ü"/>
              </a:pPr>
              <a:r>
                <a:rPr lang="en-US" altLang="zh-CN" sz="2000" b="1" dirty="0">
                  <a:solidFill>
                    <a:srgbClr val="DC121C"/>
                  </a:solidFill>
                  <a:latin typeface="微软雅黑" panose="020B0503020204020204" pitchFamily="34" charset="-122"/>
                  <a:ea typeface="微软雅黑" panose="020B0503020204020204" pitchFamily="34" charset="-122"/>
                </a:rPr>
                <a:t> Increase Safety </a:t>
              </a:r>
              <a:endParaRPr lang="zh-CN" altLang="en-US" sz="2000" b="1" dirty="0">
                <a:solidFill>
                  <a:srgbClr val="DC121C"/>
                </a:solidFill>
                <a:latin typeface="微软雅黑" panose="020B0503020204020204" pitchFamily="34" charset="-122"/>
                <a:ea typeface="微软雅黑" panose="020B0503020204020204" pitchFamily="34" charset="-122"/>
              </a:endParaRPr>
            </a:p>
          </p:txBody>
        </p:sp>
        <p:sp>
          <p:nvSpPr>
            <p:cNvPr id="98" name="文本框 117"/>
            <p:cNvSpPr txBox="1"/>
            <p:nvPr/>
          </p:nvSpPr>
          <p:spPr>
            <a:xfrm>
              <a:off x="5478759" y="3471046"/>
              <a:ext cx="732893" cy="707885"/>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03</a:t>
              </a:r>
              <a:endParaRPr lang="zh-CN" altLang="en-US" sz="4000" dirty="0">
                <a:solidFill>
                  <a:srgbClr val="605E5E"/>
                </a:solidFill>
                <a:latin typeface="Impact" panose="020B0806030902050204" pitchFamily="34" charset="0"/>
                <a:cs typeface="Aharoni" panose="02010803020104030203" pitchFamily="2" charset="-79"/>
              </a:endParaRPr>
            </a:p>
          </p:txBody>
        </p:sp>
        <p:sp>
          <p:nvSpPr>
            <p:cNvPr id="99" name="文本框 118"/>
            <p:cNvSpPr txBox="1"/>
            <p:nvPr/>
          </p:nvSpPr>
          <p:spPr>
            <a:xfrm>
              <a:off x="842653" y="5913365"/>
              <a:ext cx="7882251" cy="874438"/>
            </a:xfrm>
            <a:prstGeom prst="rect">
              <a:avLst/>
            </a:prstGeom>
            <a:noFill/>
          </p:spPr>
          <p:txBody>
            <a:bodyPr wrap="square" rtlCol="0">
              <a:spAutoFit/>
            </a:bodyPr>
            <a:lstStyle/>
            <a:p>
              <a:pPr algn="ctr">
                <a:buFont typeface="Wingdings" pitchFamily="2" charset="2"/>
                <a:buChar char="ü"/>
              </a:pPr>
              <a:r>
                <a:rPr lang="en-US" altLang="zh-CN" sz="2000" b="1" dirty="0">
                  <a:solidFill>
                    <a:srgbClr val="DC121C"/>
                  </a:solidFill>
                  <a:latin typeface="微软雅黑" panose="020B0503020204020204" pitchFamily="34" charset="-122"/>
                  <a:ea typeface="微软雅黑" panose="020B0503020204020204" pitchFamily="34" charset="-122"/>
                </a:rPr>
                <a:t>Ensure Sufficient Core </a:t>
              </a:r>
            </a:p>
            <a:p>
              <a:pPr algn="ctr"/>
              <a:r>
                <a:rPr lang="en-US" altLang="zh-CN" sz="2000" b="1" dirty="0">
                  <a:solidFill>
                    <a:srgbClr val="DC121C"/>
                  </a:solidFill>
                  <a:latin typeface="微软雅黑" panose="020B0503020204020204" pitchFamily="34" charset="-122"/>
                  <a:ea typeface="微软雅黑" panose="020B0503020204020204" pitchFamily="34" charset="-122"/>
                </a:rPr>
                <a:t>Thermal-hydraulic Margin</a:t>
              </a:r>
              <a:endParaRPr lang="zh-CN" altLang="en-US" sz="2000" b="1" dirty="0">
                <a:solidFill>
                  <a:srgbClr val="DC121C"/>
                </a:solidFill>
                <a:latin typeface="微软雅黑" panose="020B0503020204020204" pitchFamily="34" charset="-122"/>
                <a:ea typeface="微软雅黑" panose="020B0503020204020204" pitchFamily="34" charset="-122"/>
              </a:endParaRPr>
            </a:p>
          </p:txBody>
        </p:sp>
        <p:sp>
          <p:nvSpPr>
            <p:cNvPr id="100" name="文本框 119"/>
            <p:cNvSpPr txBox="1"/>
            <p:nvPr/>
          </p:nvSpPr>
          <p:spPr>
            <a:xfrm>
              <a:off x="5023805" y="5088424"/>
              <a:ext cx="736098" cy="707885"/>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05</a:t>
              </a:r>
              <a:endParaRPr lang="zh-CN" altLang="en-US" sz="4000" dirty="0">
                <a:solidFill>
                  <a:srgbClr val="605E5E"/>
                </a:solidFill>
                <a:latin typeface="Impact" panose="020B0806030902050204" pitchFamily="34" charset="0"/>
                <a:cs typeface="Aharoni" panose="02010803020104030203" pitchFamily="2" charset="-79"/>
              </a:endParaRPr>
            </a:p>
          </p:txBody>
        </p:sp>
      </p:grpSp>
      <p:grpSp>
        <p:nvGrpSpPr>
          <p:cNvPr id="102" name="组合 101"/>
          <p:cNvGrpSpPr/>
          <p:nvPr/>
        </p:nvGrpSpPr>
        <p:grpSpPr>
          <a:xfrm>
            <a:off x="5172819" y="1953382"/>
            <a:ext cx="628650" cy="628650"/>
            <a:chOff x="4219575" y="4668838"/>
            <a:chExt cx="442913" cy="442913"/>
          </a:xfrm>
          <a:solidFill>
            <a:schemeClr val="bg1"/>
          </a:solidFill>
        </p:grpSpPr>
        <p:sp>
          <p:nvSpPr>
            <p:cNvPr id="103" name="Freeform 5"/>
            <p:cNvSpPr>
              <a:spLocks/>
            </p:cNvSpPr>
            <p:nvPr/>
          </p:nvSpPr>
          <p:spPr bwMode="auto">
            <a:xfrm>
              <a:off x="4222750" y="4668838"/>
              <a:ext cx="368300" cy="255588"/>
            </a:xfrm>
            <a:custGeom>
              <a:avLst/>
              <a:gdLst>
                <a:gd name="T0" fmla="*/ 95 w 97"/>
                <a:gd name="T1" fmla="*/ 0 h 68"/>
                <a:gd name="T2" fmla="*/ 68 w 97"/>
                <a:gd name="T3" fmla="*/ 10 h 68"/>
                <a:gd name="T4" fmla="*/ 79 w 97"/>
                <a:gd name="T5" fmla="*/ 16 h 68"/>
                <a:gd name="T6" fmla="*/ 33 w 97"/>
                <a:gd name="T7" fmla="*/ 50 h 68"/>
                <a:gd name="T8" fmla="*/ 5 w 97"/>
                <a:gd name="T9" fmla="*/ 55 h 68"/>
                <a:gd name="T10" fmla="*/ 0 w 97"/>
                <a:gd name="T11" fmla="*/ 55 h 68"/>
                <a:gd name="T12" fmla="*/ 0 w 97"/>
                <a:gd name="T13" fmla="*/ 61 h 68"/>
                <a:gd name="T14" fmla="*/ 0 w 97"/>
                <a:gd name="T15" fmla="*/ 68 h 68"/>
                <a:gd name="T16" fmla="*/ 5 w 97"/>
                <a:gd name="T17" fmla="*/ 68 h 68"/>
                <a:gd name="T18" fmla="*/ 36 w 97"/>
                <a:gd name="T19" fmla="*/ 62 h 68"/>
                <a:gd name="T20" fmla="*/ 68 w 97"/>
                <a:gd name="T21" fmla="*/ 45 h 68"/>
                <a:gd name="T22" fmla="*/ 90 w 97"/>
                <a:gd name="T23" fmla="*/ 22 h 68"/>
                <a:gd name="T24" fmla="*/ 97 w 97"/>
                <a:gd name="T25" fmla="*/ 27 h 68"/>
                <a:gd name="T26" fmla="*/ 95 w 97"/>
                <a:gd name="T2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68">
                  <a:moveTo>
                    <a:pt x="95" y="0"/>
                  </a:moveTo>
                  <a:cubicBezTo>
                    <a:pt x="68" y="10"/>
                    <a:pt x="68" y="10"/>
                    <a:pt x="68" y="10"/>
                  </a:cubicBezTo>
                  <a:cubicBezTo>
                    <a:pt x="79" y="16"/>
                    <a:pt x="79" y="16"/>
                    <a:pt x="79" y="16"/>
                  </a:cubicBezTo>
                  <a:cubicBezTo>
                    <a:pt x="68" y="32"/>
                    <a:pt x="52" y="44"/>
                    <a:pt x="33" y="50"/>
                  </a:cubicBezTo>
                  <a:cubicBezTo>
                    <a:pt x="21" y="55"/>
                    <a:pt x="10" y="55"/>
                    <a:pt x="5" y="55"/>
                  </a:cubicBezTo>
                  <a:cubicBezTo>
                    <a:pt x="2" y="55"/>
                    <a:pt x="0" y="55"/>
                    <a:pt x="0" y="55"/>
                  </a:cubicBezTo>
                  <a:cubicBezTo>
                    <a:pt x="0" y="61"/>
                    <a:pt x="0" y="61"/>
                    <a:pt x="0" y="61"/>
                  </a:cubicBezTo>
                  <a:cubicBezTo>
                    <a:pt x="0" y="68"/>
                    <a:pt x="0" y="68"/>
                    <a:pt x="0" y="68"/>
                  </a:cubicBezTo>
                  <a:cubicBezTo>
                    <a:pt x="1" y="68"/>
                    <a:pt x="2" y="68"/>
                    <a:pt x="5" y="68"/>
                  </a:cubicBezTo>
                  <a:cubicBezTo>
                    <a:pt x="11" y="68"/>
                    <a:pt x="23" y="67"/>
                    <a:pt x="36" y="62"/>
                  </a:cubicBezTo>
                  <a:cubicBezTo>
                    <a:pt x="48" y="58"/>
                    <a:pt x="59" y="53"/>
                    <a:pt x="68" y="45"/>
                  </a:cubicBezTo>
                  <a:cubicBezTo>
                    <a:pt x="76" y="39"/>
                    <a:pt x="83" y="31"/>
                    <a:pt x="90" y="22"/>
                  </a:cubicBezTo>
                  <a:cubicBezTo>
                    <a:pt x="97" y="27"/>
                    <a:pt x="97" y="27"/>
                    <a:pt x="97" y="27"/>
                  </a:cubicBezTo>
                  <a:cubicBezTo>
                    <a:pt x="95" y="0"/>
                    <a:pt x="95" y="0"/>
                    <a:pt x="95" y="0"/>
                  </a:cubicBezTo>
                </a:path>
              </a:pathLst>
            </a:custGeom>
            <a:solidFill>
              <a:srgbClr val="3E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Rectangle 6"/>
            <p:cNvSpPr>
              <a:spLocks noChangeArrowheads="1"/>
            </p:cNvSpPr>
            <p:nvPr/>
          </p:nvSpPr>
          <p:spPr bwMode="auto">
            <a:xfrm>
              <a:off x="4219575" y="4962525"/>
              <a:ext cx="87313" cy="93663"/>
            </a:xfrm>
            <a:prstGeom prst="rect">
              <a:avLst/>
            </a:prstGeom>
            <a:solidFill>
              <a:srgbClr val="3E4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Rectangle 7"/>
            <p:cNvSpPr>
              <a:spLocks noChangeArrowheads="1"/>
            </p:cNvSpPr>
            <p:nvPr/>
          </p:nvSpPr>
          <p:spPr bwMode="auto">
            <a:xfrm>
              <a:off x="4219575" y="4962525"/>
              <a:ext cx="87313" cy="93663"/>
            </a:xfrm>
            <a:prstGeom prst="rect">
              <a:avLst/>
            </a:prstGeom>
            <a:solidFill>
              <a:srgbClr val="3E4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Rectangle 8"/>
            <p:cNvSpPr>
              <a:spLocks noChangeArrowheads="1"/>
            </p:cNvSpPr>
            <p:nvPr/>
          </p:nvSpPr>
          <p:spPr bwMode="auto">
            <a:xfrm>
              <a:off x="4321175" y="4932363"/>
              <a:ext cx="84138" cy="123825"/>
            </a:xfrm>
            <a:prstGeom prst="rect">
              <a:avLst/>
            </a:prstGeom>
            <a:solidFill>
              <a:srgbClr val="3E4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Rectangle 9"/>
            <p:cNvSpPr>
              <a:spLocks noChangeArrowheads="1"/>
            </p:cNvSpPr>
            <p:nvPr/>
          </p:nvSpPr>
          <p:spPr bwMode="auto">
            <a:xfrm>
              <a:off x="4321175" y="4932363"/>
              <a:ext cx="84138" cy="123825"/>
            </a:xfrm>
            <a:prstGeom prst="rect">
              <a:avLst/>
            </a:prstGeom>
            <a:solidFill>
              <a:srgbClr val="3E4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Rectangle 10"/>
            <p:cNvSpPr>
              <a:spLocks noChangeArrowheads="1"/>
            </p:cNvSpPr>
            <p:nvPr/>
          </p:nvSpPr>
          <p:spPr bwMode="auto">
            <a:xfrm>
              <a:off x="4419600" y="4891088"/>
              <a:ext cx="87313" cy="165100"/>
            </a:xfrm>
            <a:prstGeom prst="rect">
              <a:avLst/>
            </a:prstGeom>
            <a:solidFill>
              <a:srgbClr val="3E4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Rectangle 11"/>
            <p:cNvSpPr>
              <a:spLocks noChangeArrowheads="1"/>
            </p:cNvSpPr>
            <p:nvPr/>
          </p:nvSpPr>
          <p:spPr bwMode="auto">
            <a:xfrm>
              <a:off x="4419600" y="4891088"/>
              <a:ext cx="87313" cy="165100"/>
            </a:xfrm>
            <a:prstGeom prst="rect">
              <a:avLst/>
            </a:prstGeom>
            <a:solidFill>
              <a:srgbClr val="3E4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Rectangle 12"/>
            <p:cNvSpPr>
              <a:spLocks noChangeArrowheads="1"/>
            </p:cNvSpPr>
            <p:nvPr/>
          </p:nvSpPr>
          <p:spPr bwMode="auto">
            <a:xfrm>
              <a:off x="4522788" y="4826000"/>
              <a:ext cx="82550" cy="230188"/>
            </a:xfrm>
            <a:prstGeom prst="rect">
              <a:avLst/>
            </a:prstGeom>
            <a:solidFill>
              <a:srgbClr val="3E4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Rectangle 13"/>
            <p:cNvSpPr>
              <a:spLocks noChangeArrowheads="1"/>
            </p:cNvSpPr>
            <p:nvPr/>
          </p:nvSpPr>
          <p:spPr bwMode="auto">
            <a:xfrm>
              <a:off x="4522788" y="4826000"/>
              <a:ext cx="82550" cy="230188"/>
            </a:xfrm>
            <a:prstGeom prst="rect">
              <a:avLst/>
            </a:prstGeom>
            <a:solidFill>
              <a:srgbClr val="3E4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14"/>
            <p:cNvSpPr>
              <a:spLocks/>
            </p:cNvSpPr>
            <p:nvPr/>
          </p:nvSpPr>
          <p:spPr bwMode="auto">
            <a:xfrm>
              <a:off x="4219575" y="4668838"/>
              <a:ext cx="442913" cy="442913"/>
            </a:xfrm>
            <a:custGeom>
              <a:avLst/>
              <a:gdLst>
                <a:gd name="T0" fmla="*/ 112 w 117"/>
                <a:gd name="T1" fmla="*/ 0 h 118"/>
                <a:gd name="T2" fmla="*/ 112 w 117"/>
                <a:gd name="T3" fmla="*/ 0 h 118"/>
                <a:gd name="T4" fmla="*/ 112 w 117"/>
                <a:gd name="T5" fmla="*/ 0 h 118"/>
                <a:gd name="T6" fmla="*/ 109 w 117"/>
                <a:gd name="T7" fmla="*/ 1 h 118"/>
                <a:gd name="T8" fmla="*/ 107 w 117"/>
                <a:gd name="T9" fmla="*/ 5 h 118"/>
                <a:gd name="T10" fmla="*/ 111 w 117"/>
                <a:gd name="T11" fmla="*/ 9 h 118"/>
                <a:gd name="T12" fmla="*/ 111 w 117"/>
                <a:gd name="T13" fmla="*/ 112 h 118"/>
                <a:gd name="T14" fmla="*/ 10 w 117"/>
                <a:gd name="T15" fmla="*/ 112 h 118"/>
                <a:gd name="T16" fmla="*/ 5 w 117"/>
                <a:gd name="T17" fmla="*/ 108 h 118"/>
                <a:gd name="T18" fmla="*/ 0 w 117"/>
                <a:gd name="T19" fmla="*/ 113 h 118"/>
                <a:gd name="T20" fmla="*/ 0 w 117"/>
                <a:gd name="T21" fmla="*/ 113 h 118"/>
                <a:gd name="T22" fmla="*/ 5 w 117"/>
                <a:gd name="T23" fmla="*/ 118 h 118"/>
                <a:gd name="T24" fmla="*/ 10 w 117"/>
                <a:gd name="T25" fmla="*/ 114 h 118"/>
                <a:gd name="T26" fmla="*/ 113 w 117"/>
                <a:gd name="T27" fmla="*/ 114 h 118"/>
                <a:gd name="T28" fmla="*/ 113 w 117"/>
                <a:gd name="T29" fmla="*/ 9 h 118"/>
                <a:gd name="T30" fmla="*/ 117 w 117"/>
                <a:gd name="T31" fmla="*/ 5 h 118"/>
                <a:gd name="T32" fmla="*/ 112 w 117"/>
                <a:gd name="T3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18">
                  <a:moveTo>
                    <a:pt x="112" y="0"/>
                  </a:moveTo>
                  <a:cubicBezTo>
                    <a:pt x="112" y="0"/>
                    <a:pt x="112" y="0"/>
                    <a:pt x="112" y="0"/>
                  </a:cubicBezTo>
                  <a:cubicBezTo>
                    <a:pt x="112" y="0"/>
                    <a:pt x="112" y="0"/>
                    <a:pt x="112" y="0"/>
                  </a:cubicBezTo>
                  <a:cubicBezTo>
                    <a:pt x="111" y="0"/>
                    <a:pt x="110" y="0"/>
                    <a:pt x="109" y="1"/>
                  </a:cubicBezTo>
                  <a:cubicBezTo>
                    <a:pt x="108" y="2"/>
                    <a:pt x="107" y="3"/>
                    <a:pt x="107" y="5"/>
                  </a:cubicBezTo>
                  <a:cubicBezTo>
                    <a:pt x="107" y="7"/>
                    <a:pt x="109" y="9"/>
                    <a:pt x="111" y="9"/>
                  </a:cubicBezTo>
                  <a:cubicBezTo>
                    <a:pt x="111" y="112"/>
                    <a:pt x="111" y="112"/>
                    <a:pt x="111" y="112"/>
                  </a:cubicBezTo>
                  <a:cubicBezTo>
                    <a:pt x="10" y="112"/>
                    <a:pt x="10" y="112"/>
                    <a:pt x="10" y="112"/>
                  </a:cubicBezTo>
                  <a:cubicBezTo>
                    <a:pt x="9" y="110"/>
                    <a:pt x="7" y="108"/>
                    <a:pt x="5" y="108"/>
                  </a:cubicBezTo>
                  <a:cubicBezTo>
                    <a:pt x="3" y="108"/>
                    <a:pt x="0" y="110"/>
                    <a:pt x="0" y="113"/>
                  </a:cubicBezTo>
                  <a:cubicBezTo>
                    <a:pt x="0" y="113"/>
                    <a:pt x="0" y="113"/>
                    <a:pt x="0" y="113"/>
                  </a:cubicBezTo>
                  <a:cubicBezTo>
                    <a:pt x="1" y="116"/>
                    <a:pt x="3" y="118"/>
                    <a:pt x="5" y="118"/>
                  </a:cubicBezTo>
                  <a:cubicBezTo>
                    <a:pt x="7" y="118"/>
                    <a:pt x="9" y="116"/>
                    <a:pt x="10" y="114"/>
                  </a:cubicBezTo>
                  <a:cubicBezTo>
                    <a:pt x="113" y="114"/>
                    <a:pt x="113" y="114"/>
                    <a:pt x="113" y="114"/>
                  </a:cubicBezTo>
                  <a:cubicBezTo>
                    <a:pt x="113" y="9"/>
                    <a:pt x="113" y="9"/>
                    <a:pt x="113" y="9"/>
                  </a:cubicBezTo>
                  <a:cubicBezTo>
                    <a:pt x="115" y="9"/>
                    <a:pt x="117" y="7"/>
                    <a:pt x="117" y="5"/>
                  </a:cubicBezTo>
                  <a:cubicBezTo>
                    <a:pt x="117" y="2"/>
                    <a:pt x="115" y="0"/>
                    <a:pt x="112" y="0"/>
                  </a:cubicBezTo>
                </a:path>
              </a:pathLst>
            </a:custGeom>
            <a:solidFill>
              <a:srgbClr val="3E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14" name="Freeform 36"/>
          <p:cNvSpPr>
            <a:spLocks noEditPoints="1"/>
          </p:cNvSpPr>
          <p:nvPr/>
        </p:nvSpPr>
        <p:spPr bwMode="auto">
          <a:xfrm>
            <a:off x="6630988" y="4208463"/>
            <a:ext cx="531812" cy="536575"/>
          </a:xfrm>
          <a:custGeom>
            <a:avLst/>
            <a:gdLst>
              <a:gd name="T0" fmla="*/ 67 w 120"/>
              <a:gd name="T1" fmla="*/ 53 h 121"/>
              <a:gd name="T2" fmla="*/ 67 w 120"/>
              <a:gd name="T3" fmla="*/ 26 h 121"/>
              <a:gd name="T4" fmla="*/ 53 w 120"/>
              <a:gd name="T5" fmla="*/ 26 h 121"/>
              <a:gd name="T6" fmla="*/ 53 w 120"/>
              <a:gd name="T7" fmla="*/ 53 h 121"/>
              <a:gd name="T8" fmla="*/ 27 w 120"/>
              <a:gd name="T9" fmla="*/ 53 h 121"/>
              <a:gd name="T10" fmla="*/ 27 w 120"/>
              <a:gd name="T11" fmla="*/ 68 h 121"/>
              <a:gd name="T12" fmla="*/ 53 w 120"/>
              <a:gd name="T13" fmla="*/ 68 h 121"/>
              <a:gd name="T14" fmla="*/ 53 w 120"/>
              <a:gd name="T15" fmla="*/ 94 h 121"/>
              <a:gd name="T16" fmla="*/ 67 w 120"/>
              <a:gd name="T17" fmla="*/ 94 h 121"/>
              <a:gd name="T18" fmla="*/ 67 w 120"/>
              <a:gd name="T19" fmla="*/ 68 h 121"/>
              <a:gd name="T20" fmla="*/ 93 w 120"/>
              <a:gd name="T21" fmla="*/ 68 h 121"/>
              <a:gd name="T22" fmla="*/ 93 w 120"/>
              <a:gd name="T23" fmla="*/ 53 h 121"/>
              <a:gd name="T24" fmla="*/ 67 w 120"/>
              <a:gd name="T25" fmla="*/ 53 h 121"/>
              <a:gd name="T26" fmla="*/ 60 w 120"/>
              <a:gd name="T27" fmla="*/ 0 h 121"/>
              <a:gd name="T28" fmla="*/ 0 w 120"/>
              <a:gd name="T29" fmla="*/ 61 h 121"/>
              <a:gd name="T30" fmla="*/ 60 w 120"/>
              <a:gd name="T31" fmla="*/ 121 h 121"/>
              <a:gd name="T32" fmla="*/ 120 w 120"/>
              <a:gd name="T33" fmla="*/ 61 h 121"/>
              <a:gd name="T34" fmla="*/ 60 w 120"/>
              <a:gd name="T35" fmla="*/ 0 h 121"/>
              <a:gd name="T36" fmla="*/ 60 w 120"/>
              <a:gd name="T37" fmla="*/ 107 h 121"/>
              <a:gd name="T38" fmla="*/ 13 w 120"/>
              <a:gd name="T39" fmla="*/ 61 h 121"/>
              <a:gd name="T40" fmla="*/ 60 w 120"/>
              <a:gd name="T41" fmla="*/ 14 h 121"/>
              <a:gd name="T42" fmla="*/ 107 w 120"/>
              <a:gd name="T43" fmla="*/ 61 h 121"/>
              <a:gd name="T44" fmla="*/ 60 w 120"/>
              <a:gd name="T45" fmla="*/ 10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 h="121">
                <a:moveTo>
                  <a:pt x="67" y="53"/>
                </a:moveTo>
                <a:cubicBezTo>
                  <a:pt x="67" y="26"/>
                  <a:pt x="67" y="26"/>
                  <a:pt x="67" y="26"/>
                </a:cubicBezTo>
                <a:cubicBezTo>
                  <a:pt x="53" y="26"/>
                  <a:pt x="53" y="26"/>
                  <a:pt x="53" y="26"/>
                </a:cubicBezTo>
                <a:cubicBezTo>
                  <a:pt x="53" y="53"/>
                  <a:pt x="53" y="53"/>
                  <a:pt x="53" y="53"/>
                </a:cubicBezTo>
                <a:cubicBezTo>
                  <a:pt x="27" y="53"/>
                  <a:pt x="27" y="53"/>
                  <a:pt x="27" y="53"/>
                </a:cubicBezTo>
                <a:cubicBezTo>
                  <a:pt x="27" y="68"/>
                  <a:pt x="27" y="68"/>
                  <a:pt x="27" y="68"/>
                </a:cubicBezTo>
                <a:cubicBezTo>
                  <a:pt x="53" y="68"/>
                  <a:pt x="53" y="68"/>
                  <a:pt x="53" y="68"/>
                </a:cubicBezTo>
                <a:cubicBezTo>
                  <a:pt x="53" y="94"/>
                  <a:pt x="53" y="94"/>
                  <a:pt x="53" y="94"/>
                </a:cubicBezTo>
                <a:cubicBezTo>
                  <a:pt x="67" y="94"/>
                  <a:pt x="67" y="94"/>
                  <a:pt x="67" y="94"/>
                </a:cubicBezTo>
                <a:cubicBezTo>
                  <a:pt x="67" y="68"/>
                  <a:pt x="67" y="68"/>
                  <a:pt x="67" y="68"/>
                </a:cubicBezTo>
                <a:cubicBezTo>
                  <a:pt x="93" y="68"/>
                  <a:pt x="93" y="68"/>
                  <a:pt x="93" y="68"/>
                </a:cubicBezTo>
                <a:cubicBezTo>
                  <a:pt x="93" y="53"/>
                  <a:pt x="93" y="53"/>
                  <a:pt x="93" y="53"/>
                </a:cubicBezTo>
                <a:lnTo>
                  <a:pt x="67" y="53"/>
                </a:lnTo>
                <a:close/>
                <a:moveTo>
                  <a:pt x="60" y="0"/>
                </a:moveTo>
                <a:cubicBezTo>
                  <a:pt x="27" y="0"/>
                  <a:pt x="0" y="27"/>
                  <a:pt x="0" y="61"/>
                </a:cubicBezTo>
                <a:cubicBezTo>
                  <a:pt x="0" y="94"/>
                  <a:pt x="27" y="121"/>
                  <a:pt x="60" y="121"/>
                </a:cubicBezTo>
                <a:cubicBezTo>
                  <a:pt x="93" y="121"/>
                  <a:pt x="120" y="94"/>
                  <a:pt x="120" y="61"/>
                </a:cubicBezTo>
                <a:cubicBezTo>
                  <a:pt x="120" y="27"/>
                  <a:pt x="93" y="0"/>
                  <a:pt x="60" y="0"/>
                </a:cubicBezTo>
                <a:close/>
                <a:moveTo>
                  <a:pt x="60" y="107"/>
                </a:moveTo>
                <a:cubicBezTo>
                  <a:pt x="34" y="107"/>
                  <a:pt x="13" y="86"/>
                  <a:pt x="13" y="61"/>
                </a:cubicBezTo>
                <a:cubicBezTo>
                  <a:pt x="13" y="35"/>
                  <a:pt x="34" y="14"/>
                  <a:pt x="60" y="14"/>
                </a:cubicBezTo>
                <a:cubicBezTo>
                  <a:pt x="86" y="14"/>
                  <a:pt x="107" y="35"/>
                  <a:pt x="107" y="61"/>
                </a:cubicBezTo>
                <a:cubicBezTo>
                  <a:pt x="107" y="86"/>
                  <a:pt x="86" y="107"/>
                  <a:pt x="60" y="107"/>
                </a:cubicBezTo>
                <a:close/>
              </a:path>
            </a:pathLst>
          </a:custGeom>
          <a:solidFill>
            <a:srgbClr val="F0466E"/>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115" name="组合 114"/>
          <p:cNvGrpSpPr/>
          <p:nvPr/>
        </p:nvGrpSpPr>
        <p:grpSpPr>
          <a:xfrm>
            <a:off x="6548533" y="2634146"/>
            <a:ext cx="804767" cy="832954"/>
            <a:chOff x="8116888" y="4364038"/>
            <a:chExt cx="1314450" cy="1360488"/>
          </a:xfrm>
        </p:grpSpPr>
        <p:sp>
          <p:nvSpPr>
            <p:cNvPr id="116" name="Freeform 21"/>
            <p:cNvSpPr>
              <a:spLocks/>
            </p:cNvSpPr>
            <p:nvPr/>
          </p:nvSpPr>
          <p:spPr bwMode="auto">
            <a:xfrm>
              <a:off x="8451851" y="4691063"/>
              <a:ext cx="652463" cy="728663"/>
            </a:xfrm>
            <a:custGeom>
              <a:avLst/>
              <a:gdLst>
                <a:gd name="T0" fmla="*/ 174 w 174"/>
                <a:gd name="T1" fmla="*/ 87 h 194"/>
                <a:gd name="T2" fmla="*/ 87 w 174"/>
                <a:gd name="T3" fmla="*/ 0 h 194"/>
                <a:gd name="T4" fmla="*/ 0 w 174"/>
                <a:gd name="T5" fmla="*/ 87 h 194"/>
                <a:gd name="T6" fmla="*/ 47 w 174"/>
                <a:gd name="T7" fmla="*/ 165 h 194"/>
                <a:gd name="T8" fmla="*/ 47 w 174"/>
                <a:gd name="T9" fmla="*/ 194 h 194"/>
                <a:gd name="T10" fmla="*/ 127 w 174"/>
                <a:gd name="T11" fmla="*/ 194 h 194"/>
                <a:gd name="T12" fmla="*/ 127 w 174"/>
                <a:gd name="T13" fmla="*/ 165 h 194"/>
                <a:gd name="T14" fmla="*/ 174 w 174"/>
                <a:gd name="T15" fmla="*/ 87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194">
                  <a:moveTo>
                    <a:pt x="174" y="87"/>
                  </a:moveTo>
                  <a:cubicBezTo>
                    <a:pt x="174" y="39"/>
                    <a:pt x="135" y="0"/>
                    <a:pt x="87" y="0"/>
                  </a:cubicBezTo>
                  <a:cubicBezTo>
                    <a:pt x="39" y="0"/>
                    <a:pt x="0" y="39"/>
                    <a:pt x="0" y="87"/>
                  </a:cubicBezTo>
                  <a:cubicBezTo>
                    <a:pt x="0" y="121"/>
                    <a:pt x="19" y="150"/>
                    <a:pt x="47" y="165"/>
                  </a:cubicBezTo>
                  <a:cubicBezTo>
                    <a:pt x="47" y="194"/>
                    <a:pt x="47" y="194"/>
                    <a:pt x="47" y="194"/>
                  </a:cubicBezTo>
                  <a:cubicBezTo>
                    <a:pt x="127" y="194"/>
                    <a:pt x="127" y="194"/>
                    <a:pt x="127" y="194"/>
                  </a:cubicBezTo>
                  <a:cubicBezTo>
                    <a:pt x="127" y="165"/>
                    <a:pt x="127" y="165"/>
                    <a:pt x="127" y="165"/>
                  </a:cubicBezTo>
                  <a:cubicBezTo>
                    <a:pt x="155" y="150"/>
                    <a:pt x="174" y="121"/>
                    <a:pt x="174" y="87"/>
                  </a:cubicBezTo>
                  <a:close/>
                </a:path>
              </a:pathLst>
            </a:custGeom>
            <a:solidFill>
              <a:srgbClr val="2AA1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22"/>
            <p:cNvSpPr>
              <a:spLocks/>
            </p:cNvSpPr>
            <p:nvPr/>
          </p:nvSpPr>
          <p:spPr bwMode="auto">
            <a:xfrm>
              <a:off x="8628063" y="5454650"/>
              <a:ext cx="300038" cy="52388"/>
            </a:xfrm>
            <a:custGeom>
              <a:avLst/>
              <a:gdLst>
                <a:gd name="T0" fmla="*/ 80 w 80"/>
                <a:gd name="T1" fmla="*/ 7 h 14"/>
                <a:gd name="T2" fmla="*/ 73 w 80"/>
                <a:gd name="T3" fmla="*/ 14 h 14"/>
                <a:gd name="T4" fmla="*/ 7 w 80"/>
                <a:gd name="T5" fmla="*/ 14 h 14"/>
                <a:gd name="T6" fmla="*/ 0 w 80"/>
                <a:gd name="T7" fmla="*/ 7 h 14"/>
                <a:gd name="T8" fmla="*/ 0 w 80"/>
                <a:gd name="T9" fmla="*/ 7 h 14"/>
                <a:gd name="T10" fmla="*/ 7 w 80"/>
                <a:gd name="T11" fmla="*/ 0 h 14"/>
                <a:gd name="T12" fmla="*/ 73 w 80"/>
                <a:gd name="T13" fmla="*/ 0 h 14"/>
                <a:gd name="T14" fmla="*/ 80 w 80"/>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
                  <a:moveTo>
                    <a:pt x="80" y="7"/>
                  </a:moveTo>
                  <a:cubicBezTo>
                    <a:pt x="80" y="11"/>
                    <a:pt x="77" y="14"/>
                    <a:pt x="73" y="14"/>
                  </a:cubicBezTo>
                  <a:cubicBezTo>
                    <a:pt x="7" y="14"/>
                    <a:pt x="7" y="14"/>
                    <a:pt x="7" y="14"/>
                  </a:cubicBezTo>
                  <a:cubicBezTo>
                    <a:pt x="3" y="14"/>
                    <a:pt x="0" y="11"/>
                    <a:pt x="0" y="7"/>
                  </a:cubicBezTo>
                  <a:cubicBezTo>
                    <a:pt x="0" y="7"/>
                    <a:pt x="0" y="7"/>
                    <a:pt x="0" y="7"/>
                  </a:cubicBezTo>
                  <a:cubicBezTo>
                    <a:pt x="0" y="3"/>
                    <a:pt x="3" y="0"/>
                    <a:pt x="7" y="0"/>
                  </a:cubicBezTo>
                  <a:cubicBezTo>
                    <a:pt x="73" y="0"/>
                    <a:pt x="73" y="0"/>
                    <a:pt x="73" y="0"/>
                  </a:cubicBezTo>
                  <a:cubicBezTo>
                    <a:pt x="77" y="0"/>
                    <a:pt x="80" y="3"/>
                    <a:pt x="80" y="7"/>
                  </a:cubicBezTo>
                  <a:close/>
                </a:path>
              </a:pathLst>
            </a:custGeom>
            <a:solidFill>
              <a:srgbClr val="2AA1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23"/>
            <p:cNvSpPr>
              <a:spLocks/>
            </p:cNvSpPr>
            <p:nvPr/>
          </p:nvSpPr>
          <p:spPr bwMode="auto">
            <a:xfrm>
              <a:off x="8628063" y="5524500"/>
              <a:ext cx="300038" cy="53975"/>
            </a:xfrm>
            <a:custGeom>
              <a:avLst/>
              <a:gdLst>
                <a:gd name="T0" fmla="*/ 80 w 80"/>
                <a:gd name="T1" fmla="*/ 7 h 14"/>
                <a:gd name="T2" fmla="*/ 73 w 80"/>
                <a:gd name="T3" fmla="*/ 14 h 14"/>
                <a:gd name="T4" fmla="*/ 7 w 80"/>
                <a:gd name="T5" fmla="*/ 14 h 14"/>
                <a:gd name="T6" fmla="*/ 0 w 80"/>
                <a:gd name="T7" fmla="*/ 7 h 14"/>
                <a:gd name="T8" fmla="*/ 0 w 80"/>
                <a:gd name="T9" fmla="*/ 7 h 14"/>
                <a:gd name="T10" fmla="*/ 7 w 80"/>
                <a:gd name="T11" fmla="*/ 0 h 14"/>
                <a:gd name="T12" fmla="*/ 73 w 80"/>
                <a:gd name="T13" fmla="*/ 0 h 14"/>
                <a:gd name="T14" fmla="*/ 80 w 80"/>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
                  <a:moveTo>
                    <a:pt x="80" y="7"/>
                  </a:moveTo>
                  <a:cubicBezTo>
                    <a:pt x="80" y="11"/>
                    <a:pt x="77" y="14"/>
                    <a:pt x="73" y="14"/>
                  </a:cubicBezTo>
                  <a:cubicBezTo>
                    <a:pt x="7" y="14"/>
                    <a:pt x="7" y="14"/>
                    <a:pt x="7" y="14"/>
                  </a:cubicBezTo>
                  <a:cubicBezTo>
                    <a:pt x="3" y="14"/>
                    <a:pt x="0" y="11"/>
                    <a:pt x="0" y="7"/>
                  </a:cubicBezTo>
                  <a:cubicBezTo>
                    <a:pt x="0" y="7"/>
                    <a:pt x="0" y="7"/>
                    <a:pt x="0" y="7"/>
                  </a:cubicBezTo>
                  <a:cubicBezTo>
                    <a:pt x="0" y="3"/>
                    <a:pt x="3" y="0"/>
                    <a:pt x="7" y="0"/>
                  </a:cubicBezTo>
                  <a:cubicBezTo>
                    <a:pt x="73" y="0"/>
                    <a:pt x="73" y="0"/>
                    <a:pt x="73" y="0"/>
                  </a:cubicBezTo>
                  <a:cubicBezTo>
                    <a:pt x="77" y="0"/>
                    <a:pt x="80" y="3"/>
                    <a:pt x="80" y="7"/>
                  </a:cubicBezTo>
                  <a:close/>
                </a:path>
              </a:pathLst>
            </a:custGeom>
            <a:solidFill>
              <a:srgbClr val="2AA1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24"/>
            <p:cNvSpPr>
              <a:spLocks/>
            </p:cNvSpPr>
            <p:nvPr/>
          </p:nvSpPr>
          <p:spPr bwMode="auto">
            <a:xfrm>
              <a:off x="8661401" y="5595938"/>
              <a:ext cx="228600" cy="53975"/>
            </a:xfrm>
            <a:custGeom>
              <a:avLst/>
              <a:gdLst>
                <a:gd name="T0" fmla="*/ 61 w 61"/>
                <a:gd name="T1" fmla="*/ 7 h 14"/>
                <a:gd name="T2" fmla="*/ 56 w 61"/>
                <a:gd name="T3" fmla="*/ 14 h 14"/>
                <a:gd name="T4" fmla="*/ 5 w 61"/>
                <a:gd name="T5" fmla="*/ 14 h 14"/>
                <a:gd name="T6" fmla="*/ 0 w 61"/>
                <a:gd name="T7" fmla="*/ 7 h 14"/>
                <a:gd name="T8" fmla="*/ 0 w 61"/>
                <a:gd name="T9" fmla="*/ 7 h 14"/>
                <a:gd name="T10" fmla="*/ 5 w 61"/>
                <a:gd name="T11" fmla="*/ 0 h 14"/>
                <a:gd name="T12" fmla="*/ 56 w 61"/>
                <a:gd name="T13" fmla="*/ 0 h 14"/>
                <a:gd name="T14" fmla="*/ 61 w 61"/>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4">
                  <a:moveTo>
                    <a:pt x="61" y="7"/>
                  </a:moveTo>
                  <a:cubicBezTo>
                    <a:pt x="61" y="11"/>
                    <a:pt x="59" y="14"/>
                    <a:pt x="56" y="14"/>
                  </a:cubicBezTo>
                  <a:cubicBezTo>
                    <a:pt x="5" y="14"/>
                    <a:pt x="5" y="14"/>
                    <a:pt x="5" y="14"/>
                  </a:cubicBezTo>
                  <a:cubicBezTo>
                    <a:pt x="2" y="14"/>
                    <a:pt x="0" y="11"/>
                    <a:pt x="0" y="7"/>
                  </a:cubicBezTo>
                  <a:cubicBezTo>
                    <a:pt x="0" y="7"/>
                    <a:pt x="0" y="7"/>
                    <a:pt x="0" y="7"/>
                  </a:cubicBezTo>
                  <a:cubicBezTo>
                    <a:pt x="0" y="3"/>
                    <a:pt x="2" y="0"/>
                    <a:pt x="5" y="0"/>
                  </a:cubicBezTo>
                  <a:cubicBezTo>
                    <a:pt x="56" y="0"/>
                    <a:pt x="56" y="0"/>
                    <a:pt x="56" y="0"/>
                  </a:cubicBezTo>
                  <a:cubicBezTo>
                    <a:pt x="59" y="0"/>
                    <a:pt x="61" y="3"/>
                    <a:pt x="61" y="7"/>
                  </a:cubicBezTo>
                  <a:close/>
                </a:path>
              </a:pathLst>
            </a:custGeom>
            <a:solidFill>
              <a:srgbClr val="2AA1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25"/>
            <p:cNvSpPr>
              <a:spLocks/>
            </p:cNvSpPr>
            <p:nvPr/>
          </p:nvSpPr>
          <p:spPr bwMode="auto">
            <a:xfrm>
              <a:off x="8713788" y="5672138"/>
              <a:ext cx="120650" cy="52388"/>
            </a:xfrm>
            <a:custGeom>
              <a:avLst/>
              <a:gdLst>
                <a:gd name="T0" fmla="*/ 32 w 32"/>
                <a:gd name="T1" fmla="*/ 7 h 14"/>
                <a:gd name="T2" fmla="*/ 30 w 32"/>
                <a:gd name="T3" fmla="*/ 14 h 14"/>
                <a:gd name="T4" fmla="*/ 3 w 32"/>
                <a:gd name="T5" fmla="*/ 14 h 14"/>
                <a:gd name="T6" fmla="*/ 0 w 32"/>
                <a:gd name="T7" fmla="*/ 7 h 14"/>
                <a:gd name="T8" fmla="*/ 0 w 32"/>
                <a:gd name="T9" fmla="*/ 7 h 14"/>
                <a:gd name="T10" fmla="*/ 3 w 32"/>
                <a:gd name="T11" fmla="*/ 0 h 14"/>
                <a:gd name="T12" fmla="*/ 30 w 32"/>
                <a:gd name="T13" fmla="*/ 0 h 14"/>
                <a:gd name="T14" fmla="*/ 32 w 32"/>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4">
                  <a:moveTo>
                    <a:pt x="32" y="7"/>
                  </a:moveTo>
                  <a:cubicBezTo>
                    <a:pt x="32" y="10"/>
                    <a:pt x="31" y="14"/>
                    <a:pt x="30" y="14"/>
                  </a:cubicBezTo>
                  <a:cubicBezTo>
                    <a:pt x="3" y="14"/>
                    <a:pt x="3" y="14"/>
                    <a:pt x="3" y="14"/>
                  </a:cubicBezTo>
                  <a:cubicBezTo>
                    <a:pt x="2" y="14"/>
                    <a:pt x="0" y="10"/>
                    <a:pt x="0" y="7"/>
                  </a:cubicBezTo>
                  <a:cubicBezTo>
                    <a:pt x="0" y="7"/>
                    <a:pt x="0" y="7"/>
                    <a:pt x="0" y="7"/>
                  </a:cubicBezTo>
                  <a:cubicBezTo>
                    <a:pt x="0" y="3"/>
                    <a:pt x="2" y="0"/>
                    <a:pt x="3" y="0"/>
                  </a:cubicBezTo>
                  <a:cubicBezTo>
                    <a:pt x="30" y="0"/>
                    <a:pt x="30" y="0"/>
                    <a:pt x="30" y="0"/>
                  </a:cubicBezTo>
                  <a:cubicBezTo>
                    <a:pt x="31" y="0"/>
                    <a:pt x="32" y="3"/>
                    <a:pt x="32" y="7"/>
                  </a:cubicBezTo>
                  <a:close/>
                </a:path>
              </a:pathLst>
            </a:custGeom>
            <a:solidFill>
              <a:srgbClr val="2AA1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26"/>
            <p:cNvSpPr>
              <a:spLocks/>
            </p:cNvSpPr>
            <p:nvPr/>
          </p:nvSpPr>
          <p:spPr bwMode="auto">
            <a:xfrm>
              <a:off x="8740776" y="4364038"/>
              <a:ext cx="71438" cy="266700"/>
            </a:xfrm>
            <a:custGeom>
              <a:avLst/>
              <a:gdLst>
                <a:gd name="T0" fmla="*/ 19 w 19"/>
                <a:gd name="T1" fmla="*/ 63 h 71"/>
                <a:gd name="T2" fmla="*/ 9 w 19"/>
                <a:gd name="T3" fmla="*/ 71 h 71"/>
                <a:gd name="T4" fmla="*/ 9 w 19"/>
                <a:gd name="T5" fmla="*/ 71 h 71"/>
                <a:gd name="T6" fmla="*/ 0 w 19"/>
                <a:gd name="T7" fmla="*/ 63 h 71"/>
                <a:gd name="T8" fmla="*/ 0 w 19"/>
                <a:gd name="T9" fmla="*/ 8 h 71"/>
                <a:gd name="T10" fmla="*/ 9 w 19"/>
                <a:gd name="T11" fmla="*/ 0 h 71"/>
                <a:gd name="T12" fmla="*/ 9 w 19"/>
                <a:gd name="T13" fmla="*/ 0 h 71"/>
                <a:gd name="T14" fmla="*/ 19 w 19"/>
                <a:gd name="T15" fmla="*/ 8 h 71"/>
                <a:gd name="T16" fmla="*/ 19 w 19"/>
                <a:gd name="T17" fmla="*/ 6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71">
                  <a:moveTo>
                    <a:pt x="19" y="63"/>
                  </a:moveTo>
                  <a:cubicBezTo>
                    <a:pt x="19" y="67"/>
                    <a:pt x="15" y="71"/>
                    <a:pt x="9" y="71"/>
                  </a:cubicBezTo>
                  <a:cubicBezTo>
                    <a:pt x="9" y="71"/>
                    <a:pt x="9" y="71"/>
                    <a:pt x="9" y="71"/>
                  </a:cubicBezTo>
                  <a:cubicBezTo>
                    <a:pt x="4" y="71"/>
                    <a:pt x="0" y="67"/>
                    <a:pt x="0" y="63"/>
                  </a:cubicBezTo>
                  <a:cubicBezTo>
                    <a:pt x="0" y="8"/>
                    <a:pt x="0" y="8"/>
                    <a:pt x="0" y="8"/>
                  </a:cubicBezTo>
                  <a:cubicBezTo>
                    <a:pt x="0" y="4"/>
                    <a:pt x="4" y="0"/>
                    <a:pt x="9" y="0"/>
                  </a:cubicBezTo>
                  <a:cubicBezTo>
                    <a:pt x="9" y="0"/>
                    <a:pt x="9" y="0"/>
                    <a:pt x="9" y="0"/>
                  </a:cubicBezTo>
                  <a:cubicBezTo>
                    <a:pt x="15" y="0"/>
                    <a:pt x="19" y="4"/>
                    <a:pt x="19" y="8"/>
                  </a:cubicBezTo>
                  <a:lnTo>
                    <a:pt x="19" y="63"/>
                  </a:lnTo>
                  <a:close/>
                </a:path>
              </a:pathLst>
            </a:custGeom>
            <a:solidFill>
              <a:srgbClr val="2AA1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27"/>
            <p:cNvSpPr>
              <a:spLocks/>
            </p:cNvSpPr>
            <p:nvPr/>
          </p:nvSpPr>
          <p:spPr bwMode="auto">
            <a:xfrm>
              <a:off x="8281988" y="4556125"/>
              <a:ext cx="217488" cy="217488"/>
            </a:xfrm>
            <a:custGeom>
              <a:avLst/>
              <a:gdLst>
                <a:gd name="T0" fmla="*/ 55 w 58"/>
                <a:gd name="T1" fmla="*/ 42 h 58"/>
                <a:gd name="T2" fmla="*/ 54 w 58"/>
                <a:gd name="T3" fmla="*/ 54 h 58"/>
                <a:gd name="T4" fmla="*/ 54 w 58"/>
                <a:gd name="T5" fmla="*/ 54 h 58"/>
                <a:gd name="T6" fmla="*/ 42 w 58"/>
                <a:gd name="T7" fmla="*/ 55 h 58"/>
                <a:gd name="T8" fmla="*/ 3 w 58"/>
                <a:gd name="T9" fmla="*/ 16 h 58"/>
                <a:gd name="T10" fmla="*/ 4 w 58"/>
                <a:gd name="T11" fmla="*/ 4 h 58"/>
                <a:gd name="T12" fmla="*/ 4 w 58"/>
                <a:gd name="T13" fmla="*/ 4 h 58"/>
                <a:gd name="T14" fmla="*/ 16 w 58"/>
                <a:gd name="T15" fmla="*/ 3 h 58"/>
                <a:gd name="T16" fmla="*/ 55 w 58"/>
                <a:gd name="T17" fmla="*/ 4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55" y="42"/>
                  </a:moveTo>
                  <a:cubicBezTo>
                    <a:pt x="58" y="45"/>
                    <a:pt x="58" y="50"/>
                    <a:pt x="54" y="54"/>
                  </a:cubicBezTo>
                  <a:cubicBezTo>
                    <a:pt x="54" y="54"/>
                    <a:pt x="54" y="54"/>
                    <a:pt x="54" y="54"/>
                  </a:cubicBezTo>
                  <a:cubicBezTo>
                    <a:pt x="50" y="57"/>
                    <a:pt x="45" y="58"/>
                    <a:pt x="42" y="55"/>
                  </a:cubicBezTo>
                  <a:cubicBezTo>
                    <a:pt x="3" y="16"/>
                    <a:pt x="3" y="16"/>
                    <a:pt x="3" y="16"/>
                  </a:cubicBezTo>
                  <a:cubicBezTo>
                    <a:pt x="0" y="13"/>
                    <a:pt x="0" y="7"/>
                    <a:pt x="4" y="4"/>
                  </a:cubicBezTo>
                  <a:cubicBezTo>
                    <a:pt x="4" y="4"/>
                    <a:pt x="4" y="4"/>
                    <a:pt x="4" y="4"/>
                  </a:cubicBezTo>
                  <a:cubicBezTo>
                    <a:pt x="7" y="0"/>
                    <a:pt x="13" y="0"/>
                    <a:pt x="16" y="3"/>
                  </a:cubicBezTo>
                  <a:lnTo>
                    <a:pt x="55" y="42"/>
                  </a:lnTo>
                  <a:close/>
                </a:path>
              </a:pathLst>
            </a:custGeom>
            <a:solidFill>
              <a:srgbClr val="2AA1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28"/>
            <p:cNvSpPr>
              <a:spLocks/>
            </p:cNvSpPr>
            <p:nvPr/>
          </p:nvSpPr>
          <p:spPr bwMode="auto">
            <a:xfrm>
              <a:off x="9059863" y="4556125"/>
              <a:ext cx="217488" cy="217488"/>
            </a:xfrm>
            <a:custGeom>
              <a:avLst/>
              <a:gdLst>
                <a:gd name="T0" fmla="*/ 16 w 58"/>
                <a:gd name="T1" fmla="*/ 55 h 58"/>
                <a:gd name="T2" fmla="*/ 4 w 58"/>
                <a:gd name="T3" fmla="*/ 54 h 58"/>
                <a:gd name="T4" fmla="*/ 4 w 58"/>
                <a:gd name="T5" fmla="*/ 54 h 58"/>
                <a:gd name="T6" fmla="*/ 3 w 58"/>
                <a:gd name="T7" fmla="*/ 42 h 58"/>
                <a:gd name="T8" fmla="*/ 42 w 58"/>
                <a:gd name="T9" fmla="*/ 3 h 58"/>
                <a:gd name="T10" fmla="*/ 54 w 58"/>
                <a:gd name="T11" fmla="*/ 4 h 58"/>
                <a:gd name="T12" fmla="*/ 54 w 58"/>
                <a:gd name="T13" fmla="*/ 4 h 58"/>
                <a:gd name="T14" fmla="*/ 55 w 58"/>
                <a:gd name="T15" fmla="*/ 16 h 58"/>
                <a:gd name="T16" fmla="*/ 16 w 58"/>
                <a:gd name="T17" fmla="*/ 5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16" y="55"/>
                  </a:moveTo>
                  <a:cubicBezTo>
                    <a:pt x="13" y="58"/>
                    <a:pt x="7" y="57"/>
                    <a:pt x="4" y="54"/>
                  </a:cubicBezTo>
                  <a:cubicBezTo>
                    <a:pt x="4" y="54"/>
                    <a:pt x="4" y="54"/>
                    <a:pt x="4" y="54"/>
                  </a:cubicBezTo>
                  <a:cubicBezTo>
                    <a:pt x="0" y="50"/>
                    <a:pt x="0" y="45"/>
                    <a:pt x="3" y="42"/>
                  </a:cubicBezTo>
                  <a:cubicBezTo>
                    <a:pt x="42" y="3"/>
                    <a:pt x="42" y="3"/>
                    <a:pt x="42" y="3"/>
                  </a:cubicBezTo>
                  <a:cubicBezTo>
                    <a:pt x="45" y="0"/>
                    <a:pt x="50" y="0"/>
                    <a:pt x="54" y="4"/>
                  </a:cubicBezTo>
                  <a:cubicBezTo>
                    <a:pt x="54" y="4"/>
                    <a:pt x="54" y="4"/>
                    <a:pt x="54" y="4"/>
                  </a:cubicBezTo>
                  <a:cubicBezTo>
                    <a:pt x="57" y="7"/>
                    <a:pt x="58" y="13"/>
                    <a:pt x="55" y="16"/>
                  </a:cubicBezTo>
                  <a:lnTo>
                    <a:pt x="16" y="55"/>
                  </a:lnTo>
                  <a:close/>
                </a:path>
              </a:pathLst>
            </a:custGeom>
            <a:solidFill>
              <a:srgbClr val="2AA1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29"/>
            <p:cNvSpPr>
              <a:spLocks/>
            </p:cNvSpPr>
            <p:nvPr/>
          </p:nvSpPr>
          <p:spPr bwMode="auto">
            <a:xfrm>
              <a:off x="9164638" y="5021263"/>
              <a:ext cx="266700" cy="68263"/>
            </a:xfrm>
            <a:custGeom>
              <a:avLst/>
              <a:gdLst>
                <a:gd name="T0" fmla="*/ 8 w 71"/>
                <a:gd name="T1" fmla="*/ 18 h 18"/>
                <a:gd name="T2" fmla="*/ 0 w 71"/>
                <a:gd name="T3" fmla="*/ 9 h 18"/>
                <a:gd name="T4" fmla="*/ 0 w 71"/>
                <a:gd name="T5" fmla="*/ 9 h 18"/>
                <a:gd name="T6" fmla="*/ 8 w 71"/>
                <a:gd name="T7" fmla="*/ 0 h 18"/>
                <a:gd name="T8" fmla="*/ 63 w 71"/>
                <a:gd name="T9" fmla="*/ 0 h 18"/>
                <a:gd name="T10" fmla="*/ 71 w 71"/>
                <a:gd name="T11" fmla="*/ 9 h 18"/>
                <a:gd name="T12" fmla="*/ 71 w 71"/>
                <a:gd name="T13" fmla="*/ 9 h 18"/>
                <a:gd name="T14" fmla="*/ 63 w 71"/>
                <a:gd name="T15" fmla="*/ 18 h 18"/>
                <a:gd name="T16" fmla="*/ 8 w 71"/>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8">
                  <a:moveTo>
                    <a:pt x="8" y="18"/>
                  </a:moveTo>
                  <a:cubicBezTo>
                    <a:pt x="4" y="18"/>
                    <a:pt x="0" y="14"/>
                    <a:pt x="0" y="9"/>
                  </a:cubicBezTo>
                  <a:cubicBezTo>
                    <a:pt x="0" y="9"/>
                    <a:pt x="0" y="9"/>
                    <a:pt x="0" y="9"/>
                  </a:cubicBezTo>
                  <a:cubicBezTo>
                    <a:pt x="0" y="4"/>
                    <a:pt x="4" y="0"/>
                    <a:pt x="8" y="0"/>
                  </a:cubicBezTo>
                  <a:cubicBezTo>
                    <a:pt x="63" y="0"/>
                    <a:pt x="63" y="0"/>
                    <a:pt x="63" y="0"/>
                  </a:cubicBezTo>
                  <a:cubicBezTo>
                    <a:pt x="68" y="0"/>
                    <a:pt x="71" y="4"/>
                    <a:pt x="71" y="9"/>
                  </a:cubicBezTo>
                  <a:cubicBezTo>
                    <a:pt x="71" y="9"/>
                    <a:pt x="71" y="9"/>
                    <a:pt x="71" y="9"/>
                  </a:cubicBezTo>
                  <a:cubicBezTo>
                    <a:pt x="71" y="14"/>
                    <a:pt x="68" y="18"/>
                    <a:pt x="63" y="18"/>
                  </a:cubicBezTo>
                  <a:lnTo>
                    <a:pt x="8" y="18"/>
                  </a:lnTo>
                  <a:close/>
                </a:path>
              </a:pathLst>
            </a:custGeom>
            <a:solidFill>
              <a:srgbClr val="2AA1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30"/>
            <p:cNvSpPr>
              <a:spLocks/>
            </p:cNvSpPr>
            <p:nvPr/>
          </p:nvSpPr>
          <p:spPr bwMode="auto">
            <a:xfrm>
              <a:off x="8116888" y="5021263"/>
              <a:ext cx="266700" cy="68263"/>
            </a:xfrm>
            <a:custGeom>
              <a:avLst/>
              <a:gdLst>
                <a:gd name="T0" fmla="*/ 63 w 71"/>
                <a:gd name="T1" fmla="*/ 0 h 18"/>
                <a:gd name="T2" fmla="*/ 71 w 71"/>
                <a:gd name="T3" fmla="*/ 9 h 18"/>
                <a:gd name="T4" fmla="*/ 71 w 71"/>
                <a:gd name="T5" fmla="*/ 9 h 18"/>
                <a:gd name="T6" fmla="*/ 63 w 71"/>
                <a:gd name="T7" fmla="*/ 18 h 18"/>
                <a:gd name="T8" fmla="*/ 8 w 71"/>
                <a:gd name="T9" fmla="*/ 18 h 18"/>
                <a:gd name="T10" fmla="*/ 0 w 71"/>
                <a:gd name="T11" fmla="*/ 9 h 18"/>
                <a:gd name="T12" fmla="*/ 0 w 71"/>
                <a:gd name="T13" fmla="*/ 9 h 18"/>
                <a:gd name="T14" fmla="*/ 8 w 71"/>
                <a:gd name="T15" fmla="*/ 0 h 18"/>
                <a:gd name="T16" fmla="*/ 63 w 7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8">
                  <a:moveTo>
                    <a:pt x="63" y="0"/>
                  </a:moveTo>
                  <a:cubicBezTo>
                    <a:pt x="68" y="0"/>
                    <a:pt x="71" y="4"/>
                    <a:pt x="71" y="9"/>
                  </a:cubicBezTo>
                  <a:cubicBezTo>
                    <a:pt x="71" y="9"/>
                    <a:pt x="71" y="9"/>
                    <a:pt x="71" y="9"/>
                  </a:cubicBezTo>
                  <a:cubicBezTo>
                    <a:pt x="71" y="14"/>
                    <a:pt x="68" y="18"/>
                    <a:pt x="63" y="18"/>
                  </a:cubicBezTo>
                  <a:cubicBezTo>
                    <a:pt x="8" y="18"/>
                    <a:pt x="8" y="18"/>
                    <a:pt x="8" y="18"/>
                  </a:cubicBezTo>
                  <a:cubicBezTo>
                    <a:pt x="4" y="18"/>
                    <a:pt x="0" y="14"/>
                    <a:pt x="0" y="9"/>
                  </a:cubicBezTo>
                  <a:cubicBezTo>
                    <a:pt x="0" y="9"/>
                    <a:pt x="0" y="9"/>
                    <a:pt x="0" y="9"/>
                  </a:cubicBezTo>
                  <a:cubicBezTo>
                    <a:pt x="0" y="4"/>
                    <a:pt x="4" y="0"/>
                    <a:pt x="8" y="0"/>
                  </a:cubicBezTo>
                  <a:lnTo>
                    <a:pt x="63" y="0"/>
                  </a:lnTo>
                  <a:close/>
                </a:path>
              </a:pathLst>
            </a:custGeom>
            <a:solidFill>
              <a:srgbClr val="2AA1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31"/>
            <p:cNvSpPr>
              <a:spLocks/>
            </p:cNvSpPr>
            <p:nvPr/>
          </p:nvSpPr>
          <p:spPr bwMode="auto">
            <a:xfrm>
              <a:off x="9013826" y="5281613"/>
              <a:ext cx="211138" cy="220663"/>
            </a:xfrm>
            <a:custGeom>
              <a:avLst/>
              <a:gdLst>
                <a:gd name="T0" fmla="*/ 53 w 56"/>
                <a:gd name="T1" fmla="*/ 43 h 59"/>
                <a:gd name="T2" fmla="*/ 52 w 56"/>
                <a:gd name="T3" fmla="*/ 56 h 59"/>
                <a:gd name="T4" fmla="*/ 52 w 56"/>
                <a:gd name="T5" fmla="*/ 56 h 59"/>
                <a:gd name="T6" fmla="*/ 40 w 56"/>
                <a:gd name="T7" fmla="*/ 56 h 59"/>
                <a:gd name="T8" fmla="*/ 3 w 56"/>
                <a:gd name="T9" fmla="*/ 15 h 59"/>
                <a:gd name="T10" fmla="*/ 4 w 56"/>
                <a:gd name="T11" fmla="*/ 3 h 59"/>
                <a:gd name="T12" fmla="*/ 4 w 56"/>
                <a:gd name="T13" fmla="*/ 3 h 59"/>
                <a:gd name="T14" fmla="*/ 16 w 56"/>
                <a:gd name="T15" fmla="*/ 3 h 59"/>
                <a:gd name="T16" fmla="*/ 53 w 56"/>
                <a:gd name="T17" fmla="*/ 4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9">
                  <a:moveTo>
                    <a:pt x="53" y="43"/>
                  </a:moveTo>
                  <a:cubicBezTo>
                    <a:pt x="56" y="47"/>
                    <a:pt x="56" y="52"/>
                    <a:pt x="52" y="56"/>
                  </a:cubicBezTo>
                  <a:cubicBezTo>
                    <a:pt x="52" y="56"/>
                    <a:pt x="52" y="56"/>
                    <a:pt x="52" y="56"/>
                  </a:cubicBezTo>
                  <a:cubicBezTo>
                    <a:pt x="48" y="59"/>
                    <a:pt x="43" y="59"/>
                    <a:pt x="40" y="56"/>
                  </a:cubicBezTo>
                  <a:cubicBezTo>
                    <a:pt x="3" y="15"/>
                    <a:pt x="3" y="15"/>
                    <a:pt x="3" y="15"/>
                  </a:cubicBezTo>
                  <a:cubicBezTo>
                    <a:pt x="0" y="12"/>
                    <a:pt x="0" y="7"/>
                    <a:pt x="4" y="3"/>
                  </a:cubicBezTo>
                  <a:cubicBezTo>
                    <a:pt x="4" y="3"/>
                    <a:pt x="4" y="3"/>
                    <a:pt x="4" y="3"/>
                  </a:cubicBezTo>
                  <a:cubicBezTo>
                    <a:pt x="8" y="0"/>
                    <a:pt x="13" y="0"/>
                    <a:pt x="16" y="3"/>
                  </a:cubicBezTo>
                  <a:lnTo>
                    <a:pt x="53" y="43"/>
                  </a:lnTo>
                  <a:close/>
                </a:path>
              </a:pathLst>
            </a:custGeom>
            <a:solidFill>
              <a:srgbClr val="2AA1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32"/>
            <p:cNvSpPr>
              <a:spLocks/>
            </p:cNvSpPr>
            <p:nvPr/>
          </p:nvSpPr>
          <p:spPr bwMode="auto">
            <a:xfrm>
              <a:off x="8320088" y="5281613"/>
              <a:ext cx="214313" cy="220663"/>
            </a:xfrm>
            <a:custGeom>
              <a:avLst/>
              <a:gdLst>
                <a:gd name="T0" fmla="*/ 16 w 57"/>
                <a:gd name="T1" fmla="*/ 56 h 59"/>
                <a:gd name="T2" fmla="*/ 4 w 57"/>
                <a:gd name="T3" fmla="*/ 55 h 59"/>
                <a:gd name="T4" fmla="*/ 4 w 57"/>
                <a:gd name="T5" fmla="*/ 55 h 59"/>
                <a:gd name="T6" fmla="*/ 3 w 57"/>
                <a:gd name="T7" fmla="*/ 43 h 59"/>
                <a:gd name="T8" fmla="*/ 40 w 57"/>
                <a:gd name="T9" fmla="*/ 3 h 59"/>
                <a:gd name="T10" fmla="*/ 52 w 57"/>
                <a:gd name="T11" fmla="*/ 4 h 59"/>
                <a:gd name="T12" fmla="*/ 52 w 57"/>
                <a:gd name="T13" fmla="*/ 4 h 59"/>
                <a:gd name="T14" fmla="*/ 54 w 57"/>
                <a:gd name="T15" fmla="*/ 16 h 59"/>
                <a:gd name="T16" fmla="*/ 16 w 57"/>
                <a:gd name="T17" fmla="*/ 5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9">
                  <a:moveTo>
                    <a:pt x="16" y="56"/>
                  </a:moveTo>
                  <a:cubicBezTo>
                    <a:pt x="13" y="59"/>
                    <a:pt x="7" y="59"/>
                    <a:pt x="4" y="55"/>
                  </a:cubicBezTo>
                  <a:cubicBezTo>
                    <a:pt x="4" y="55"/>
                    <a:pt x="4" y="55"/>
                    <a:pt x="4" y="55"/>
                  </a:cubicBezTo>
                  <a:cubicBezTo>
                    <a:pt x="0" y="52"/>
                    <a:pt x="0" y="46"/>
                    <a:pt x="3" y="43"/>
                  </a:cubicBezTo>
                  <a:cubicBezTo>
                    <a:pt x="40" y="3"/>
                    <a:pt x="40" y="3"/>
                    <a:pt x="40" y="3"/>
                  </a:cubicBezTo>
                  <a:cubicBezTo>
                    <a:pt x="43" y="0"/>
                    <a:pt x="49" y="0"/>
                    <a:pt x="52" y="4"/>
                  </a:cubicBezTo>
                  <a:cubicBezTo>
                    <a:pt x="52" y="4"/>
                    <a:pt x="52" y="4"/>
                    <a:pt x="52" y="4"/>
                  </a:cubicBezTo>
                  <a:cubicBezTo>
                    <a:pt x="56" y="7"/>
                    <a:pt x="57" y="12"/>
                    <a:pt x="54" y="16"/>
                  </a:cubicBezTo>
                  <a:lnTo>
                    <a:pt x="16" y="56"/>
                  </a:lnTo>
                  <a:close/>
                </a:path>
              </a:pathLst>
            </a:custGeom>
            <a:solidFill>
              <a:srgbClr val="2AA1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28" name="组合 127"/>
          <p:cNvGrpSpPr/>
          <p:nvPr/>
        </p:nvGrpSpPr>
        <p:grpSpPr>
          <a:xfrm>
            <a:off x="5802497" y="4944980"/>
            <a:ext cx="444071" cy="458243"/>
            <a:chOff x="1992313" y="115888"/>
            <a:chExt cx="596900" cy="615950"/>
          </a:xfrm>
        </p:grpSpPr>
        <p:sp>
          <p:nvSpPr>
            <p:cNvPr id="129" name="Freeform 337"/>
            <p:cNvSpPr>
              <a:spLocks/>
            </p:cNvSpPr>
            <p:nvPr/>
          </p:nvSpPr>
          <p:spPr bwMode="auto">
            <a:xfrm>
              <a:off x="2282825" y="115888"/>
              <a:ext cx="306388" cy="615950"/>
            </a:xfrm>
            <a:custGeom>
              <a:avLst/>
              <a:gdLst>
                <a:gd name="T0" fmla="*/ 121 w 121"/>
                <a:gd name="T1" fmla="*/ 122 h 244"/>
                <a:gd name="T2" fmla="*/ 0 w 121"/>
                <a:gd name="T3" fmla="*/ 0 h 244"/>
                <a:gd name="T4" fmla="*/ 0 w 121"/>
                <a:gd name="T5" fmla="*/ 8 h 244"/>
                <a:gd name="T6" fmla="*/ 113 w 121"/>
                <a:gd name="T7" fmla="*/ 122 h 244"/>
                <a:gd name="T8" fmla="*/ 0 w 121"/>
                <a:gd name="T9" fmla="*/ 236 h 244"/>
                <a:gd name="T10" fmla="*/ 0 w 121"/>
                <a:gd name="T11" fmla="*/ 244 h 244"/>
                <a:gd name="T12" fmla="*/ 121 w 121"/>
                <a:gd name="T13" fmla="*/ 122 h 244"/>
              </a:gdLst>
              <a:ahLst/>
              <a:cxnLst>
                <a:cxn ang="0">
                  <a:pos x="T0" y="T1"/>
                </a:cxn>
                <a:cxn ang="0">
                  <a:pos x="T2" y="T3"/>
                </a:cxn>
                <a:cxn ang="0">
                  <a:pos x="T4" y="T5"/>
                </a:cxn>
                <a:cxn ang="0">
                  <a:pos x="T6" y="T7"/>
                </a:cxn>
                <a:cxn ang="0">
                  <a:pos x="T8" y="T9"/>
                </a:cxn>
                <a:cxn ang="0">
                  <a:pos x="T10" y="T11"/>
                </a:cxn>
                <a:cxn ang="0">
                  <a:pos x="T12" y="T13"/>
                </a:cxn>
              </a:cxnLst>
              <a:rect l="0" t="0" r="r" b="b"/>
              <a:pathLst>
                <a:path w="121" h="244">
                  <a:moveTo>
                    <a:pt x="121" y="122"/>
                  </a:moveTo>
                  <a:cubicBezTo>
                    <a:pt x="121" y="55"/>
                    <a:pt x="67" y="0"/>
                    <a:pt x="0" y="0"/>
                  </a:cubicBezTo>
                  <a:cubicBezTo>
                    <a:pt x="0" y="8"/>
                    <a:pt x="0" y="8"/>
                    <a:pt x="0" y="8"/>
                  </a:cubicBezTo>
                  <a:cubicBezTo>
                    <a:pt x="62" y="8"/>
                    <a:pt x="113" y="59"/>
                    <a:pt x="113" y="122"/>
                  </a:cubicBezTo>
                  <a:cubicBezTo>
                    <a:pt x="113" y="184"/>
                    <a:pt x="62" y="235"/>
                    <a:pt x="0" y="236"/>
                  </a:cubicBezTo>
                  <a:cubicBezTo>
                    <a:pt x="0" y="244"/>
                    <a:pt x="0" y="244"/>
                    <a:pt x="0" y="244"/>
                  </a:cubicBezTo>
                  <a:cubicBezTo>
                    <a:pt x="67" y="243"/>
                    <a:pt x="121" y="189"/>
                    <a:pt x="121" y="122"/>
                  </a:cubicBezTo>
                  <a:close/>
                </a:path>
              </a:pathLst>
            </a:custGeom>
            <a:solidFill>
              <a:srgbClr val="F49C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339"/>
            <p:cNvSpPr>
              <a:spLocks/>
            </p:cNvSpPr>
            <p:nvPr/>
          </p:nvSpPr>
          <p:spPr bwMode="auto">
            <a:xfrm>
              <a:off x="1992313" y="136525"/>
              <a:ext cx="290513" cy="576263"/>
            </a:xfrm>
            <a:custGeom>
              <a:avLst/>
              <a:gdLst>
                <a:gd name="T0" fmla="*/ 80 w 115"/>
                <a:gd name="T1" fmla="*/ 122 h 228"/>
                <a:gd name="T2" fmla="*/ 82 w 115"/>
                <a:gd name="T3" fmla="*/ 111 h 228"/>
                <a:gd name="T4" fmla="*/ 94 w 115"/>
                <a:gd name="T5" fmla="*/ 113 h 228"/>
                <a:gd name="T6" fmla="*/ 113 w 115"/>
                <a:gd name="T7" fmla="*/ 141 h 228"/>
                <a:gd name="T8" fmla="*/ 115 w 115"/>
                <a:gd name="T9" fmla="*/ 139 h 228"/>
                <a:gd name="T10" fmla="*/ 115 w 115"/>
                <a:gd name="T11" fmla="*/ 0 h 228"/>
                <a:gd name="T12" fmla="*/ 114 w 115"/>
                <a:gd name="T13" fmla="*/ 0 h 228"/>
                <a:gd name="T14" fmla="*/ 0 w 115"/>
                <a:gd name="T15" fmla="*/ 114 h 228"/>
                <a:gd name="T16" fmla="*/ 114 w 115"/>
                <a:gd name="T17" fmla="*/ 228 h 228"/>
                <a:gd name="T18" fmla="*/ 115 w 115"/>
                <a:gd name="T19" fmla="*/ 228 h 228"/>
                <a:gd name="T20" fmla="*/ 115 w 115"/>
                <a:gd name="T21" fmla="*/ 168 h 228"/>
                <a:gd name="T22" fmla="*/ 113 w 115"/>
                <a:gd name="T23" fmla="*/ 170 h 228"/>
                <a:gd name="T24" fmla="*/ 80 w 115"/>
                <a:gd name="T25" fmla="*/ 12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228">
                  <a:moveTo>
                    <a:pt x="80" y="122"/>
                  </a:moveTo>
                  <a:cubicBezTo>
                    <a:pt x="78" y="118"/>
                    <a:pt x="79" y="113"/>
                    <a:pt x="82" y="111"/>
                  </a:cubicBezTo>
                  <a:cubicBezTo>
                    <a:pt x="86" y="108"/>
                    <a:pt x="91" y="109"/>
                    <a:pt x="94" y="113"/>
                  </a:cubicBezTo>
                  <a:cubicBezTo>
                    <a:pt x="113" y="141"/>
                    <a:pt x="113" y="141"/>
                    <a:pt x="113" y="141"/>
                  </a:cubicBezTo>
                  <a:cubicBezTo>
                    <a:pt x="115" y="139"/>
                    <a:pt x="115" y="139"/>
                    <a:pt x="115" y="139"/>
                  </a:cubicBezTo>
                  <a:cubicBezTo>
                    <a:pt x="115" y="0"/>
                    <a:pt x="115" y="0"/>
                    <a:pt x="115" y="0"/>
                  </a:cubicBezTo>
                  <a:cubicBezTo>
                    <a:pt x="114" y="0"/>
                    <a:pt x="114" y="0"/>
                    <a:pt x="114" y="0"/>
                  </a:cubicBezTo>
                  <a:cubicBezTo>
                    <a:pt x="51" y="0"/>
                    <a:pt x="0" y="51"/>
                    <a:pt x="0" y="114"/>
                  </a:cubicBezTo>
                  <a:cubicBezTo>
                    <a:pt x="0" y="177"/>
                    <a:pt x="51" y="228"/>
                    <a:pt x="114" y="228"/>
                  </a:cubicBezTo>
                  <a:cubicBezTo>
                    <a:pt x="115" y="228"/>
                    <a:pt x="115" y="228"/>
                    <a:pt x="115" y="228"/>
                  </a:cubicBezTo>
                  <a:cubicBezTo>
                    <a:pt x="115" y="168"/>
                    <a:pt x="115" y="168"/>
                    <a:pt x="115" y="168"/>
                  </a:cubicBezTo>
                  <a:cubicBezTo>
                    <a:pt x="113" y="170"/>
                    <a:pt x="113" y="170"/>
                    <a:pt x="113" y="170"/>
                  </a:cubicBezTo>
                  <a:lnTo>
                    <a:pt x="80" y="122"/>
                  </a:lnTo>
                  <a:close/>
                </a:path>
              </a:pathLst>
            </a:custGeom>
            <a:solidFill>
              <a:srgbClr val="F49C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340"/>
            <p:cNvSpPr>
              <a:spLocks/>
            </p:cNvSpPr>
            <p:nvPr/>
          </p:nvSpPr>
          <p:spPr bwMode="auto">
            <a:xfrm>
              <a:off x="2282825" y="277813"/>
              <a:ext cx="179388" cy="282575"/>
            </a:xfrm>
            <a:custGeom>
              <a:avLst/>
              <a:gdLst>
                <a:gd name="T0" fmla="*/ 66 w 71"/>
                <a:gd name="T1" fmla="*/ 3 h 112"/>
                <a:gd name="T2" fmla="*/ 55 w 71"/>
                <a:gd name="T3" fmla="*/ 5 h 112"/>
                <a:gd name="T4" fmla="*/ 0 w 71"/>
                <a:gd name="T5" fmla="*/ 83 h 112"/>
                <a:gd name="T6" fmla="*/ 0 w 71"/>
                <a:gd name="T7" fmla="*/ 112 h 112"/>
                <a:gd name="T8" fmla="*/ 68 w 71"/>
                <a:gd name="T9" fmla="*/ 15 h 112"/>
                <a:gd name="T10" fmla="*/ 66 w 71"/>
                <a:gd name="T11" fmla="*/ 3 h 112"/>
              </a:gdLst>
              <a:ahLst/>
              <a:cxnLst>
                <a:cxn ang="0">
                  <a:pos x="T0" y="T1"/>
                </a:cxn>
                <a:cxn ang="0">
                  <a:pos x="T2" y="T3"/>
                </a:cxn>
                <a:cxn ang="0">
                  <a:pos x="T4" y="T5"/>
                </a:cxn>
                <a:cxn ang="0">
                  <a:pos x="T6" y="T7"/>
                </a:cxn>
                <a:cxn ang="0">
                  <a:pos x="T8" y="T9"/>
                </a:cxn>
                <a:cxn ang="0">
                  <a:pos x="T10" y="T11"/>
                </a:cxn>
              </a:cxnLst>
              <a:rect l="0" t="0" r="r" b="b"/>
              <a:pathLst>
                <a:path w="71" h="112">
                  <a:moveTo>
                    <a:pt x="66" y="3"/>
                  </a:moveTo>
                  <a:cubicBezTo>
                    <a:pt x="62" y="0"/>
                    <a:pt x="57" y="1"/>
                    <a:pt x="55" y="5"/>
                  </a:cubicBezTo>
                  <a:cubicBezTo>
                    <a:pt x="0" y="83"/>
                    <a:pt x="0" y="83"/>
                    <a:pt x="0" y="83"/>
                  </a:cubicBezTo>
                  <a:cubicBezTo>
                    <a:pt x="0" y="112"/>
                    <a:pt x="0" y="112"/>
                    <a:pt x="0" y="112"/>
                  </a:cubicBezTo>
                  <a:cubicBezTo>
                    <a:pt x="68" y="15"/>
                    <a:pt x="68" y="15"/>
                    <a:pt x="68" y="15"/>
                  </a:cubicBezTo>
                  <a:cubicBezTo>
                    <a:pt x="71" y="11"/>
                    <a:pt x="70" y="6"/>
                    <a:pt x="66" y="3"/>
                  </a:cubicBezTo>
                  <a:close/>
                </a:path>
              </a:pathLst>
            </a:custGeom>
            <a:solidFill>
              <a:srgbClr val="F49C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33" name="组合 132"/>
          <p:cNvGrpSpPr/>
          <p:nvPr/>
        </p:nvGrpSpPr>
        <p:grpSpPr>
          <a:xfrm>
            <a:off x="7786553" y="4944565"/>
            <a:ext cx="603914" cy="452935"/>
            <a:chOff x="1716088" y="1390650"/>
            <a:chExt cx="495300" cy="371475"/>
          </a:xfrm>
        </p:grpSpPr>
        <p:sp>
          <p:nvSpPr>
            <p:cNvPr id="134" name="Freeform 63"/>
            <p:cNvSpPr>
              <a:spLocks noEditPoints="1"/>
            </p:cNvSpPr>
            <p:nvPr/>
          </p:nvSpPr>
          <p:spPr bwMode="auto">
            <a:xfrm>
              <a:off x="1716088" y="1390650"/>
              <a:ext cx="106363" cy="368300"/>
            </a:xfrm>
            <a:custGeom>
              <a:avLst/>
              <a:gdLst>
                <a:gd name="T0" fmla="*/ 27 w 28"/>
                <a:gd name="T1" fmla="*/ 0 h 97"/>
                <a:gd name="T2" fmla="*/ 1 w 28"/>
                <a:gd name="T3" fmla="*/ 0 h 97"/>
                <a:gd name="T4" fmla="*/ 0 w 28"/>
                <a:gd name="T5" fmla="*/ 1 h 97"/>
                <a:gd name="T6" fmla="*/ 0 w 28"/>
                <a:gd name="T7" fmla="*/ 96 h 97"/>
                <a:gd name="T8" fmla="*/ 1 w 28"/>
                <a:gd name="T9" fmla="*/ 97 h 97"/>
                <a:gd name="T10" fmla="*/ 27 w 28"/>
                <a:gd name="T11" fmla="*/ 97 h 97"/>
                <a:gd name="T12" fmla="*/ 28 w 28"/>
                <a:gd name="T13" fmla="*/ 96 h 97"/>
                <a:gd name="T14" fmla="*/ 28 w 28"/>
                <a:gd name="T15" fmla="*/ 1 h 97"/>
                <a:gd name="T16" fmla="*/ 27 w 28"/>
                <a:gd name="T17" fmla="*/ 0 h 97"/>
                <a:gd name="T18" fmla="*/ 14 w 28"/>
                <a:gd name="T19" fmla="*/ 94 h 97"/>
                <a:gd name="T20" fmla="*/ 7 w 28"/>
                <a:gd name="T21" fmla="*/ 87 h 97"/>
                <a:gd name="T22" fmla="*/ 14 w 28"/>
                <a:gd name="T23" fmla="*/ 80 h 97"/>
                <a:gd name="T24" fmla="*/ 21 w 28"/>
                <a:gd name="T25" fmla="*/ 87 h 97"/>
                <a:gd name="T26" fmla="*/ 14 w 28"/>
                <a:gd name="T27" fmla="*/ 94 h 97"/>
                <a:gd name="T28" fmla="*/ 24 w 28"/>
                <a:gd name="T29" fmla="*/ 54 h 97"/>
                <a:gd name="T30" fmla="*/ 23 w 28"/>
                <a:gd name="T31" fmla="*/ 55 h 97"/>
                <a:gd name="T32" fmla="*/ 5 w 28"/>
                <a:gd name="T33" fmla="*/ 55 h 97"/>
                <a:gd name="T34" fmla="*/ 4 w 28"/>
                <a:gd name="T35" fmla="*/ 54 h 97"/>
                <a:gd name="T36" fmla="*/ 4 w 28"/>
                <a:gd name="T37" fmla="*/ 6 h 97"/>
                <a:gd name="T38" fmla="*/ 5 w 28"/>
                <a:gd name="T39" fmla="*/ 5 h 97"/>
                <a:gd name="T40" fmla="*/ 23 w 28"/>
                <a:gd name="T41" fmla="*/ 5 h 97"/>
                <a:gd name="T42" fmla="*/ 24 w 28"/>
                <a:gd name="T43" fmla="*/ 6 h 97"/>
                <a:gd name="T44" fmla="*/ 24 w 28"/>
                <a:gd name="T45" fmla="*/ 5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97">
                  <a:moveTo>
                    <a:pt x="27" y="0"/>
                  </a:moveTo>
                  <a:cubicBezTo>
                    <a:pt x="1" y="0"/>
                    <a:pt x="1" y="0"/>
                    <a:pt x="1" y="0"/>
                  </a:cubicBezTo>
                  <a:cubicBezTo>
                    <a:pt x="1" y="0"/>
                    <a:pt x="0" y="1"/>
                    <a:pt x="0" y="1"/>
                  </a:cubicBezTo>
                  <a:cubicBezTo>
                    <a:pt x="0" y="96"/>
                    <a:pt x="0" y="96"/>
                    <a:pt x="0" y="96"/>
                  </a:cubicBezTo>
                  <a:cubicBezTo>
                    <a:pt x="0" y="97"/>
                    <a:pt x="1" y="97"/>
                    <a:pt x="1" y="97"/>
                  </a:cubicBezTo>
                  <a:cubicBezTo>
                    <a:pt x="27" y="97"/>
                    <a:pt x="27" y="97"/>
                    <a:pt x="27" y="97"/>
                  </a:cubicBezTo>
                  <a:cubicBezTo>
                    <a:pt x="27" y="97"/>
                    <a:pt x="28" y="97"/>
                    <a:pt x="28" y="96"/>
                  </a:cubicBezTo>
                  <a:cubicBezTo>
                    <a:pt x="28" y="1"/>
                    <a:pt x="28" y="1"/>
                    <a:pt x="28" y="1"/>
                  </a:cubicBezTo>
                  <a:cubicBezTo>
                    <a:pt x="28" y="1"/>
                    <a:pt x="27" y="0"/>
                    <a:pt x="27" y="0"/>
                  </a:cubicBezTo>
                  <a:close/>
                  <a:moveTo>
                    <a:pt x="14" y="94"/>
                  </a:moveTo>
                  <a:cubicBezTo>
                    <a:pt x="10" y="94"/>
                    <a:pt x="7" y="91"/>
                    <a:pt x="7" y="87"/>
                  </a:cubicBezTo>
                  <a:cubicBezTo>
                    <a:pt x="7" y="83"/>
                    <a:pt x="10" y="80"/>
                    <a:pt x="14" y="80"/>
                  </a:cubicBezTo>
                  <a:cubicBezTo>
                    <a:pt x="18" y="80"/>
                    <a:pt x="21" y="83"/>
                    <a:pt x="21" y="87"/>
                  </a:cubicBezTo>
                  <a:cubicBezTo>
                    <a:pt x="21" y="91"/>
                    <a:pt x="18" y="94"/>
                    <a:pt x="14" y="94"/>
                  </a:cubicBezTo>
                  <a:close/>
                  <a:moveTo>
                    <a:pt x="24" y="54"/>
                  </a:moveTo>
                  <a:cubicBezTo>
                    <a:pt x="24" y="55"/>
                    <a:pt x="24" y="55"/>
                    <a:pt x="23" y="55"/>
                  </a:cubicBezTo>
                  <a:cubicBezTo>
                    <a:pt x="5" y="55"/>
                    <a:pt x="5" y="55"/>
                    <a:pt x="5" y="55"/>
                  </a:cubicBezTo>
                  <a:cubicBezTo>
                    <a:pt x="5" y="55"/>
                    <a:pt x="4" y="55"/>
                    <a:pt x="4" y="54"/>
                  </a:cubicBezTo>
                  <a:cubicBezTo>
                    <a:pt x="4" y="6"/>
                    <a:pt x="4" y="6"/>
                    <a:pt x="4" y="6"/>
                  </a:cubicBezTo>
                  <a:cubicBezTo>
                    <a:pt x="4" y="6"/>
                    <a:pt x="5" y="5"/>
                    <a:pt x="5" y="5"/>
                  </a:cubicBezTo>
                  <a:cubicBezTo>
                    <a:pt x="23" y="5"/>
                    <a:pt x="23" y="5"/>
                    <a:pt x="23" y="5"/>
                  </a:cubicBezTo>
                  <a:cubicBezTo>
                    <a:pt x="24" y="5"/>
                    <a:pt x="24" y="6"/>
                    <a:pt x="24" y="6"/>
                  </a:cubicBezTo>
                  <a:lnTo>
                    <a:pt x="24" y="54"/>
                  </a:ln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64"/>
            <p:cNvSpPr>
              <a:spLocks/>
            </p:cNvSpPr>
            <p:nvPr/>
          </p:nvSpPr>
          <p:spPr bwMode="auto">
            <a:xfrm>
              <a:off x="1743076" y="1436688"/>
              <a:ext cx="55563" cy="14287"/>
            </a:xfrm>
            <a:custGeom>
              <a:avLst/>
              <a:gdLst>
                <a:gd name="T0" fmla="*/ 15 w 15"/>
                <a:gd name="T1" fmla="*/ 3 h 4"/>
                <a:gd name="T2" fmla="*/ 14 w 15"/>
                <a:gd name="T3" fmla="*/ 4 h 4"/>
                <a:gd name="T4" fmla="*/ 0 w 15"/>
                <a:gd name="T5" fmla="*/ 4 h 4"/>
                <a:gd name="T6" fmla="*/ 0 w 15"/>
                <a:gd name="T7" fmla="*/ 3 h 4"/>
                <a:gd name="T8" fmla="*/ 0 w 15"/>
                <a:gd name="T9" fmla="*/ 1 h 4"/>
                <a:gd name="T10" fmla="*/ 0 w 15"/>
                <a:gd name="T11" fmla="*/ 0 h 4"/>
                <a:gd name="T12" fmla="*/ 14 w 15"/>
                <a:gd name="T13" fmla="*/ 0 h 4"/>
                <a:gd name="T14" fmla="*/ 15 w 15"/>
                <a:gd name="T15" fmla="*/ 1 h 4"/>
                <a:gd name="T16" fmla="*/ 15 w 15"/>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
                  <a:moveTo>
                    <a:pt x="15" y="3"/>
                  </a:moveTo>
                  <a:cubicBezTo>
                    <a:pt x="15" y="3"/>
                    <a:pt x="14" y="4"/>
                    <a:pt x="14" y="4"/>
                  </a:cubicBezTo>
                  <a:cubicBezTo>
                    <a:pt x="0" y="4"/>
                    <a:pt x="0" y="4"/>
                    <a:pt x="0" y="4"/>
                  </a:cubicBezTo>
                  <a:cubicBezTo>
                    <a:pt x="0" y="4"/>
                    <a:pt x="0" y="3"/>
                    <a:pt x="0" y="3"/>
                  </a:cubicBezTo>
                  <a:cubicBezTo>
                    <a:pt x="0" y="1"/>
                    <a:pt x="0" y="1"/>
                    <a:pt x="0" y="1"/>
                  </a:cubicBezTo>
                  <a:cubicBezTo>
                    <a:pt x="0" y="0"/>
                    <a:pt x="0" y="0"/>
                    <a:pt x="0" y="0"/>
                  </a:cubicBezTo>
                  <a:cubicBezTo>
                    <a:pt x="14" y="0"/>
                    <a:pt x="14" y="0"/>
                    <a:pt x="14" y="0"/>
                  </a:cubicBezTo>
                  <a:cubicBezTo>
                    <a:pt x="14" y="0"/>
                    <a:pt x="15" y="0"/>
                    <a:pt x="15" y="1"/>
                  </a:cubicBezTo>
                  <a:lnTo>
                    <a:pt x="15" y="3"/>
                  </a:ln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65"/>
            <p:cNvSpPr>
              <a:spLocks/>
            </p:cNvSpPr>
            <p:nvPr/>
          </p:nvSpPr>
          <p:spPr bwMode="auto">
            <a:xfrm>
              <a:off x="1743076" y="1455738"/>
              <a:ext cx="55563" cy="14287"/>
            </a:xfrm>
            <a:custGeom>
              <a:avLst/>
              <a:gdLst>
                <a:gd name="T0" fmla="*/ 15 w 15"/>
                <a:gd name="T1" fmla="*/ 3 h 4"/>
                <a:gd name="T2" fmla="*/ 14 w 15"/>
                <a:gd name="T3" fmla="*/ 4 h 4"/>
                <a:gd name="T4" fmla="*/ 1 w 15"/>
                <a:gd name="T5" fmla="*/ 4 h 4"/>
                <a:gd name="T6" fmla="*/ 0 w 15"/>
                <a:gd name="T7" fmla="*/ 3 h 4"/>
                <a:gd name="T8" fmla="*/ 0 w 15"/>
                <a:gd name="T9" fmla="*/ 1 h 4"/>
                <a:gd name="T10" fmla="*/ 1 w 15"/>
                <a:gd name="T11" fmla="*/ 0 h 4"/>
                <a:gd name="T12" fmla="*/ 14 w 15"/>
                <a:gd name="T13" fmla="*/ 0 h 4"/>
                <a:gd name="T14" fmla="*/ 15 w 15"/>
                <a:gd name="T15" fmla="*/ 1 h 4"/>
                <a:gd name="T16" fmla="*/ 15 w 15"/>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
                  <a:moveTo>
                    <a:pt x="15" y="3"/>
                  </a:moveTo>
                  <a:cubicBezTo>
                    <a:pt x="15" y="3"/>
                    <a:pt x="14" y="4"/>
                    <a:pt x="14" y="4"/>
                  </a:cubicBezTo>
                  <a:cubicBezTo>
                    <a:pt x="1" y="4"/>
                    <a:pt x="1" y="4"/>
                    <a:pt x="1" y="4"/>
                  </a:cubicBezTo>
                  <a:cubicBezTo>
                    <a:pt x="0" y="4"/>
                    <a:pt x="0" y="3"/>
                    <a:pt x="0" y="3"/>
                  </a:cubicBezTo>
                  <a:cubicBezTo>
                    <a:pt x="0" y="1"/>
                    <a:pt x="0" y="1"/>
                    <a:pt x="0" y="1"/>
                  </a:cubicBezTo>
                  <a:cubicBezTo>
                    <a:pt x="0" y="0"/>
                    <a:pt x="0" y="0"/>
                    <a:pt x="1" y="0"/>
                  </a:cubicBezTo>
                  <a:cubicBezTo>
                    <a:pt x="14" y="0"/>
                    <a:pt x="14" y="0"/>
                    <a:pt x="14" y="0"/>
                  </a:cubicBezTo>
                  <a:cubicBezTo>
                    <a:pt x="14" y="0"/>
                    <a:pt x="15" y="0"/>
                    <a:pt x="15" y="1"/>
                  </a:cubicBezTo>
                  <a:lnTo>
                    <a:pt x="15" y="3"/>
                  </a:ln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66"/>
            <p:cNvSpPr>
              <a:spLocks noEditPoints="1"/>
            </p:cNvSpPr>
            <p:nvPr/>
          </p:nvSpPr>
          <p:spPr bwMode="auto">
            <a:xfrm>
              <a:off x="1841501" y="1390650"/>
              <a:ext cx="101600" cy="368300"/>
            </a:xfrm>
            <a:custGeom>
              <a:avLst/>
              <a:gdLst>
                <a:gd name="T0" fmla="*/ 27 w 27"/>
                <a:gd name="T1" fmla="*/ 0 h 97"/>
                <a:gd name="T2" fmla="*/ 1 w 27"/>
                <a:gd name="T3" fmla="*/ 0 h 97"/>
                <a:gd name="T4" fmla="*/ 0 w 27"/>
                <a:gd name="T5" fmla="*/ 1 h 97"/>
                <a:gd name="T6" fmla="*/ 0 w 27"/>
                <a:gd name="T7" fmla="*/ 96 h 97"/>
                <a:gd name="T8" fmla="*/ 1 w 27"/>
                <a:gd name="T9" fmla="*/ 97 h 97"/>
                <a:gd name="T10" fmla="*/ 27 w 27"/>
                <a:gd name="T11" fmla="*/ 97 h 97"/>
                <a:gd name="T12" fmla="*/ 27 w 27"/>
                <a:gd name="T13" fmla="*/ 96 h 97"/>
                <a:gd name="T14" fmla="*/ 27 w 27"/>
                <a:gd name="T15" fmla="*/ 1 h 97"/>
                <a:gd name="T16" fmla="*/ 27 w 27"/>
                <a:gd name="T17" fmla="*/ 0 h 97"/>
                <a:gd name="T18" fmla="*/ 14 w 27"/>
                <a:gd name="T19" fmla="*/ 94 h 97"/>
                <a:gd name="T20" fmla="*/ 7 w 27"/>
                <a:gd name="T21" fmla="*/ 87 h 97"/>
                <a:gd name="T22" fmla="*/ 14 w 27"/>
                <a:gd name="T23" fmla="*/ 80 h 97"/>
                <a:gd name="T24" fmla="*/ 21 w 27"/>
                <a:gd name="T25" fmla="*/ 87 h 97"/>
                <a:gd name="T26" fmla="*/ 14 w 27"/>
                <a:gd name="T27" fmla="*/ 94 h 97"/>
                <a:gd name="T28" fmla="*/ 24 w 27"/>
                <a:gd name="T29" fmla="*/ 54 h 97"/>
                <a:gd name="T30" fmla="*/ 23 w 27"/>
                <a:gd name="T31" fmla="*/ 55 h 97"/>
                <a:gd name="T32" fmla="*/ 5 w 27"/>
                <a:gd name="T33" fmla="*/ 55 h 97"/>
                <a:gd name="T34" fmla="*/ 4 w 27"/>
                <a:gd name="T35" fmla="*/ 54 h 97"/>
                <a:gd name="T36" fmla="*/ 4 w 27"/>
                <a:gd name="T37" fmla="*/ 6 h 97"/>
                <a:gd name="T38" fmla="*/ 5 w 27"/>
                <a:gd name="T39" fmla="*/ 5 h 97"/>
                <a:gd name="T40" fmla="*/ 23 w 27"/>
                <a:gd name="T41" fmla="*/ 5 h 97"/>
                <a:gd name="T42" fmla="*/ 24 w 27"/>
                <a:gd name="T43" fmla="*/ 6 h 97"/>
                <a:gd name="T44" fmla="*/ 24 w 27"/>
                <a:gd name="T45" fmla="*/ 5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97">
                  <a:moveTo>
                    <a:pt x="27" y="0"/>
                  </a:moveTo>
                  <a:cubicBezTo>
                    <a:pt x="1" y="0"/>
                    <a:pt x="1" y="0"/>
                    <a:pt x="1" y="0"/>
                  </a:cubicBezTo>
                  <a:cubicBezTo>
                    <a:pt x="1" y="0"/>
                    <a:pt x="0" y="1"/>
                    <a:pt x="0" y="1"/>
                  </a:cubicBezTo>
                  <a:cubicBezTo>
                    <a:pt x="0" y="96"/>
                    <a:pt x="0" y="96"/>
                    <a:pt x="0" y="96"/>
                  </a:cubicBezTo>
                  <a:cubicBezTo>
                    <a:pt x="0" y="97"/>
                    <a:pt x="1" y="97"/>
                    <a:pt x="1" y="97"/>
                  </a:cubicBezTo>
                  <a:cubicBezTo>
                    <a:pt x="27" y="97"/>
                    <a:pt x="27" y="97"/>
                    <a:pt x="27" y="97"/>
                  </a:cubicBezTo>
                  <a:cubicBezTo>
                    <a:pt x="27" y="97"/>
                    <a:pt x="27" y="97"/>
                    <a:pt x="27" y="96"/>
                  </a:cubicBezTo>
                  <a:cubicBezTo>
                    <a:pt x="27" y="1"/>
                    <a:pt x="27" y="1"/>
                    <a:pt x="27" y="1"/>
                  </a:cubicBezTo>
                  <a:cubicBezTo>
                    <a:pt x="27" y="1"/>
                    <a:pt x="27" y="0"/>
                    <a:pt x="27" y="0"/>
                  </a:cubicBezTo>
                  <a:close/>
                  <a:moveTo>
                    <a:pt x="14" y="94"/>
                  </a:moveTo>
                  <a:cubicBezTo>
                    <a:pt x="10" y="94"/>
                    <a:pt x="7" y="91"/>
                    <a:pt x="7" y="87"/>
                  </a:cubicBezTo>
                  <a:cubicBezTo>
                    <a:pt x="7" y="83"/>
                    <a:pt x="10" y="80"/>
                    <a:pt x="14" y="80"/>
                  </a:cubicBezTo>
                  <a:cubicBezTo>
                    <a:pt x="18" y="80"/>
                    <a:pt x="21" y="83"/>
                    <a:pt x="21" y="87"/>
                  </a:cubicBezTo>
                  <a:cubicBezTo>
                    <a:pt x="21" y="91"/>
                    <a:pt x="18" y="94"/>
                    <a:pt x="14" y="94"/>
                  </a:cubicBezTo>
                  <a:close/>
                  <a:moveTo>
                    <a:pt x="24" y="54"/>
                  </a:moveTo>
                  <a:cubicBezTo>
                    <a:pt x="24" y="55"/>
                    <a:pt x="24" y="55"/>
                    <a:pt x="23" y="55"/>
                  </a:cubicBezTo>
                  <a:cubicBezTo>
                    <a:pt x="5" y="55"/>
                    <a:pt x="5" y="55"/>
                    <a:pt x="5" y="55"/>
                  </a:cubicBezTo>
                  <a:cubicBezTo>
                    <a:pt x="5" y="55"/>
                    <a:pt x="4" y="55"/>
                    <a:pt x="4" y="54"/>
                  </a:cubicBezTo>
                  <a:cubicBezTo>
                    <a:pt x="4" y="6"/>
                    <a:pt x="4" y="6"/>
                    <a:pt x="4" y="6"/>
                  </a:cubicBezTo>
                  <a:cubicBezTo>
                    <a:pt x="4" y="6"/>
                    <a:pt x="5" y="5"/>
                    <a:pt x="5" y="5"/>
                  </a:cubicBezTo>
                  <a:cubicBezTo>
                    <a:pt x="23" y="5"/>
                    <a:pt x="23" y="5"/>
                    <a:pt x="23" y="5"/>
                  </a:cubicBezTo>
                  <a:cubicBezTo>
                    <a:pt x="24" y="5"/>
                    <a:pt x="24" y="6"/>
                    <a:pt x="24" y="6"/>
                  </a:cubicBezTo>
                  <a:lnTo>
                    <a:pt x="24" y="54"/>
                  </a:ln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67"/>
            <p:cNvSpPr>
              <a:spLocks/>
            </p:cNvSpPr>
            <p:nvPr/>
          </p:nvSpPr>
          <p:spPr bwMode="auto">
            <a:xfrm>
              <a:off x="1866901" y="1436688"/>
              <a:ext cx="53975" cy="14287"/>
            </a:xfrm>
            <a:custGeom>
              <a:avLst/>
              <a:gdLst>
                <a:gd name="T0" fmla="*/ 14 w 14"/>
                <a:gd name="T1" fmla="*/ 3 h 4"/>
                <a:gd name="T2" fmla="*/ 14 w 14"/>
                <a:gd name="T3" fmla="*/ 4 h 4"/>
                <a:gd name="T4" fmla="*/ 0 w 14"/>
                <a:gd name="T5" fmla="*/ 4 h 4"/>
                <a:gd name="T6" fmla="*/ 0 w 14"/>
                <a:gd name="T7" fmla="*/ 3 h 4"/>
                <a:gd name="T8" fmla="*/ 0 w 14"/>
                <a:gd name="T9" fmla="*/ 1 h 4"/>
                <a:gd name="T10" fmla="*/ 0 w 14"/>
                <a:gd name="T11" fmla="*/ 0 h 4"/>
                <a:gd name="T12" fmla="*/ 14 w 14"/>
                <a:gd name="T13" fmla="*/ 0 h 4"/>
                <a:gd name="T14" fmla="*/ 14 w 14"/>
                <a:gd name="T15" fmla="*/ 1 h 4"/>
                <a:gd name="T16" fmla="*/ 14 w 14"/>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4" y="3"/>
                  </a:moveTo>
                  <a:cubicBezTo>
                    <a:pt x="14" y="3"/>
                    <a:pt x="14" y="4"/>
                    <a:pt x="14" y="4"/>
                  </a:cubicBezTo>
                  <a:cubicBezTo>
                    <a:pt x="0" y="4"/>
                    <a:pt x="0" y="4"/>
                    <a:pt x="0" y="4"/>
                  </a:cubicBezTo>
                  <a:cubicBezTo>
                    <a:pt x="0" y="4"/>
                    <a:pt x="0" y="3"/>
                    <a:pt x="0" y="3"/>
                  </a:cubicBezTo>
                  <a:cubicBezTo>
                    <a:pt x="0" y="1"/>
                    <a:pt x="0" y="1"/>
                    <a:pt x="0" y="1"/>
                  </a:cubicBezTo>
                  <a:cubicBezTo>
                    <a:pt x="0" y="0"/>
                    <a:pt x="0" y="0"/>
                    <a:pt x="0" y="0"/>
                  </a:cubicBezTo>
                  <a:cubicBezTo>
                    <a:pt x="14" y="0"/>
                    <a:pt x="14" y="0"/>
                    <a:pt x="14" y="0"/>
                  </a:cubicBezTo>
                  <a:cubicBezTo>
                    <a:pt x="14" y="0"/>
                    <a:pt x="14" y="0"/>
                    <a:pt x="14" y="1"/>
                  </a:cubicBezTo>
                  <a:lnTo>
                    <a:pt x="14" y="3"/>
                  </a:ln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68"/>
            <p:cNvSpPr>
              <a:spLocks/>
            </p:cNvSpPr>
            <p:nvPr/>
          </p:nvSpPr>
          <p:spPr bwMode="auto">
            <a:xfrm>
              <a:off x="1866901" y="1455738"/>
              <a:ext cx="57150" cy="14287"/>
            </a:xfrm>
            <a:custGeom>
              <a:avLst/>
              <a:gdLst>
                <a:gd name="T0" fmla="*/ 15 w 15"/>
                <a:gd name="T1" fmla="*/ 3 h 4"/>
                <a:gd name="T2" fmla="*/ 14 w 15"/>
                <a:gd name="T3" fmla="*/ 4 h 4"/>
                <a:gd name="T4" fmla="*/ 0 w 15"/>
                <a:gd name="T5" fmla="*/ 4 h 4"/>
                <a:gd name="T6" fmla="*/ 0 w 15"/>
                <a:gd name="T7" fmla="*/ 3 h 4"/>
                <a:gd name="T8" fmla="*/ 0 w 15"/>
                <a:gd name="T9" fmla="*/ 1 h 4"/>
                <a:gd name="T10" fmla="*/ 0 w 15"/>
                <a:gd name="T11" fmla="*/ 0 h 4"/>
                <a:gd name="T12" fmla="*/ 14 w 15"/>
                <a:gd name="T13" fmla="*/ 0 h 4"/>
                <a:gd name="T14" fmla="*/ 15 w 15"/>
                <a:gd name="T15" fmla="*/ 1 h 4"/>
                <a:gd name="T16" fmla="*/ 15 w 15"/>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
                  <a:moveTo>
                    <a:pt x="15" y="3"/>
                  </a:moveTo>
                  <a:cubicBezTo>
                    <a:pt x="15" y="3"/>
                    <a:pt x="14" y="4"/>
                    <a:pt x="14" y="4"/>
                  </a:cubicBezTo>
                  <a:cubicBezTo>
                    <a:pt x="0" y="4"/>
                    <a:pt x="0" y="4"/>
                    <a:pt x="0" y="4"/>
                  </a:cubicBezTo>
                  <a:cubicBezTo>
                    <a:pt x="0" y="4"/>
                    <a:pt x="0" y="3"/>
                    <a:pt x="0" y="3"/>
                  </a:cubicBezTo>
                  <a:cubicBezTo>
                    <a:pt x="0" y="1"/>
                    <a:pt x="0" y="1"/>
                    <a:pt x="0" y="1"/>
                  </a:cubicBezTo>
                  <a:cubicBezTo>
                    <a:pt x="0" y="0"/>
                    <a:pt x="0" y="0"/>
                    <a:pt x="0" y="0"/>
                  </a:cubicBezTo>
                  <a:cubicBezTo>
                    <a:pt x="14" y="0"/>
                    <a:pt x="14" y="0"/>
                    <a:pt x="14" y="0"/>
                  </a:cubicBezTo>
                  <a:cubicBezTo>
                    <a:pt x="14" y="0"/>
                    <a:pt x="15" y="0"/>
                    <a:pt x="15" y="1"/>
                  </a:cubicBezTo>
                  <a:lnTo>
                    <a:pt x="15" y="3"/>
                  </a:ln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69"/>
            <p:cNvSpPr>
              <a:spLocks noEditPoints="1"/>
            </p:cNvSpPr>
            <p:nvPr/>
          </p:nvSpPr>
          <p:spPr bwMode="auto">
            <a:xfrm>
              <a:off x="1954213" y="1390650"/>
              <a:ext cx="257175" cy="371475"/>
            </a:xfrm>
            <a:custGeom>
              <a:avLst/>
              <a:gdLst>
                <a:gd name="T0" fmla="*/ 23 w 68"/>
                <a:gd name="T1" fmla="*/ 0 h 98"/>
                <a:gd name="T2" fmla="*/ 0 w 68"/>
                <a:gd name="T3" fmla="*/ 12 h 98"/>
                <a:gd name="T4" fmla="*/ 0 w 68"/>
                <a:gd name="T5" fmla="*/ 13 h 98"/>
                <a:gd name="T6" fmla="*/ 44 w 68"/>
                <a:gd name="T7" fmla="*/ 97 h 98"/>
                <a:gd name="T8" fmla="*/ 45 w 68"/>
                <a:gd name="T9" fmla="*/ 98 h 98"/>
                <a:gd name="T10" fmla="*/ 67 w 68"/>
                <a:gd name="T11" fmla="*/ 86 h 98"/>
                <a:gd name="T12" fmla="*/ 68 w 68"/>
                <a:gd name="T13" fmla="*/ 85 h 98"/>
                <a:gd name="T14" fmla="*/ 24 w 68"/>
                <a:gd name="T15" fmla="*/ 0 h 98"/>
                <a:gd name="T16" fmla="*/ 23 w 68"/>
                <a:gd name="T17" fmla="*/ 0 h 98"/>
                <a:gd name="T18" fmla="*/ 54 w 68"/>
                <a:gd name="T19" fmla="*/ 89 h 98"/>
                <a:gd name="T20" fmla="*/ 45 w 68"/>
                <a:gd name="T21" fmla="*/ 86 h 98"/>
                <a:gd name="T22" fmla="*/ 48 w 68"/>
                <a:gd name="T23" fmla="*/ 77 h 98"/>
                <a:gd name="T24" fmla="*/ 57 w 68"/>
                <a:gd name="T25" fmla="*/ 80 h 98"/>
                <a:gd name="T26" fmla="*/ 54 w 68"/>
                <a:gd name="T27" fmla="*/ 89 h 98"/>
                <a:gd name="T28" fmla="*/ 45 w 68"/>
                <a:gd name="T29" fmla="*/ 49 h 98"/>
                <a:gd name="T30" fmla="*/ 45 w 68"/>
                <a:gd name="T31" fmla="*/ 50 h 98"/>
                <a:gd name="T32" fmla="*/ 29 w 68"/>
                <a:gd name="T33" fmla="*/ 59 h 98"/>
                <a:gd name="T34" fmla="*/ 28 w 68"/>
                <a:gd name="T35" fmla="*/ 58 h 98"/>
                <a:gd name="T36" fmla="*/ 6 w 68"/>
                <a:gd name="T37" fmla="*/ 15 h 98"/>
                <a:gd name="T38" fmla="*/ 6 w 68"/>
                <a:gd name="T39" fmla="*/ 14 h 98"/>
                <a:gd name="T40" fmla="*/ 22 w 68"/>
                <a:gd name="T41" fmla="*/ 6 h 98"/>
                <a:gd name="T42" fmla="*/ 23 w 68"/>
                <a:gd name="T43" fmla="*/ 6 h 98"/>
                <a:gd name="T44" fmla="*/ 45 w 68"/>
                <a:gd name="T45" fmla="*/ 4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98">
                  <a:moveTo>
                    <a:pt x="23" y="0"/>
                  </a:moveTo>
                  <a:cubicBezTo>
                    <a:pt x="0" y="12"/>
                    <a:pt x="0" y="12"/>
                    <a:pt x="0" y="12"/>
                  </a:cubicBezTo>
                  <a:cubicBezTo>
                    <a:pt x="0" y="12"/>
                    <a:pt x="0" y="12"/>
                    <a:pt x="0" y="13"/>
                  </a:cubicBezTo>
                  <a:cubicBezTo>
                    <a:pt x="44" y="97"/>
                    <a:pt x="44" y="97"/>
                    <a:pt x="44" y="97"/>
                  </a:cubicBezTo>
                  <a:cubicBezTo>
                    <a:pt x="44" y="98"/>
                    <a:pt x="44" y="98"/>
                    <a:pt x="45" y="98"/>
                  </a:cubicBezTo>
                  <a:cubicBezTo>
                    <a:pt x="67" y="86"/>
                    <a:pt x="67" y="86"/>
                    <a:pt x="67" y="86"/>
                  </a:cubicBezTo>
                  <a:cubicBezTo>
                    <a:pt x="68" y="86"/>
                    <a:pt x="68" y="85"/>
                    <a:pt x="68" y="85"/>
                  </a:cubicBezTo>
                  <a:cubicBezTo>
                    <a:pt x="24" y="0"/>
                    <a:pt x="24" y="0"/>
                    <a:pt x="24" y="0"/>
                  </a:cubicBezTo>
                  <a:cubicBezTo>
                    <a:pt x="24" y="0"/>
                    <a:pt x="23" y="0"/>
                    <a:pt x="23" y="0"/>
                  </a:cubicBezTo>
                  <a:close/>
                  <a:moveTo>
                    <a:pt x="54" y="89"/>
                  </a:moveTo>
                  <a:cubicBezTo>
                    <a:pt x="51" y="90"/>
                    <a:pt x="47" y="89"/>
                    <a:pt x="45" y="86"/>
                  </a:cubicBezTo>
                  <a:cubicBezTo>
                    <a:pt x="44" y="83"/>
                    <a:pt x="45" y="79"/>
                    <a:pt x="48" y="77"/>
                  </a:cubicBezTo>
                  <a:cubicBezTo>
                    <a:pt x="52" y="75"/>
                    <a:pt x="56" y="76"/>
                    <a:pt x="57" y="80"/>
                  </a:cubicBezTo>
                  <a:cubicBezTo>
                    <a:pt x="59" y="83"/>
                    <a:pt x="58" y="87"/>
                    <a:pt x="54" y="89"/>
                  </a:cubicBezTo>
                  <a:close/>
                  <a:moveTo>
                    <a:pt x="45" y="49"/>
                  </a:moveTo>
                  <a:cubicBezTo>
                    <a:pt x="46" y="50"/>
                    <a:pt x="45" y="50"/>
                    <a:pt x="45" y="50"/>
                  </a:cubicBezTo>
                  <a:cubicBezTo>
                    <a:pt x="29" y="59"/>
                    <a:pt x="29" y="59"/>
                    <a:pt x="29" y="59"/>
                  </a:cubicBezTo>
                  <a:cubicBezTo>
                    <a:pt x="29" y="59"/>
                    <a:pt x="28" y="59"/>
                    <a:pt x="28" y="58"/>
                  </a:cubicBezTo>
                  <a:cubicBezTo>
                    <a:pt x="6" y="15"/>
                    <a:pt x="6" y="15"/>
                    <a:pt x="6" y="15"/>
                  </a:cubicBezTo>
                  <a:cubicBezTo>
                    <a:pt x="6" y="15"/>
                    <a:pt x="6" y="14"/>
                    <a:pt x="6" y="14"/>
                  </a:cubicBezTo>
                  <a:cubicBezTo>
                    <a:pt x="22" y="6"/>
                    <a:pt x="22" y="6"/>
                    <a:pt x="22" y="6"/>
                  </a:cubicBezTo>
                  <a:cubicBezTo>
                    <a:pt x="22" y="6"/>
                    <a:pt x="23" y="6"/>
                    <a:pt x="23" y="6"/>
                  </a:cubicBezTo>
                  <a:lnTo>
                    <a:pt x="45" y="49"/>
                  </a:ln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70"/>
            <p:cNvSpPr>
              <a:spLocks/>
            </p:cNvSpPr>
            <p:nvPr/>
          </p:nvSpPr>
          <p:spPr bwMode="auto">
            <a:xfrm>
              <a:off x="1995488" y="1439863"/>
              <a:ext cx="52388" cy="38100"/>
            </a:xfrm>
            <a:custGeom>
              <a:avLst/>
              <a:gdLst>
                <a:gd name="T0" fmla="*/ 14 w 14"/>
                <a:gd name="T1" fmla="*/ 2 h 10"/>
                <a:gd name="T2" fmla="*/ 14 w 14"/>
                <a:gd name="T3" fmla="*/ 3 h 10"/>
                <a:gd name="T4" fmla="*/ 2 w 14"/>
                <a:gd name="T5" fmla="*/ 9 h 10"/>
                <a:gd name="T6" fmla="*/ 1 w 14"/>
                <a:gd name="T7" fmla="*/ 9 h 10"/>
                <a:gd name="T8" fmla="*/ 0 w 14"/>
                <a:gd name="T9" fmla="*/ 7 h 10"/>
                <a:gd name="T10" fmla="*/ 0 w 14"/>
                <a:gd name="T11" fmla="*/ 6 h 10"/>
                <a:gd name="T12" fmla="*/ 12 w 14"/>
                <a:gd name="T13" fmla="*/ 0 h 10"/>
                <a:gd name="T14" fmla="*/ 13 w 14"/>
                <a:gd name="T15" fmla="*/ 0 h 10"/>
                <a:gd name="T16" fmla="*/ 14 w 14"/>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14" y="2"/>
                  </a:moveTo>
                  <a:cubicBezTo>
                    <a:pt x="14" y="3"/>
                    <a:pt x="14" y="3"/>
                    <a:pt x="14" y="3"/>
                  </a:cubicBezTo>
                  <a:cubicBezTo>
                    <a:pt x="2" y="9"/>
                    <a:pt x="2" y="9"/>
                    <a:pt x="2" y="9"/>
                  </a:cubicBezTo>
                  <a:cubicBezTo>
                    <a:pt x="1" y="10"/>
                    <a:pt x="1" y="9"/>
                    <a:pt x="1" y="9"/>
                  </a:cubicBezTo>
                  <a:cubicBezTo>
                    <a:pt x="0" y="7"/>
                    <a:pt x="0" y="7"/>
                    <a:pt x="0" y="7"/>
                  </a:cubicBezTo>
                  <a:cubicBezTo>
                    <a:pt x="0" y="7"/>
                    <a:pt x="0" y="6"/>
                    <a:pt x="0" y="6"/>
                  </a:cubicBezTo>
                  <a:cubicBezTo>
                    <a:pt x="12" y="0"/>
                    <a:pt x="12" y="0"/>
                    <a:pt x="12" y="0"/>
                  </a:cubicBezTo>
                  <a:cubicBezTo>
                    <a:pt x="12" y="0"/>
                    <a:pt x="13" y="0"/>
                    <a:pt x="13" y="0"/>
                  </a:cubicBezTo>
                  <a:lnTo>
                    <a:pt x="14" y="2"/>
                  </a:ln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71"/>
            <p:cNvSpPr>
              <a:spLocks/>
            </p:cNvSpPr>
            <p:nvPr/>
          </p:nvSpPr>
          <p:spPr bwMode="auto">
            <a:xfrm>
              <a:off x="2003426" y="1455738"/>
              <a:ext cx="57150" cy="38100"/>
            </a:xfrm>
            <a:custGeom>
              <a:avLst/>
              <a:gdLst>
                <a:gd name="T0" fmla="*/ 14 w 15"/>
                <a:gd name="T1" fmla="*/ 3 h 10"/>
                <a:gd name="T2" fmla="*/ 14 w 15"/>
                <a:gd name="T3" fmla="*/ 4 h 10"/>
                <a:gd name="T4" fmla="*/ 2 w 15"/>
                <a:gd name="T5" fmla="*/ 10 h 10"/>
                <a:gd name="T6" fmla="*/ 1 w 15"/>
                <a:gd name="T7" fmla="*/ 9 h 10"/>
                <a:gd name="T8" fmla="*/ 0 w 15"/>
                <a:gd name="T9" fmla="*/ 8 h 10"/>
                <a:gd name="T10" fmla="*/ 1 w 15"/>
                <a:gd name="T11" fmla="*/ 6 h 10"/>
                <a:gd name="T12" fmla="*/ 12 w 15"/>
                <a:gd name="T13" fmla="*/ 0 h 10"/>
                <a:gd name="T14" fmla="*/ 13 w 15"/>
                <a:gd name="T15" fmla="*/ 1 h 10"/>
                <a:gd name="T16" fmla="*/ 14 w 15"/>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14" y="3"/>
                  </a:moveTo>
                  <a:cubicBezTo>
                    <a:pt x="15" y="3"/>
                    <a:pt x="14" y="3"/>
                    <a:pt x="14" y="4"/>
                  </a:cubicBezTo>
                  <a:cubicBezTo>
                    <a:pt x="2" y="10"/>
                    <a:pt x="2" y="10"/>
                    <a:pt x="2" y="10"/>
                  </a:cubicBezTo>
                  <a:cubicBezTo>
                    <a:pt x="2" y="10"/>
                    <a:pt x="1" y="10"/>
                    <a:pt x="1" y="9"/>
                  </a:cubicBezTo>
                  <a:cubicBezTo>
                    <a:pt x="0" y="8"/>
                    <a:pt x="0" y="8"/>
                    <a:pt x="0" y="8"/>
                  </a:cubicBezTo>
                  <a:cubicBezTo>
                    <a:pt x="0" y="7"/>
                    <a:pt x="0" y="7"/>
                    <a:pt x="1" y="6"/>
                  </a:cubicBezTo>
                  <a:cubicBezTo>
                    <a:pt x="12" y="0"/>
                    <a:pt x="12" y="0"/>
                    <a:pt x="12" y="0"/>
                  </a:cubicBezTo>
                  <a:cubicBezTo>
                    <a:pt x="13" y="0"/>
                    <a:pt x="13" y="0"/>
                    <a:pt x="13" y="1"/>
                  </a:cubicBezTo>
                  <a:lnTo>
                    <a:pt x="14" y="3"/>
                  </a:ln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Oval 8"/>
          <p:cNvSpPr>
            <a:spLocks noChangeArrowheads="1"/>
          </p:cNvSpPr>
          <p:nvPr/>
        </p:nvSpPr>
        <p:spPr bwMode="auto">
          <a:xfrm>
            <a:off x="5432425" y="4511630"/>
            <a:ext cx="1192602" cy="118746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 name="文本框 3"/>
          <p:cNvSpPr txBox="1"/>
          <p:nvPr/>
        </p:nvSpPr>
        <p:spPr>
          <a:xfrm>
            <a:off x="1414674" y="550138"/>
            <a:ext cx="3650619" cy="369332"/>
          </a:xfrm>
          <a:prstGeom prst="rect">
            <a:avLst/>
          </a:prstGeom>
          <a:noFill/>
        </p:spPr>
        <p:txBody>
          <a:bodyPr wrap="square" rtlCol="0">
            <a:spAutoFit/>
          </a:bodyPr>
          <a:lstStyle/>
          <a:p>
            <a:r>
              <a:rPr lang="en-US" altLang="zh-CN"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Design Features</a:t>
            </a:r>
            <a:endParaRPr lang="zh-CN" altLang="en-US" dirty="0">
              <a:solidFill>
                <a:srgbClr val="183A5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文本框 90"/>
          <p:cNvSpPr txBox="1"/>
          <p:nvPr/>
        </p:nvSpPr>
        <p:spPr>
          <a:xfrm>
            <a:off x="-26803" y="685412"/>
            <a:ext cx="1174425" cy="369332"/>
          </a:xfrm>
          <a:prstGeom prst="rect">
            <a:avLst/>
          </a:prstGeom>
          <a:noFill/>
        </p:spPr>
        <p:txBody>
          <a:bodyPr wrap="none" rtlCol="0">
            <a:spAutoFit/>
          </a:bodyPr>
          <a:lstStyle/>
          <a:p>
            <a:pPr algn="ctr"/>
            <a:r>
              <a:rPr lang="en-US" altLang="zh-CN" dirty="0">
                <a:solidFill>
                  <a:schemeClr val="lt1"/>
                </a:solidFill>
              </a:rPr>
              <a:t>PART TWO</a:t>
            </a:r>
            <a:endParaRPr lang="zh-CN" altLang="en-US" dirty="0">
              <a:solidFill>
                <a:schemeClr val="lt1"/>
              </a:solidFill>
            </a:endParaRPr>
          </a:p>
        </p:txBody>
      </p:sp>
      <p:grpSp>
        <p:nvGrpSpPr>
          <p:cNvPr id="4" name="组合 3"/>
          <p:cNvGrpSpPr/>
          <p:nvPr/>
        </p:nvGrpSpPr>
        <p:grpSpPr>
          <a:xfrm rot="2795583">
            <a:off x="680867" y="1859492"/>
            <a:ext cx="1863915" cy="1876332"/>
            <a:chOff x="7068863" y="3848384"/>
            <a:chExt cx="1015070" cy="1232262"/>
          </a:xfrm>
        </p:grpSpPr>
        <p:grpSp>
          <p:nvGrpSpPr>
            <p:cNvPr id="5" name="组合 127"/>
            <p:cNvGrpSpPr/>
            <p:nvPr/>
          </p:nvGrpSpPr>
          <p:grpSpPr>
            <a:xfrm rot="18826650">
              <a:off x="6960267" y="3956980"/>
              <a:ext cx="1232262" cy="1015070"/>
              <a:chOff x="2340642" y="4566580"/>
              <a:chExt cx="1232262" cy="1015070"/>
            </a:xfrm>
          </p:grpSpPr>
          <p:grpSp>
            <p:nvGrpSpPr>
              <p:cNvPr id="7" name="组合 124"/>
              <p:cNvGrpSpPr/>
              <p:nvPr/>
            </p:nvGrpSpPr>
            <p:grpSpPr>
              <a:xfrm>
                <a:off x="2340642" y="4566580"/>
                <a:ext cx="1232262" cy="1015070"/>
                <a:chOff x="1016667" y="4547530"/>
                <a:chExt cx="1232262" cy="1015070"/>
              </a:xfrm>
            </p:grpSpPr>
            <p:sp>
              <p:nvSpPr>
                <p:cNvPr id="12" name="矩形 11"/>
                <p:cNvSpPr/>
                <p:nvPr/>
              </p:nvSpPr>
              <p:spPr bwMode="auto">
                <a:xfrm>
                  <a:off x="1107946" y="4697446"/>
                  <a:ext cx="1067961" cy="865154"/>
                </a:xfrm>
                <a:prstGeom prst="rect">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3" name="椭圆 12"/>
                <p:cNvSpPr/>
                <p:nvPr/>
              </p:nvSpPr>
              <p:spPr bwMode="auto">
                <a:xfrm>
                  <a:off x="1107946" y="4547530"/>
                  <a:ext cx="1067961" cy="269850"/>
                </a:xfrm>
                <a:prstGeom prst="ellipse">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sp>
              <p:nvSpPr>
                <p:cNvPr id="14" name="圆角矩形 13"/>
                <p:cNvSpPr/>
                <p:nvPr/>
              </p:nvSpPr>
              <p:spPr bwMode="auto">
                <a:xfrm>
                  <a:off x="1016667" y="4837369"/>
                  <a:ext cx="1232262" cy="229871"/>
                </a:xfrm>
                <a:prstGeom prst="roundRect">
                  <a:avLst/>
                </a:prstGeom>
                <a:solidFill>
                  <a:schemeClr val="bg1">
                    <a:lumMod val="6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nvGrpSpPr>
              <p:cNvPr id="8" name="组合 123"/>
              <p:cNvGrpSpPr/>
              <p:nvPr/>
            </p:nvGrpSpPr>
            <p:grpSpPr>
              <a:xfrm>
                <a:off x="2496385" y="4661831"/>
                <a:ext cx="930652" cy="867960"/>
                <a:chOff x="2496385" y="4661831"/>
                <a:chExt cx="930652" cy="867960"/>
              </a:xfrm>
            </p:grpSpPr>
            <p:sp>
              <p:nvSpPr>
                <p:cNvPr id="9" name="矩形 8"/>
                <p:cNvSpPr/>
                <p:nvPr/>
              </p:nvSpPr>
              <p:spPr bwMode="auto">
                <a:xfrm>
                  <a:off x="2496385" y="4777047"/>
                  <a:ext cx="930652" cy="752744"/>
                </a:xfrm>
                <a:prstGeom prst="rect">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dirty="0"/>
                </a:p>
              </p:txBody>
            </p:sp>
            <p:sp>
              <p:nvSpPr>
                <p:cNvPr id="10" name="椭圆 9"/>
                <p:cNvSpPr/>
                <p:nvPr/>
              </p:nvSpPr>
              <p:spPr bwMode="auto">
                <a:xfrm>
                  <a:off x="2496385" y="4661831"/>
                  <a:ext cx="930652" cy="207389"/>
                </a:xfrm>
                <a:prstGeom prst="ellipse">
                  <a:avLst/>
                </a:prstGeom>
                <a:solidFill>
                  <a:schemeClr val="bg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grpSp>
        <p:sp>
          <p:nvSpPr>
            <p:cNvPr id="6" name="同侧圆角矩形 5"/>
            <p:cNvSpPr/>
            <p:nvPr/>
          </p:nvSpPr>
          <p:spPr bwMode="auto">
            <a:xfrm rot="18824934">
              <a:off x="7253550" y="4187206"/>
              <a:ext cx="800100" cy="704850"/>
            </a:xfrm>
            <a:prstGeom prst="round2SameRect">
              <a:avLst/>
            </a:prstGeom>
            <a:solidFill>
              <a:schemeClr val="bg1">
                <a:lumMod val="75000"/>
              </a:schemeClr>
            </a:solidFill>
            <a:ln>
              <a:noFill/>
            </a:ln>
          </p:spPr>
          <p:txBody>
            <a:bodyPr vert="horz" wrap="square" lIns="91440" tIns="45720" rIns="91440" bIns="45720" numCol="1" rtlCol="0" anchor="t" anchorCtr="0" compatLnSpc="1">
              <a:prstTxWarp prst="textNoShape">
                <a:avLst/>
              </a:prstTxWarp>
            </a:bodyPr>
            <a:lstStyle/>
            <a:p>
              <a:pPr algn="ctr"/>
              <a:endParaRPr lang="zh-CN" altLang="en-US"/>
            </a:p>
          </p:txBody>
        </p:sp>
      </p:grpSp>
      <p:sp>
        <p:nvSpPr>
          <p:cNvPr id="15" name="矩形 14"/>
          <p:cNvSpPr/>
          <p:nvPr/>
        </p:nvSpPr>
        <p:spPr>
          <a:xfrm>
            <a:off x="119267" y="3880839"/>
            <a:ext cx="3240157" cy="1077218"/>
          </a:xfrm>
          <a:prstGeom prst="rect">
            <a:avLst/>
          </a:prstGeom>
          <a:noFill/>
        </p:spPr>
        <p:txBody>
          <a:bodyPr wrap="square" rtlCol="0">
            <a:spAutoFit/>
          </a:bodyPr>
          <a:lstStyle/>
          <a:p>
            <a:pPr algn="ctr"/>
            <a:r>
              <a:rPr lang="en-US" altLang="zh-CN" sz="3200" b="1" dirty="0">
                <a:solidFill>
                  <a:srgbClr val="286D77"/>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Double</a:t>
            </a:r>
          </a:p>
          <a:p>
            <a:pPr algn="ctr"/>
            <a:r>
              <a:rPr lang="en-US" altLang="zh-CN" sz="3200" b="1" dirty="0">
                <a:solidFill>
                  <a:srgbClr val="286D77"/>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Containments</a:t>
            </a:r>
          </a:p>
        </p:txBody>
      </p:sp>
      <p:sp>
        <p:nvSpPr>
          <p:cNvPr id="17" name="文本框 110"/>
          <p:cNvSpPr txBox="1"/>
          <p:nvPr/>
        </p:nvSpPr>
        <p:spPr>
          <a:xfrm>
            <a:off x="6846278" y="596900"/>
            <a:ext cx="573303" cy="618696"/>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01</a:t>
            </a:r>
            <a:endParaRPr lang="zh-CN" altLang="en-US" sz="4000" dirty="0">
              <a:solidFill>
                <a:srgbClr val="605E5E"/>
              </a:solidFill>
              <a:latin typeface="Impact" panose="020B0806030902050204" pitchFamily="34" charset="0"/>
              <a:cs typeface="Aharoni" panose="02010803020104030203" pitchFamily="2" charset="-79"/>
            </a:endParaRPr>
          </a:p>
        </p:txBody>
      </p:sp>
      <p:sp>
        <p:nvSpPr>
          <p:cNvPr id="19" name="Freeform 5"/>
          <p:cNvSpPr>
            <a:spLocks noEditPoints="1"/>
          </p:cNvSpPr>
          <p:nvPr/>
        </p:nvSpPr>
        <p:spPr bwMode="auto">
          <a:xfrm>
            <a:off x="4848974" y="1656065"/>
            <a:ext cx="3959491" cy="4301339"/>
          </a:xfrm>
          <a:custGeom>
            <a:avLst/>
            <a:gdLst>
              <a:gd name="T0" fmla="*/ 452 w 876"/>
              <a:gd name="T1" fmla="*/ 801 h 952"/>
              <a:gd name="T2" fmla="*/ 451 w 876"/>
              <a:gd name="T3" fmla="*/ 801 h 952"/>
              <a:gd name="T4" fmla="*/ 450 w 876"/>
              <a:gd name="T5" fmla="*/ 801 h 952"/>
              <a:gd name="T6" fmla="*/ 390 w 876"/>
              <a:gd name="T7" fmla="*/ 790 h 952"/>
              <a:gd name="T8" fmla="*/ 269 w 876"/>
              <a:gd name="T9" fmla="*/ 895 h 952"/>
              <a:gd name="T10" fmla="*/ 268 w 876"/>
              <a:gd name="T11" fmla="*/ 895 h 952"/>
              <a:gd name="T12" fmla="*/ 267 w 876"/>
              <a:gd name="T13" fmla="*/ 895 h 952"/>
              <a:gd name="T14" fmla="*/ 266 w 876"/>
              <a:gd name="T15" fmla="*/ 895 h 952"/>
              <a:gd name="T16" fmla="*/ 266 w 876"/>
              <a:gd name="T17" fmla="*/ 895 h 952"/>
              <a:gd name="T18" fmla="*/ 265 w 876"/>
              <a:gd name="T19" fmla="*/ 895 h 952"/>
              <a:gd name="T20" fmla="*/ 264 w 876"/>
              <a:gd name="T21" fmla="*/ 895 h 952"/>
              <a:gd name="T22" fmla="*/ 264 w 876"/>
              <a:gd name="T23" fmla="*/ 895 h 952"/>
              <a:gd name="T24" fmla="*/ 263 w 876"/>
              <a:gd name="T25" fmla="*/ 895 h 952"/>
              <a:gd name="T26" fmla="*/ 262 w 876"/>
              <a:gd name="T27" fmla="*/ 895 h 952"/>
              <a:gd name="T28" fmla="*/ 262 w 876"/>
              <a:gd name="T29" fmla="*/ 895 h 952"/>
              <a:gd name="T30" fmla="*/ 261 w 876"/>
              <a:gd name="T31" fmla="*/ 895 h 952"/>
              <a:gd name="T32" fmla="*/ 260 w 876"/>
              <a:gd name="T33" fmla="*/ 895 h 952"/>
              <a:gd name="T34" fmla="*/ 260 w 876"/>
              <a:gd name="T35" fmla="*/ 895 h 952"/>
              <a:gd name="T36" fmla="*/ 259 w 876"/>
              <a:gd name="T37" fmla="*/ 895 h 952"/>
              <a:gd name="T38" fmla="*/ 258 w 876"/>
              <a:gd name="T39" fmla="*/ 895 h 952"/>
              <a:gd name="T40" fmla="*/ 257 w 876"/>
              <a:gd name="T41" fmla="*/ 895 h 952"/>
              <a:gd name="T42" fmla="*/ 257 w 876"/>
              <a:gd name="T43" fmla="*/ 895 h 952"/>
              <a:gd name="T44" fmla="*/ 256 w 876"/>
              <a:gd name="T45" fmla="*/ 895 h 952"/>
              <a:gd name="T46" fmla="*/ 255 w 876"/>
              <a:gd name="T47" fmla="*/ 895 h 952"/>
              <a:gd name="T48" fmla="*/ 254 w 876"/>
              <a:gd name="T49" fmla="*/ 895 h 952"/>
              <a:gd name="T50" fmla="*/ 253 w 876"/>
              <a:gd name="T51" fmla="*/ 895 h 952"/>
              <a:gd name="T52" fmla="*/ 252 w 876"/>
              <a:gd name="T53" fmla="*/ 895 h 952"/>
              <a:gd name="T54" fmla="*/ 549 w 876"/>
              <a:gd name="T55" fmla="*/ 780 h 952"/>
              <a:gd name="T56" fmla="*/ 549 w 876"/>
              <a:gd name="T57" fmla="*/ 779 h 952"/>
              <a:gd name="T58" fmla="*/ 549 w 876"/>
              <a:gd name="T59" fmla="*/ 772 h 952"/>
              <a:gd name="T60" fmla="*/ 858 w 876"/>
              <a:gd name="T61" fmla="*/ 776 h 952"/>
              <a:gd name="T62" fmla="*/ 858 w 876"/>
              <a:gd name="T63" fmla="*/ 777 h 952"/>
              <a:gd name="T64" fmla="*/ 858 w 876"/>
              <a:gd name="T65" fmla="*/ 778 h 952"/>
              <a:gd name="T66" fmla="*/ 858 w 876"/>
              <a:gd name="T67" fmla="*/ 778 h 952"/>
              <a:gd name="T68" fmla="*/ 858 w 876"/>
              <a:gd name="T69" fmla="*/ 779 h 952"/>
              <a:gd name="T70" fmla="*/ 703 w 876"/>
              <a:gd name="T71" fmla="*/ 934 h 952"/>
              <a:gd name="T72" fmla="*/ 702 w 876"/>
              <a:gd name="T73" fmla="*/ 934 h 952"/>
              <a:gd name="T74" fmla="*/ 702 w 876"/>
              <a:gd name="T75" fmla="*/ 934 h 952"/>
              <a:gd name="T76" fmla="*/ 701 w 876"/>
              <a:gd name="T77" fmla="*/ 934 h 952"/>
              <a:gd name="T78" fmla="*/ 700 w 876"/>
              <a:gd name="T79" fmla="*/ 934 h 952"/>
              <a:gd name="T80" fmla="*/ 721 w 876"/>
              <a:gd name="T81" fmla="*/ 952 h 952"/>
              <a:gd name="T82" fmla="*/ 627 w 876"/>
              <a:gd name="T83" fmla="*/ 624 h 952"/>
              <a:gd name="T84" fmla="*/ 627 w 876"/>
              <a:gd name="T85" fmla="*/ 625 h 952"/>
              <a:gd name="T86" fmla="*/ 627 w 876"/>
              <a:gd name="T87" fmla="*/ 626 h 952"/>
              <a:gd name="T88" fmla="*/ 627 w 876"/>
              <a:gd name="T89" fmla="*/ 627 h 952"/>
              <a:gd name="T90" fmla="*/ 322 w 876"/>
              <a:gd name="T91" fmla="*/ 460 h 952"/>
              <a:gd name="T92" fmla="*/ 262 w 876"/>
              <a:gd name="T93" fmla="*/ 376 h 952"/>
              <a:gd name="T94" fmla="*/ 139 w 876"/>
              <a:gd name="T95" fmla="*/ 362 h 952"/>
              <a:gd name="T96" fmla="*/ 138 w 876"/>
              <a:gd name="T97" fmla="*/ 362 h 952"/>
              <a:gd name="T98" fmla="*/ 137 w 876"/>
              <a:gd name="T99" fmla="*/ 362 h 952"/>
              <a:gd name="T100" fmla="*/ 136 w 876"/>
              <a:gd name="T101" fmla="*/ 362 h 952"/>
              <a:gd name="T102" fmla="*/ 655 w 876"/>
              <a:gd name="T103" fmla="*/ 300 h 952"/>
              <a:gd name="T104" fmla="*/ 655 w 876"/>
              <a:gd name="T105" fmla="*/ 301 h 952"/>
              <a:gd name="T106" fmla="*/ 655 w 876"/>
              <a:gd name="T107" fmla="*/ 302 h 952"/>
              <a:gd name="T108" fmla="*/ 655 w 876"/>
              <a:gd name="T109" fmla="*/ 303 h 952"/>
              <a:gd name="T110" fmla="*/ 579 w 876"/>
              <a:gd name="T111" fmla="*/ 507 h 952"/>
              <a:gd name="T112" fmla="*/ 312 w 876"/>
              <a:gd name="T113" fmla="*/ 0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6" h="952">
                <a:moveTo>
                  <a:pt x="549" y="772"/>
                </a:moveTo>
                <a:cubicBezTo>
                  <a:pt x="521" y="790"/>
                  <a:pt x="488" y="801"/>
                  <a:pt x="452" y="801"/>
                </a:cubicBezTo>
                <a:cubicBezTo>
                  <a:pt x="452" y="801"/>
                  <a:pt x="452" y="801"/>
                  <a:pt x="452" y="801"/>
                </a:cubicBezTo>
                <a:cubicBezTo>
                  <a:pt x="452" y="801"/>
                  <a:pt x="452" y="801"/>
                  <a:pt x="452" y="801"/>
                </a:cubicBezTo>
                <a:cubicBezTo>
                  <a:pt x="452" y="801"/>
                  <a:pt x="452" y="801"/>
                  <a:pt x="452" y="801"/>
                </a:cubicBezTo>
                <a:cubicBezTo>
                  <a:pt x="452" y="801"/>
                  <a:pt x="452" y="801"/>
                  <a:pt x="452" y="801"/>
                </a:cubicBezTo>
                <a:cubicBezTo>
                  <a:pt x="452" y="801"/>
                  <a:pt x="452" y="801"/>
                  <a:pt x="452" y="801"/>
                </a:cubicBezTo>
                <a:cubicBezTo>
                  <a:pt x="452" y="801"/>
                  <a:pt x="451" y="801"/>
                  <a:pt x="451" y="801"/>
                </a:cubicBezTo>
                <a:cubicBezTo>
                  <a:pt x="451" y="801"/>
                  <a:pt x="451" y="801"/>
                  <a:pt x="451" y="801"/>
                </a:cubicBezTo>
                <a:cubicBezTo>
                  <a:pt x="451" y="801"/>
                  <a:pt x="451" y="801"/>
                  <a:pt x="451" y="801"/>
                </a:cubicBezTo>
                <a:cubicBezTo>
                  <a:pt x="451" y="801"/>
                  <a:pt x="451" y="801"/>
                  <a:pt x="451" y="801"/>
                </a:cubicBezTo>
                <a:cubicBezTo>
                  <a:pt x="451" y="801"/>
                  <a:pt x="451" y="801"/>
                  <a:pt x="451" y="801"/>
                </a:cubicBezTo>
                <a:cubicBezTo>
                  <a:pt x="451" y="801"/>
                  <a:pt x="451" y="801"/>
                  <a:pt x="451" y="801"/>
                </a:cubicBezTo>
                <a:cubicBezTo>
                  <a:pt x="451" y="801"/>
                  <a:pt x="451" y="801"/>
                  <a:pt x="451" y="801"/>
                </a:cubicBezTo>
                <a:cubicBezTo>
                  <a:pt x="451" y="801"/>
                  <a:pt x="451" y="801"/>
                  <a:pt x="451" y="801"/>
                </a:cubicBezTo>
                <a:cubicBezTo>
                  <a:pt x="451" y="801"/>
                  <a:pt x="451" y="801"/>
                  <a:pt x="451" y="801"/>
                </a:cubicBezTo>
                <a:cubicBezTo>
                  <a:pt x="451" y="801"/>
                  <a:pt x="451" y="801"/>
                  <a:pt x="451" y="801"/>
                </a:cubicBezTo>
                <a:cubicBezTo>
                  <a:pt x="451" y="801"/>
                  <a:pt x="450" y="801"/>
                  <a:pt x="450" y="801"/>
                </a:cubicBezTo>
                <a:cubicBezTo>
                  <a:pt x="450" y="801"/>
                  <a:pt x="450" y="801"/>
                  <a:pt x="450" y="801"/>
                </a:cubicBezTo>
                <a:cubicBezTo>
                  <a:pt x="450" y="801"/>
                  <a:pt x="450" y="801"/>
                  <a:pt x="450" y="801"/>
                </a:cubicBezTo>
                <a:cubicBezTo>
                  <a:pt x="450" y="801"/>
                  <a:pt x="450" y="801"/>
                  <a:pt x="450" y="801"/>
                </a:cubicBezTo>
                <a:cubicBezTo>
                  <a:pt x="450" y="801"/>
                  <a:pt x="450" y="801"/>
                  <a:pt x="450" y="801"/>
                </a:cubicBezTo>
                <a:cubicBezTo>
                  <a:pt x="450" y="801"/>
                  <a:pt x="450" y="801"/>
                  <a:pt x="450" y="801"/>
                </a:cubicBezTo>
                <a:cubicBezTo>
                  <a:pt x="429" y="801"/>
                  <a:pt x="409" y="797"/>
                  <a:pt x="390" y="790"/>
                </a:cubicBezTo>
                <a:cubicBezTo>
                  <a:pt x="379" y="847"/>
                  <a:pt x="329" y="891"/>
                  <a:pt x="269" y="895"/>
                </a:cubicBezTo>
                <a:cubicBezTo>
                  <a:pt x="269" y="895"/>
                  <a:pt x="269" y="895"/>
                  <a:pt x="269" y="895"/>
                </a:cubicBezTo>
                <a:cubicBezTo>
                  <a:pt x="269" y="895"/>
                  <a:pt x="269" y="895"/>
                  <a:pt x="269" y="895"/>
                </a:cubicBezTo>
                <a:cubicBezTo>
                  <a:pt x="269" y="895"/>
                  <a:pt x="269" y="895"/>
                  <a:pt x="269" y="895"/>
                </a:cubicBezTo>
                <a:cubicBezTo>
                  <a:pt x="269" y="895"/>
                  <a:pt x="269" y="895"/>
                  <a:pt x="269" y="895"/>
                </a:cubicBezTo>
                <a:cubicBezTo>
                  <a:pt x="269" y="895"/>
                  <a:pt x="269" y="895"/>
                  <a:pt x="269" y="895"/>
                </a:cubicBezTo>
                <a:cubicBezTo>
                  <a:pt x="269" y="895"/>
                  <a:pt x="269" y="895"/>
                  <a:pt x="268" y="895"/>
                </a:cubicBezTo>
                <a:cubicBezTo>
                  <a:pt x="268" y="895"/>
                  <a:pt x="268" y="895"/>
                  <a:pt x="268" y="895"/>
                </a:cubicBezTo>
                <a:cubicBezTo>
                  <a:pt x="268" y="895"/>
                  <a:pt x="268" y="895"/>
                  <a:pt x="268" y="895"/>
                </a:cubicBezTo>
                <a:cubicBezTo>
                  <a:pt x="268" y="895"/>
                  <a:pt x="268" y="895"/>
                  <a:pt x="268" y="895"/>
                </a:cubicBezTo>
                <a:cubicBezTo>
                  <a:pt x="268" y="895"/>
                  <a:pt x="268" y="895"/>
                  <a:pt x="268" y="895"/>
                </a:cubicBezTo>
                <a:cubicBezTo>
                  <a:pt x="268" y="895"/>
                  <a:pt x="268" y="895"/>
                  <a:pt x="268" y="895"/>
                </a:cubicBezTo>
                <a:cubicBezTo>
                  <a:pt x="268" y="895"/>
                  <a:pt x="268" y="895"/>
                  <a:pt x="268" y="895"/>
                </a:cubicBezTo>
                <a:cubicBezTo>
                  <a:pt x="268" y="895"/>
                  <a:pt x="268" y="895"/>
                  <a:pt x="268" y="895"/>
                </a:cubicBezTo>
                <a:cubicBezTo>
                  <a:pt x="267" y="895"/>
                  <a:pt x="267" y="895"/>
                  <a:pt x="267" y="895"/>
                </a:cubicBezTo>
                <a:cubicBezTo>
                  <a:pt x="267" y="895"/>
                  <a:pt x="267" y="895"/>
                  <a:pt x="267" y="895"/>
                </a:cubicBezTo>
                <a:cubicBezTo>
                  <a:pt x="267" y="895"/>
                  <a:pt x="267" y="895"/>
                  <a:pt x="267" y="895"/>
                </a:cubicBezTo>
                <a:cubicBezTo>
                  <a:pt x="267" y="895"/>
                  <a:pt x="267" y="895"/>
                  <a:pt x="267" y="895"/>
                </a:cubicBezTo>
                <a:cubicBezTo>
                  <a:pt x="267" y="895"/>
                  <a:pt x="267" y="895"/>
                  <a:pt x="267" y="895"/>
                </a:cubicBezTo>
                <a:cubicBezTo>
                  <a:pt x="267" y="895"/>
                  <a:pt x="267" y="895"/>
                  <a:pt x="267" y="895"/>
                </a:cubicBezTo>
                <a:cubicBezTo>
                  <a:pt x="267" y="895"/>
                  <a:pt x="267" y="895"/>
                  <a:pt x="267" y="895"/>
                </a:cubicBezTo>
                <a:cubicBezTo>
                  <a:pt x="267" y="895"/>
                  <a:pt x="266" y="895"/>
                  <a:pt x="266" y="895"/>
                </a:cubicBezTo>
                <a:cubicBezTo>
                  <a:pt x="266" y="895"/>
                  <a:pt x="266" y="895"/>
                  <a:pt x="266" y="895"/>
                </a:cubicBezTo>
                <a:cubicBezTo>
                  <a:pt x="266" y="895"/>
                  <a:pt x="266" y="895"/>
                  <a:pt x="266" y="895"/>
                </a:cubicBezTo>
                <a:cubicBezTo>
                  <a:pt x="266" y="895"/>
                  <a:pt x="266" y="895"/>
                  <a:pt x="266" y="895"/>
                </a:cubicBezTo>
                <a:cubicBezTo>
                  <a:pt x="266" y="895"/>
                  <a:pt x="266" y="895"/>
                  <a:pt x="266" y="895"/>
                </a:cubicBezTo>
                <a:cubicBezTo>
                  <a:pt x="266" y="895"/>
                  <a:pt x="266" y="895"/>
                  <a:pt x="266" y="895"/>
                </a:cubicBezTo>
                <a:cubicBezTo>
                  <a:pt x="266" y="895"/>
                  <a:pt x="266" y="895"/>
                  <a:pt x="266" y="895"/>
                </a:cubicBezTo>
                <a:cubicBezTo>
                  <a:pt x="266" y="895"/>
                  <a:pt x="266" y="895"/>
                  <a:pt x="266" y="895"/>
                </a:cubicBezTo>
                <a:cubicBezTo>
                  <a:pt x="266" y="895"/>
                  <a:pt x="266" y="895"/>
                  <a:pt x="266" y="895"/>
                </a:cubicBezTo>
                <a:cubicBezTo>
                  <a:pt x="266" y="895"/>
                  <a:pt x="266" y="895"/>
                  <a:pt x="266" y="895"/>
                </a:cubicBezTo>
                <a:cubicBezTo>
                  <a:pt x="265" y="895"/>
                  <a:pt x="265" y="895"/>
                  <a:pt x="265" y="895"/>
                </a:cubicBezTo>
                <a:cubicBezTo>
                  <a:pt x="265" y="895"/>
                  <a:pt x="265" y="895"/>
                  <a:pt x="265" y="895"/>
                </a:cubicBezTo>
                <a:cubicBezTo>
                  <a:pt x="265" y="895"/>
                  <a:pt x="265" y="895"/>
                  <a:pt x="265" y="895"/>
                </a:cubicBezTo>
                <a:cubicBezTo>
                  <a:pt x="265" y="895"/>
                  <a:pt x="265" y="895"/>
                  <a:pt x="265" y="895"/>
                </a:cubicBezTo>
                <a:cubicBezTo>
                  <a:pt x="265" y="895"/>
                  <a:pt x="265" y="895"/>
                  <a:pt x="265" y="895"/>
                </a:cubicBezTo>
                <a:cubicBezTo>
                  <a:pt x="265" y="895"/>
                  <a:pt x="265" y="895"/>
                  <a:pt x="265" y="895"/>
                </a:cubicBezTo>
                <a:cubicBezTo>
                  <a:pt x="265" y="895"/>
                  <a:pt x="265" y="895"/>
                  <a:pt x="265" y="895"/>
                </a:cubicBezTo>
                <a:cubicBezTo>
                  <a:pt x="265" y="895"/>
                  <a:pt x="265" y="895"/>
                  <a:pt x="265" y="895"/>
                </a:cubicBezTo>
                <a:cubicBezTo>
                  <a:pt x="265" y="895"/>
                  <a:pt x="265" y="895"/>
                  <a:pt x="265" y="895"/>
                </a:cubicBezTo>
                <a:cubicBezTo>
                  <a:pt x="265" y="895"/>
                  <a:pt x="264" y="895"/>
                  <a:pt x="264" y="895"/>
                </a:cubicBezTo>
                <a:cubicBezTo>
                  <a:pt x="264" y="895"/>
                  <a:pt x="264" y="895"/>
                  <a:pt x="264" y="895"/>
                </a:cubicBezTo>
                <a:cubicBezTo>
                  <a:pt x="264" y="895"/>
                  <a:pt x="264" y="895"/>
                  <a:pt x="264" y="895"/>
                </a:cubicBezTo>
                <a:cubicBezTo>
                  <a:pt x="264" y="895"/>
                  <a:pt x="264" y="895"/>
                  <a:pt x="264" y="895"/>
                </a:cubicBezTo>
                <a:cubicBezTo>
                  <a:pt x="264" y="895"/>
                  <a:pt x="264" y="895"/>
                  <a:pt x="264" y="895"/>
                </a:cubicBezTo>
                <a:cubicBezTo>
                  <a:pt x="264" y="895"/>
                  <a:pt x="264" y="895"/>
                  <a:pt x="264" y="895"/>
                </a:cubicBezTo>
                <a:cubicBezTo>
                  <a:pt x="264" y="895"/>
                  <a:pt x="264" y="895"/>
                  <a:pt x="264" y="895"/>
                </a:cubicBezTo>
                <a:cubicBezTo>
                  <a:pt x="264" y="895"/>
                  <a:pt x="264" y="895"/>
                  <a:pt x="264" y="895"/>
                </a:cubicBezTo>
                <a:cubicBezTo>
                  <a:pt x="264" y="895"/>
                  <a:pt x="264" y="895"/>
                  <a:pt x="264" y="895"/>
                </a:cubicBezTo>
                <a:cubicBezTo>
                  <a:pt x="264" y="895"/>
                  <a:pt x="264" y="895"/>
                  <a:pt x="263" y="895"/>
                </a:cubicBezTo>
                <a:cubicBezTo>
                  <a:pt x="263" y="895"/>
                  <a:pt x="263" y="895"/>
                  <a:pt x="263" y="895"/>
                </a:cubicBezTo>
                <a:cubicBezTo>
                  <a:pt x="263" y="895"/>
                  <a:pt x="263" y="895"/>
                  <a:pt x="263" y="895"/>
                </a:cubicBezTo>
                <a:cubicBezTo>
                  <a:pt x="263" y="895"/>
                  <a:pt x="263" y="895"/>
                  <a:pt x="263" y="895"/>
                </a:cubicBezTo>
                <a:cubicBezTo>
                  <a:pt x="263" y="895"/>
                  <a:pt x="263" y="895"/>
                  <a:pt x="263" y="895"/>
                </a:cubicBezTo>
                <a:cubicBezTo>
                  <a:pt x="263" y="895"/>
                  <a:pt x="263" y="895"/>
                  <a:pt x="263" y="895"/>
                </a:cubicBezTo>
                <a:cubicBezTo>
                  <a:pt x="263" y="895"/>
                  <a:pt x="263" y="895"/>
                  <a:pt x="263" y="895"/>
                </a:cubicBezTo>
                <a:cubicBezTo>
                  <a:pt x="263" y="895"/>
                  <a:pt x="263" y="895"/>
                  <a:pt x="263" y="895"/>
                </a:cubicBezTo>
                <a:cubicBezTo>
                  <a:pt x="263" y="895"/>
                  <a:pt x="263" y="895"/>
                  <a:pt x="263" y="895"/>
                </a:cubicBezTo>
                <a:cubicBezTo>
                  <a:pt x="263" y="895"/>
                  <a:pt x="263" y="895"/>
                  <a:pt x="263" y="895"/>
                </a:cubicBezTo>
                <a:cubicBezTo>
                  <a:pt x="263" y="895"/>
                  <a:pt x="262" y="895"/>
                  <a:pt x="262" y="895"/>
                </a:cubicBezTo>
                <a:cubicBezTo>
                  <a:pt x="262" y="895"/>
                  <a:pt x="262" y="895"/>
                  <a:pt x="262" y="895"/>
                </a:cubicBezTo>
                <a:cubicBezTo>
                  <a:pt x="262" y="895"/>
                  <a:pt x="262" y="895"/>
                  <a:pt x="262" y="895"/>
                </a:cubicBezTo>
                <a:cubicBezTo>
                  <a:pt x="262" y="895"/>
                  <a:pt x="262" y="895"/>
                  <a:pt x="262" y="895"/>
                </a:cubicBezTo>
                <a:cubicBezTo>
                  <a:pt x="262" y="895"/>
                  <a:pt x="262" y="895"/>
                  <a:pt x="262" y="895"/>
                </a:cubicBezTo>
                <a:cubicBezTo>
                  <a:pt x="262" y="895"/>
                  <a:pt x="262" y="895"/>
                  <a:pt x="262" y="895"/>
                </a:cubicBezTo>
                <a:cubicBezTo>
                  <a:pt x="262" y="895"/>
                  <a:pt x="262" y="895"/>
                  <a:pt x="262" y="895"/>
                </a:cubicBezTo>
                <a:cubicBezTo>
                  <a:pt x="262" y="895"/>
                  <a:pt x="262" y="895"/>
                  <a:pt x="262" y="895"/>
                </a:cubicBezTo>
                <a:cubicBezTo>
                  <a:pt x="262" y="895"/>
                  <a:pt x="262" y="895"/>
                  <a:pt x="262" y="895"/>
                </a:cubicBezTo>
                <a:cubicBezTo>
                  <a:pt x="262" y="895"/>
                  <a:pt x="262" y="895"/>
                  <a:pt x="262" y="895"/>
                </a:cubicBezTo>
                <a:cubicBezTo>
                  <a:pt x="261" y="895"/>
                  <a:pt x="261" y="895"/>
                  <a:pt x="261" y="895"/>
                </a:cubicBezTo>
                <a:cubicBezTo>
                  <a:pt x="261" y="895"/>
                  <a:pt x="261" y="895"/>
                  <a:pt x="261" y="895"/>
                </a:cubicBezTo>
                <a:cubicBezTo>
                  <a:pt x="261" y="895"/>
                  <a:pt x="261" y="895"/>
                  <a:pt x="261" y="895"/>
                </a:cubicBezTo>
                <a:cubicBezTo>
                  <a:pt x="261" y="895"/>
                  <a:pt x="261" y="895"/>
                  <a:pt x="261" y="895"/>
                </a:cubicBezTo>
                <a:cubicBezTo>
                  <a:pt x="261" y="895"/>
                  <a:pt x="261" y="895"/>
                  <a:pt x="261" y="895"/>
                </a:cubicBezTo>
                <a:cubicBezTo>
                  <a:pt x="261" y="895"/>
                  <a:pt x="261" y="895"/>
                  <a:pt x="261" y="895"/>
                </a:cubicBezTo>
                <a:cubicBezTo>
                  <a:pt x="261" y="895"/>
                  <a:pt x="261" y="895"/>
                  <a:pt x="261" y="895"/>
                </a:cubicBezTo>
                <a:cubicBezTo>
                  <a:pt x="261" y="895"/>
                  <a:pt x="261" y="895"/>
                  <a:pt x="261" y="895"/>
                </a:cubicBezTo>
                <a:cubicBezTo>
                  <a:pt x="260" y="895"/>
                  <a:pt x="260" y="895"/>
                  <a:pt x="260" y="895"/>
                </a:cubicBezTo>
                <a:cubicBezTo>
                  <a:pt x="260" y="895"/>
                  <a:pt x="260" y="895"/>
                  <a:pt x="260" y="895"/>
                </a:cubicBezTo>
                <a:cubicBezTo>
                  <a:pt x="260" y="895"/>
                  <a:pt x="260" y="895"/>
                  <a:pt x="260" y="895"/>
                </a:cubicBezTo>
                <a:cubicBezTo>
                  <a:pt x="260" y="895"/>
                  <a:pt x="260" y="895"/>
                  <a:pt x="260" y="895"/>
                </a:cubicBezTo>
                <a:cubicBezTo>
                  <a:pt x="260" y="895"/>
                  <a:pt x="260" y="895"/>
                  <a:pt x="260" y="895"/>
                </a:cubicBezTo>
                <a:cubicBezTo>
                  <a:pt x="260" y="895"/>
                  <a:pt x="260" y="895"/>
                  <a:pt x="260" y="895"/>
                </a:cubicBezTo>
                <a:cubicBezTo>
                  <a:pt x="260" y="895"/>
                  <a:pt x="260" y="895"/>
                  <a:pt x="260" y="895"/>
                </a:cubicBezTo>
                <a:cubicBezTo>
                  <a:pt x="260" y="895"/>
                  <a:pt x="260" y="895"/>
                  <a:pt x="259" y="895"/>
                </a:cubicBezTo>
                <a:cubicBezTo>
                  <a:pt x="259" y="895"/>
                  <a:pt x="259" y="895"/>
                  <a:pt x="259" y="895"/>
                </a:cubicBezTo>
                <a:cubicBezTo>
                  <a:pt x="259" y="895"/>
                  <a:pt x="259" y="895"/>
                  <a:pt x="259" y="895"/>
                </a:cubicBezTo>
                <a:cubicBezTo>
                  <a:pt x="259" y="895"/>
                  <a:pt x="259" y="895"/>
                  <a:pt x="259" y="895"/>
                </a:cubicBezTo>
                <a:cubicBezTo>
                  <a:pt x="259" y="895"/>
                  <a:pt x="259" y="895"/>
                  <a:pt x="259" y="895"/>
                </a:cubicBezTo>
                <a:cubicBezTo>
                  <a:pt x="259" y="895"/>
                  <a:pt x="259" y="895"/>
                  <a:pt x="259" y="895"/>
                </a:cubicBezTo>
                <a:cubicBezTo>
                  <a:pt x="259" y="895"/>
                  <a:pt x="259" y="895"/>
                  <a:pt x="259" y="895"/>
                </a:cubicBezTo>
                <a:cubicBezTo>
                  <a:pt x="259" y="895"/>
                  <a:pt x="259" y="895"/>
                  <a:pt x="259" y="895"/>
                </a:cubicBezTo>
                <a:cubicBezTo>
                  <a:pt x="259" y="895"/>
                  <a:pt x="259" y="895"/>
                  <a:pt x="259" y="895"/>
                </a:cubicBezTo>
                <a:cubicBezTo>
                  <a:pt x="259" y="895"/>
                  <a:pt x="259" y="895"/>
                  <a:pt x="259" y="895"/>
                </a:cubicBezTo>
                <a:cubicBezTo>
                  <a:pt x="258" y="895"/>
                  <a:pt x="258" y="895"/>
                  <a:pt x="258" y="895"/>
                </a:cubicBezTo>
                <a:cubicBezTo>
                  <a:pt x="258" y="895"/>
                  <a:pt x="258" y="895"/>
                  <a:pt x="258" y="895"/>
                </a:cubicBezTo>
                <a:cubicBezTo>
                  <a:pt x="258" y="895"/>
                  <a:pt x="258" y="895"/>
                  <a:pt x="258" y="895"/>
                </a:cubicBezTo>
                <a:cubicBezTo>
                  <a:pt x="258" y="895"/>
                  <a:pt x="258" y="895"/>
                  <a:pt x="258" y="895"/>
                </a:cubicBezTo>
                <a:cubicBezTo>
                  <a:pt x="258" y="895"/>
                  <a:pt x="258" y="895"/>
                  <a:pt x="258" y="895"/>
                </a:cubicBezTo>
                <a:cubicBezTo>
                  <a:pt x="258" y="895"/>
                  <a:pt x="258" y="895"/>
                  <a:pt x="258" y="895"/>
                </a:cubicBezTo>
                <a:cubicBezTo>
                  <a:pt x="258" y="895"/>
                  <a:pt x="258" y="895"/>
                  <a:pt x="258" y="895"/>
                </a:cubicBezTo>
                <a:cubicBezTo>
                  <a:pt x="258" y="895"/>
                  <a:pt x="257" y="895"/>
                  <a:pt x="257" y="895"/>
                </a:cubicBezTo>
                <a:cubicBezTo>
                  <a:pt x="257" y="895"/>
                  <a:pt x="257" y="895"/>
                  <a:pt x="257" y="895"/>
                </a:cubicBezTo>
                <a:cubicBezTo>
                  <a:pt x="257" y="895"/>
                  <a:pt x="257" y="895"/>
                  <a:pt x="257" y="895"/>
                </a:cubicBezTo>
                <a:cubicBezTo>
                  <a:pt x="257" y="895"/>
                  <a:pt x="257" y="895"/>
                  <a:pt x="257" y="895"/>
                </a:cubicBezTo>
                <a:cubicBezTo>
                  <a:pt x="257" y="895"/>
                  <a:pt x="257" y="895"/>
                  <a:pt x="257" y="895"/>
                </a:cubicBezTo>
                <a:cubicBezTo>
                  <a:pt x="257" y="895"/>
                  <a:pt x="257" y="895"/>
                  <a:pt x="257" y="895"/>
                </a:cubicBezTo>
                <a:cubicBezTo>
                  <a:pt x="257" y="895"/>
                  <a:pt x="257" y="895"/>
                  <a:pt x="257" y="895"/>
                </a:cubicBezTo>
                <a:cubicBezTo>
                  <a:pt x="257" y="895"/>
                  <a:pt x="257" y="895"/>
                  <a:pt x="256" y="895"/>
                </a:cubicBezTo>
                <a:cubicBezTo>
                  <a:pt x="256" y="895"/>
                  <a:pt x="256" y="895"/>
                  <a:pt x="256" y="895"/>
                </a:cubicBezTo>
                <a:cubicBezTo>
                  <a:pt x="256" y="895"/>
                  <a:pt x="256" y="895"/>
                  <a:pt x="256" y="895"/>
                </a:cubicBezTo>
                <a:cubicBezTo>
                  <a:pt x="256" y="895"/>
                  <a:pt x="256" y="895"/>
                  <a:pt x="256" y="895"/>
                </a:cubicBezTo>
                <a:cubicBezTo>
                  <a:pt x="256" y="895"/>
                  <a:pt x="256" y="895"/>
                  <a:pt x="256" y="895"/>
                </a:cubicBezTo>
                <a:cubicBezTo>
                  <a:pt x="256" y="895"/>
                  <a:pt x="256" y="895"/>
                  <a:pt x="256" y="895"/>
                </a:cubicBezTo>
                <a:cubicBezTo>
                  <a:pt x="256" y="895"/>
                  <a:pt x="256" y="895"/>
                  <a:pt x="256" y="895"/>
                </a:cubicBezTo>
                <a:cubicBezTo>
                  <a:pt x="256" y="895"/>
                  <a:pt x="256" y="895"/>
                  <a:pt x="256" y="895"/>
                </a:cubicBezTo>
                <a:cubicBezTo>
                  <a:pt x="256" y="895"/>
                  <a:pt x="256" y="895"/>
                  <a:pt x="256" y="895"/>
                </a:cubicBezTo>
                <a:cubicBezTo>
                  <a:pt x="256" y="895"/>
                  <a:pt x="256" y="895"/>
                  <a:pt x="256" y="895"/>
                </a:cubicBezTo>
                <a:cubicBezTo>
                  <a:pt x="255" y="895"/>
                  <a:pt x="255" y="895"/>
                  <a:pt x="255" y="895"/>
                </a:cubicBezTo>
                <a:cubicBezTo>
                  <a:pt x="255" y="895"/>
                  <a:pt x="255" y="895"/>
                  <a:pt x="255" y="895"/>
                </a:cubicBezTo>
                <a:cubicBezTo>
                  <a:pt x="255" y="895"/>
                  <a:pt x="255" y="895"/>
                  <a:pt x="255" y="895"/>
                </a:cubicBezTo>
                <a:cubicBezTo>
                  <a:pt x="255" y="895"/>
                  <a:pt x="255" y="895"/>
                  <a:pt x="255" y="895"/>
                </a:cubicBezTo>
                <a:cubicBezTo>
                  <a:pt x="255" y="895"/>
                  <a:pt x="255" y="895"/>
                  <a:pt x="255" y="895"/>
                </a:cubicBezTo>
                <a:cubicBezTo>
                  <a:pt x="255" y="895"/>
                  <a:pt x="255" y="895"/>
                  <a:pt x="255" y="895"/>
                </a:cubicBezTo>
                <a:cubicBezTo>
                  <a:pt x="254" y="895"/>
                  <a:pt x="254" y="895"/>
                  <a:pt x="254" y="895"/>
                </a:cubicBezTo>
                <a:cubicBezTo>
                  <a:pt x="254" y="895"/>
                  <a:pt x="254" y="895"/>
                  <a:pt x="254" y="895"/>
                </a:cubicBezTo>
                <a:cubicBezTo>
                  <a:pt x="254" y="895"/>
                  <a:pt x="254" y="895"/>
                  <a:pt x="254" y="895"/>
                </a:cubicBezTo>
                <a:cubicBezTo>
                  <a:pt x="254" y="895"/>
                  <a:pt x="254" y="895"/>
                  <a:pt x="254" y="895"/>
                </a:cubicBezTo>
                <a:cubicBezTo>
                  <a:pt x="254" y="895"/>
                  <a:pt x="254" y="895"/>
                  <a:pt x="253" y="895"/>
                </a:cubicBezTo>
                <a:cubicBezTo>
                  <a:pt x="253" y="895"/>
                  <a:pt x="253" y="895"/>
                  <a:pt x="253" y="895"/>
                </a:cubicBezTo>
                <a:cubicBezTo>
                  <a:pt x="253" y="895"/>
                  <a:pt x="253" y="895"/>
                  <a:pt x="253" y="895"/>
                </a:cubicBezTo>
                <a:cubicBezTo>
                  <a:pt x="253" y="895"/>
                  <a:pt x="253" y="895"/>
                  <a:pt x="253" y="895"/>
                </a:cubicBezTo>
                <a:cubicBezTo>
                  <a:pt x="253" y="895"/>
                  <a:pt x="253" y="895"/>
                  <a:pt x="253" y="895"/>
                </a:cubicBezTo>
                <a:cubicBezTo>
                  <a:pt x="253" y="895"/>
                  <a:pt x="253" y="895"/>
                  <a:pt x="253" y="895"/>
                </a:cubicBezTo>
                <a:cubicBezTo>
                  <a:pt x="253" y="895"/>
                  <a:pt x="252" y="895"/>
                  <a:pt x="252" y="895"/>
                </a:cubicBezTo>
                <a:cubicBezTo>
                  <a:pt x="252" y="895"/>
                  <a:pt x="252" y="895"/>
                  <a:pt x="252" y="895"/>
                </a:cubicBezTo>
                <a:cubicBezTo>
                  <a:pt x="252" y="895"/>
                  <a:pt x="252" y="895"/>
                  <a:pt x="252" y="895"/>
                </a:cubicBezTo>
                <a:cubicBezTo>
                  <a:pt x="252" y="895"/>
                  <a:pt x="252" y="895"/>
                  <a:pt x="252" y="895"/>
                </a:cubicBezTo>
                <a:cubicBezTo>
                  <a:pt x="224" y="893"/>
                  <a:pt x="198" y="882"/>
                  <a:pt x="177" y="865"/>
                </a:cubicBezTo>
                <a:cubicBezTo>
                  <a:pt x="202" y="895"/>
                  <a:pt x="238" y="913"/>
                  <a:pt x="279" y="913"/>
                </a:cubicBezTo>
                <a:cubicBezTo>
                  <a:pt x="341" y="913"/>
                  <a:pt x="394" y="870"/>
                  <a:pt x="407" y="812"/>
                </a:cubicBezTo>
                <a:cubicBezTo>
                  <a:pt x="429" y="821"/>
                  <a:pt x="452" y="826"/>
                  <a:pt x="477" y="826"/>
                </a:cubicBezTo>
                <a:cubicBezTo>
                  <a:pt x="504" y="826"/>
                  <a:pt x="529" y="820"/>
                  <a:pt x="552" y="810"/>
                </a:cubicBezTo>
                <a:cubicBezTo>
                  <a:pt x="550" y="800"/>
                  <a:pt x="549" y="790"/>
                  <a:pt x="549" y="780"/>
                </a:cubicBezTo>
                <a:cubicBezTo>
                  <a:pt x="549" y="780"/>
                  <a:pt x="549" y="780"/>
                  <a:pt x="549" y="780"/>
                </a:cubicBezTo>
                <a:cubicBezTo>
                  <a:pt x="549" y="780"/>
                  <a:pt x="549" y="780"/>
                  <a:pt x="549" y="780"/>
                </a:cubicBezTo>
                <a:cubicBezTo>
                  <a:pt x="549" y="780"/>
                  <a:pt x="549" y="780"/>
                  <a:pt x="549" y="780"/>
                </a:cubicBezTo>
                <a:cubicBezTo>
                  <a:pt x="549" y="780"/>
                  <a:pt x="549" y="780"/>
                  <a:pt x="549" y="780"/>
                </a:cubicBezTo>
                <a:cubicBezTo>
                  <a:pt x="549" y="780"/>
                  <a:pt x="549" y="780"/>
                  <a:pt x="549" y="780"/>
                </a:cubicBezTo>
                <a:cubicBezTo>
                  <a:pt x="549" y="779"/>
                  <a:pt x="549" y="779"/>
                  <a:pt x="549" y="779"/>
                </a:cubicBezTo>
                <a:cubicBezTo>
                  <a:pt x="549" y="779"/>
                  <a:pt x="549" y="779"/>
                  <a:pt x="549" y="779"/>
                </a:cubicBezTo>
                <a:cubicBezTo>
                  <a:pt x="549" y="779"/>
                  <a:pt x="549" y="779"/>
                  <a:pt x="549" y="779"/>
                </a:cubicBezTo>
                <a:cubicBezTo>
                  <a:pt x="549" y="779"/>
                  <a:pt x="549" y="779"/>
                  <a:pt x="549" y="779"/>
                </a:cubicBezTo>
                <a:cubicBezTo>
                  <a:pt x="549" y="779"/>
                  <a:pt x="549" y="779"/>
                  <a:pt x="549" y="779"/>
                </a:cubicBezTo>
                <a:cubicBezTo>
                  <a:pt x="549" y="779"/>
                  <a:pt x="549" y="779"/>
                  <a:pt x="549" y="779"/>
                </a:cubicBezTo>
                <a:cubicBezTo>
                  <a:pt x="549" y="777"/>
                  <a:pt x="549" y="774"/>
                  <a:pt x="549" y="772"/>
                </a:cubicBezTo>
                <a:moveTo>
                  <a:pt x="821" y="679"/>
                </a:moveTo>
                <a:cubicBezTo>
                  <a:pt x="843" y="705"/>
                  <a:pt x="857" y="739"/>
                  <a:pt x="858" y="776"/>
                </a:cubicBezTo>
                <a:cubicBezTo>
                  <a:pt x="858" y="776"/>
                  <a:pt x="858" y="776"/>
                  <a:pt x="858" y="776"/>
                </a:cubicBezTo>
                <a:cubicBezTo>
                  <a:pt x="858" y="776"/>
                  <a:pt x="858" y="776"/>
                  <a:pt x="858" y="776"/>
                </a:cubicBezTo>
                <a:cubicBezTo>
                  <a:pt x="858" y="776"/>
                  <a:pt x="858" y="776"/>
                  <a:pt x="858" y="776"/>
                </a:cubicBezTo>
                <a:cubicBezTo>
                  <a:pt x="858" y="776"/>
                  <a:pt x="858" y="776"/>
                  <a:pt x="858" y="776"/>
                </a:cubicBezTo>
                <a:cubicBezTo>
                  <a:pt x="858" y="776"/>
                  <a:pt x="858" y="776"/>
                  <a:pt x="858" y="776"/>
                </a:cubicBezTo>
                <a:cubicBezTo>
                  <a:pt x="858" y="776"/>
                  <a:pt x="858" y="776"/>
                  <a:pt x="858" y="776"/>
                </a:cubicBezTo>
                <a:cubicBezTo>
                  <a:pt x="858" y="776"/>
                  <a:pt x="858" y="776"/>
                  <a:pt x="858" y="776"/>
                </a:cubicBezTo>
                <a:cubicBezTo>
                  <a:pt x="858" y="776"/>
                  <a:pt x="858" y="776"/>
                  <a:pt x="858" y="776"/>
                </a:cubicBezTo>
                <a:cubicBezTo>
                  <a:pt x="858" y="777"/>
                  <a:pt x="858" y="777"/>
                  <a:pt x="858" y="777"/>
                </a:cubicBezTo>
                <a:cubicBezTo>
                  <a:pt x="858" y="777"/>
                  <a:pt x="858" y="777"/>
                  <a:pt x="858" y="777"/>
                </a:cubicBezTo>
                <a:cubicBezTo>
                  <a:pt x="858" y="777"/>
                  <a:pt x="858" y="777"/>
                  <a:pt x="858" y="777"/>
                </a:cubicBezTo>
                <a:cubicBezTo>
                  <a:pt x="858" y="777"/>
                  <a:pt x="858" y="777"/>
                  <a:pt x="858" y="777"/>
                </a:cubicBezTo>
                <a:cubicBezTo>
                  <a:pt x="858" y="777"/>
                  <a:pt x="858" y="777"/>
                  <a:pt x="858" y="777"/>
                </a:cubicBezTo>
                <a:cubicBezTo>
                  <a:pt x="858" y="777"/>
                  <a:pt x="858" y="777"/>
                  <a:pt x="858" y="777"/>
                </a:cubicBezTo>
                <a:cubicBezTo>
                  <a:pt x="858" y="777"/>
                  <a:pt x="858" y="777"/>
                  <a:pt x="858" y="777"/>
                </a:cubicBezTo>
                <a:cubicBezTo>
                  <a:pt x="858" y="777"/>
                  <a:pt x="858" y="777"/>
                  <a:pt x="858" y="778"/>
                </a:cubicBezTo>
                <a:cubicBezTo>
                  <a:pt x="858" y="778"/>
                  <a:pt x="858" y="778"/>
                  <a:pt x="858" y="778"/>
                </a:cubicBezTo>
                <a:cubicBezTo>
                  <a:pt x="858" y="778"/>
                  <a:pt x="858" y="778"/>
                  <a:pt x="858" y="778"/>
                </a:cubicBezTo>
                <a:cubicBezTo>
                  <a:pt x="858" y="778"/>
                  <a:pt x="858" y="778"/>
                  <a:pt x="858" y="778"/>
                </a:cubicBezTo>
                <a:cubicBezTo>
                  <a:pt x="858" y="778"/>
                  <a:pt x="858" y="778"/>
                  <a:pt x="858" y="778"/>
                </a:cubicBezTo>
                <a:cubicBezTo>
                  <a:pt x="858" y="778"/>
                  <a:pt x="858" y="778"/>
                  <a:pt x="858" y="778"/>
                </a:cubicBezTo>
                <a:cubicBezTo>
                  <a:pt x="858" y="778"/>
                  <a:pt x="858" y="778"/>
                  <a:pt x="858" y="778"/>
                </a:cubicBezTo>
                <a:cubicBezTo>
                  <a:pt x="858" y="778"/>
                  <a:pt x="858" y="778"/>
                  <a:pt x="858" y="778"/>
                </a:cubicBezTo>
                <a:cubicBezTo>
                  <a:pt x="858" y="778"/>
                  <a:pt x="858" y="778"/>
                  <a:pt x="858" y="778"/>
                </a:cubicBezTo>
                <a:cubicBezTo>
                  <a:pt x="858" y="779"/>
                  <a:pt x="858" y="779"/>
                  <a:pt x="858" y="779"/>
                </a:cubicBezTo>
                <a:cubicBezTo>
                  <a:pt x="858" y="779"/>
                  <a:pt x="858" y="779"/>
                  <a:pt x="858" y="779"/>
                </a:cubicBezTo>
                <a:cubicBezTo>
                  <a:pt x="858" y="779"/>
                  <a:pt x="858" y="779"/>
                  <a:pt x="858" y="779"/>
                </a:cubicBezTo>
                <a:cubicBezTo>
                  <a:pt x="858" y="779"/>
                  <a:pt x="858" y="779"/>
                  <a:pt x="858" y="779"/>
                </a:cubicBezTo>
                <a:cubicBezTo>
                  <a:pt x="858" y="779"/>
                  <a:pt x="858" y="779"/>
                  <a:pt x="858" y="779"/>
                </a:cubicBezTo>
                <a:cubicBezTo>
                  <a:pt x="858" y="779"/>
                  <a:pt x="858" y="779"/>
                  <a:pt x="858" y="779"/>
                </a:cubicBezTo>
                <a:cubicBezTo>
                  <a:pt x="858" y="779"/>
                  <a:pt x="858" y="779"/>
                  <a:pt x="858" y="779"/>
                </a:cubicBezTo>
                <a:cubicBezTo>
                  <a:pt x="858" y="779"/>
                  <a:pt x="858" y="779"/>
                  <a:pt x="858" y="779"/>
                </a:cubicBezTo>
                <a:cubicBezTo>
                  <a:pt x="858" y="865"/>
                  <a:pt x="789" y="934"/>
                  <a:pt x="703" y="934"/>
                </a:cubicBezTo>
                <a:cubicBezTo>
                  <a:pt x="703" y="934"/>
                  <a:pt x="703" y="934"/>
                  <a:pt x="703" y="934"/>
                </a:cubicBezTo>
                <a:cubicBezTo>
                  <a:pt x="703" y="934"/>
                  <a:pt x="703" y="934"/>
                  <a:pt x="703" y="934"/>
                </a:cubicBezTo>
                <a:cubicBezTo>
                  <a:pt x="703" y="934"/>
                  <a:pt x="703" y="934"/>
                  <a:pt x="703" y="934"/>
                </a:cubicBezTo>
                <a:cubicBezTo>
                  <a:pt x="703" y="934"/>
                  <a:pt x="703" y="934"/>
                  <a:pt x="703" y="934"/>
                </a:cubicBezTo>
                <a:cubicBezTo>
                  <a:pt x="703" y="934"/>
                  <a:pt x="703" y="934"/>
                  <a:pt x="702" y="934"/>
                </a:cubicBezTo>
                <a:cubicBezTo>
                  <a:pt x="702" y="934"/>
                  <a:pt x="702" y="934"/>
                  <a:pt x="702" y="934"/>
                </a:cubicBezTo>
                <a:cubicBezTo>
                  <a:pt x="702" y="934"/>
                  <a:pt x="702" y="934"/>
                  <a:pt x="702" y="934"/>
                </a:cubicBezTo>
                <a:cubicBezTo>
                  <a:pt x="702" y="934"/>
                  <a:pt x="702" y="934"/>
                  <a:pt x="702" y="934"/>
                </a:cubicBezTo>
                <a:cubicBezTo>
                  <a:pt x="702" y="934"/>
                  <a:pt x="702" y="934"/>
                  <a:pt x="702" y="934"/>
                </a:cubicBezTo>
                <a:cubicBezTo>
                  <a:pt x="702" y="934"/>
                  <a:pt x="702" y="934"/>
                  <a:pt x="702" y="934"/>
                </a:cubicBezTo>
                <a:cubicBezTo>
                  <a:pt x="702" y="934"/>
                  <a:pt x="702" y="934"/>
                  <a:pt x="702" y="934"/>
                </a:cubicBezTo>
                <a:cubicBezTo>
                  <a:pt x="702" y="934"/>
                  <a:pt x="702" y="934"/>
                  <a:pt x="702" y="934"/>
                </a:cubicBezTo>
                <a:cubicBezTo>
                  <a:pt x="702" y="934"/>
                  <a:pt x="702" y="934"/>
                  <a:pt x="702" y="934"/>
                </a:cubicBezTo>
                <a:cubicBezTo>
                  <a:pt x="702" y="934"/>
                  <a:pt x="701" y="934"/>
                  <a:pt x="701" y="934"/>
                </a:cubicBezTo>
                <a:cubicBezTo>
                  <a:pt x="701" y="934"/>
                  <a:pt x="701" y="934"/>
                  <a:pt x="701" y="934"/>
                </a:cubicBezTo>
                <a:cubicBezTo>
                  <a:pt x="701" y="934"/>
                  <a:pt x="701" y="934"/>
                  <a:pt x="701" y="934"/>
                </a:cubicBezTo>
                <a:cubicBezTo>
                  <a:pt x="701" y="934"/>
                  <a:pt x="701" y="934"/>
                  <a:pt x="701" y="934"/>
                </a:cubicBezTo>
                <a:cubicBezTo>
                  <a:pt x="701" y="934"/>
                  <a:pt x="701" y="934"/>
                  <a:pt x="701" y="934"/>
                </a:cubicBezTo>
                <a:cubicBezTo>
                  <a:pt x="701" y="934"/>
                  <a:pt x="701" y="934"/>
                  <a:pt x="701" y="934"/>
                </a:cubicBezTo>
                <a:cubicBezTo>
                  <a:pt x="701" y="934"/>
                  <a:pt x="701" y="934"/>
                  <a:pt x="701" y="934"/>
                </a:cubicBezTo>
                <a:cubicBezTo>
                  <a:pt x="701" y="934"/>
                  <a:pt x="701" y="934"/>
                  <a:pt x="701" y="934"/>
                </a:cubicBezTo>
                <a:cubicBezTo>
                  <a:pt x="700" y="934"/>
                  <a:pt x="700" y="934"/>
                  <a:pt x="700" y="934"/>
                </a:cubicBezTo>
                <a:cubicBezTo>
                  <a:pt x="700" y="934"/>
                  <a:pt x="700" y="934"/>
                  <a:pt x="700" y="934"/>
                </a:cubicBezTo>
                <a:cubicBezTo>
                  <a:pt x="700" y="934"/>
                  <a:pt x="700" y="934"/>
                  <a:pt x="700" y="934"/>
                </a:cubicBezTo>
                <a:cubicBezTo>
                  <a:pt x="700" y="934"/>
                  <a:pt x="700" y="934"/>
                  <a:pt x="700" y="934"/>
                </a:cubicBezTo>
                <a:cubicBezTo>
                  <a:pt x="700" y="934"/>
                  <a:pt x="700" y="934"/>
                  <a:pt x="700" y="934"/>
                </a:cubicBezTo>
                <a:cubicBezTo>
                  <a:pt x="700" y="934"/>
                  <a:pt x="700" y="934"/>
                  <a:pt x="700" y="934"/>
                </a:cubicBezTo>
                <a:cubicBezTo>
                  <a:pt x="700" y="934"/>
                  <a:pt x="700" y="934"/>
                  <a:pt x="700" y="934"/>
                </a:cubicBezTo>
                <a:cubicBezTo>
                  <a:pt x="700" y="934"/>
                  <a:pt x="700" y="934"/>
                  <a:pt x="700" y="934"/>
                </a:cubicBezTo>
                <a:cubicBezTo>
                  <a:pt x="663" y="933"/>
                  <a:pt x="629" y="919"/>
                  <a:pt x="603" y="897"/>
                </a:cubicBezTo>
                <a:cubicBezTo>
                  <a:pt x="632" y="931"/>
                  <a:pt x="674" y="952"/>
                  <a:pt x="721" y="952"/>
                </a:cubicBezTo>
                <a:cubicBezTo>
                  <a:pt x="807" y="952"/>
                  <a:pt x="876" y="883"/>
                  <a:pt x="876" y="797"/>
                </a:cubicBezTo>
                <a:cubicBezTo>
                  <a:pt x="876" y="750"/>
                  <a:pt x="855" y="708"/>
                  <a:pt x="821" y="679"/>
                </a:cubicBezTo>
                <a:moveTo>
                  <a:pt x="587" y="516"/>
                </a:moveTo>
                <a:cubicBezTo>
                  <a:pt x="611" y="546"/>
                  <a:pt x="626" y="583"/>
                  <a:pt x="627" y="624"/>
                </a:cubicBezTo>
                <a:cubicBezTo>
                  <a:pt x="627" y="624"/>
                  <a:pt x="627" y="624"/>
                  <a:pt x="627" y="624"/>
                </a:cubicBezTo>
                <a:cubicBezTo>
                  <a:pt x="627" y="624"/>
                  <a:pt x="627" y="624"/>
                  <a:pt x="627" y="624"/>
                </a:cubicBezTo>
                <a:cubicBezTo>
                  <a:pt x="627" y="624"/>
                  <a:pt x="627" y="624"/>
                  <a:pt x="627" y="624"/>
                </a:cubicBezTo>
                <a:cubicBezTo>
                  <a:pt x="627" y="624"/>
                  <a:pt x="627" y="625"/>
                  <a:pt x="627" y="625"/>
                </a:cubicBezTo>
                <a:cubicBezTo>
                  <a:pt x="627" y="625"/>
                  <a:pt x="627" y="625"/>
                  <a:pt x="627" y="625"/>
                </a:cubicBezTo>
                <a:cubicBezTo>
                  <a:pt x="627" y="625"/>
                  <a:pt x="627" y="625"/>
                  <a:pt x="627" y="625"/>
                </a:cubicBezTo>
                <a:cubicBezTo>
                  <a:pt x="627" y="625"/>
                  <a:pt x="627" y="625"/>
                  <a:pt x="627" y="625"/>
                </a:cubicBezTo>
                <a:cubicBezTo>
                  <a:pt x="627" y="625"/>
                  <a:pt x="627" y="625"/>
                  <a:pt x="627" y="625"/>
                </a:cubicBezTo>
                <a:cubicBezTo>
                  <a:pt x="627" y="625"/>
                  <a:pt x="627" y="625"/>
                  <a:pt x="627" y="625"/>
                </a:cubicBezTo>
                <a:cubicBezTo>
                  <a:pt x="627" y="625"/>
                  <a:pt x="627" y="625"/>
                  <a:pt x="627" y="625"/>
                </a:cubicBezTo>
                <a:cubicBezTo>
                  <a:pt x="627" y="625"/>
                  <a:pt x="627" y="625"/>
                  <a:pt x="627" y="625"/>
                </a:cubicBezTo>
                <a:cubicBezTo>
                  <a:pt x="627" y="625"/>
                  <a:pt x="627" y="626"/>
                  <a:pt x="627" y="626"/>
                </a:cubicBezTo>
                <a:cubicBezTo>
                  <a:pt x="627" y="626"/>
                  <a:pt x="627" y="626"/>
                  <a:pt x="627" y="626"/>
                </a:cubicBezTo>
                <a:cubicBezTo>
                  <a:pt x="627" y="626"/>
                  <a:pt x="627" y="626"/>
                  <a:pt x="627" y="626"/>
                </a:cubicBezTo>
                <a:cubicBezTo>
                  <a:pt x="627" y="626"/>
                  <a:pt x="627" y="626"/>
                  <a:pt x="627" y="626"/>
                </a:cubicBezTo>
                <a:cubicBezTo>
                  <a:pt x="627" y="626"/>
                  <a:pt x="627" y="626"/>
                  <a:pt x="627" y="626"/>
                </a:cubicBezTo>
                <a:cubicBezTo>
                  <a:pt x="627" y="626"/>
                  <a:pt x="627" y="626"/>
                  <a:pt x="627" y="626"/>
                </a:cubicBezTo>
                <a:cubicBezTo>
                  <a:pt x="627" y="626"/>
                  <a:pt x="627" y="626"/>
                  <a:pt x="627" y="626"/>
                </a:cubicBezTo>
                <a:cubicBezTo>
                  <a:pt x="627" y="626"/>
                  <a:pt x="627" y="626"/>
                  <a:pt x="627" y="626"/>
                </a:cubicBezTo>
                <a:cubicBezTo>
                  <a:pt x="627" y="626"/>
                  <a:pt x="627" y="626"/>
                  <a:pt x="627" y="627"/>
                </a:cubicBezTo>
                <a:cubicBezTo>
                  <a:pt x="627" y="627"/>
                  <a:pt x="627" y="627"/>
                  <a:pt x="627" y="627"/>
                </a:cubicBezTo>
                <a:cubicBezTo>
                  <a:pt x="627" y="627"/>
                  <a:pt x="627" y="627"/>
                  <a:pt x="627" y="627"/>
                </a:cubicBezTo>
                <a:cubicBezTo>
                  <a:pt x="627" y="633"/>
                  <a:pt x="626" y="639"/>
                  <a:pt x="626" y="645"/>
                </a:cubicBezTo>
                <a:cubicBezTo>
                  <a:pt x="634" y="641"/>
                  <a:pt x="642" y="637"/>
                  <a:pt x="651" y="634"/>
                </a:cubicBezTo>
                <a:cubicBezTo>
                  <a:pt x="646" y="586"/>
                  <a:pt x="622" y="545"/>
                  <a:pt x="587" y="516"/>
                </a:cubicBezTo>
                <a:moveTo>
                  <a:pt x="322" y="460"/>
                </a:moveTo>
                <a:cubicBezTo>
                  <a:pt x="330" y="469"/>
                  <a:pt x="339" y="478"/>
                  <a:pt x="348" y="486"/>
                </a:cubicBezTo>
                <a:cubicBezTo>
                  <a:pt x="350" y="484"/>
                  <a:pt x="352" y="483"/>
                  <a:pt x="354" y="482"/>
                </a:cubicBezTo>
                <a:cubicBezTo>
                  <a:pt x="343" y="475"/>
                  <a:pt x="332" y="468"/>
                  <a:pt x="322" y="460"/>
                </a:cubicBezTo>
                <a:moveTo>
                  <a:pt x="0" y="313"/>
                </a:moveTo>
                <a:cubicBezTo>
                  <a:pt x="41" y="363"/>
                  <a:pt x="102" y="394"/>
                  <a:pt x="172" y="394"/>
                </a:cubicBezTo>
                <a:cubicBezTo>
                  <a:pt x="204" y="394"/>
                  <a:pt x="234" y="388"/>
                  <a:pt x="262" y="376"/>
                </a:cubicBezTo>
                <a:cubicBezTo>
                  <a:pt x="257" y="362"/>
                  <a:pt x="253" y="348"/>
                  <a:pt x="251" y="333"/>
                </a:cubicBezTo>
                <a:cubicBezTo>
                  <a:pt x="218" y="352"/>
                  <a:pt x="180" y="362"/>
                  <a:pt x="140" y="362"/>
                </a:cubicBezTo>
                <a:cubicBezTo>
                  <a:pt x="140" y="362"/>
                  <a:pt x="140" y="362"/>
                  <a:pt x="140" y="362"/>
                </a:cubicBezTo>
                <a:cubicBezTo>
                  <a:pt x="140" y="362"/>
                  <a:pt x="140" y="362"/>
                  <a:pt x="140" y="362"/>
                </a:cubicBezTo>
                <a:cubicBezTo>
                  <a:pt x="140" y="362"/>
                  <a:pt x="140" y="362"/>
                  <a:pt x="140" y="362"/>
                </a:cubicBezTo>
                <a:cubicBezTo>
                  <a:pt x="140" y="362"/>
                  <a:pt x="139" y="362"/>
                  <a:pt x="139" y="362"/>
                </a:cubicBezTo>
                <a:cubicBezTo>
                  <a:pt x="139" y="362"/>
                  <a:pt x="139" y="362"/>
                  <a:pt x="139" y="362"/>
                </a:cubicBezTo>
                <a:cubicBezTo>
                  <a:pt x="139" y="362"/>
                  <a:pt x="139" y="362"/>
                  <a:pt x="139" y="362"/>
                </a:cubicBezTo>
                <a:cubicBezTo>
                  <a:pt x="139" y="362"/>
                  <a:pt x="139" y="362"/>
                  <a:pt x="139" y="362"/>
                </a:cubicBezTo>
                <a:cubicBezTo>
                  <a:pt x="139" y="362"/>
                  <a:pt x="139" y="362"/>
                  <a:pt x="139" y="362"/>
                </a:cubicBezTo>
                <a:cubicBezTo>
                  <a:pt x="139" y="362"/>
                  <a:pt x="139" y="362"/>
                  <a:pt x="139" y="362"/>
                </a:cubicBezTo>
                <a:cubicBezTo>
                  <a:pt x="139" y="362"/>
                  <a:pt x="138" y="362"/>
                  <a:pt x="138" y="362"/>
                </a:cubicBezTo>
                <a:cubicBezTo>
                  <a:pt x="138" y="362"/>
                  <a:pt x="138" y="362"/>
                  <a:pt x="138" y="362"/>
                </a:cubicBezTo>
                <a:cubicBezTo>
                  <a:pt x="138" y="362"/>
                  <a:pt x="138" y="362"/>
                  <a:pt x="138" y="362"/>
                </a:cubicBezTo>
                <a:cubicBezTo>
                  <a:pt x="138" y="362"/>
                  <a:pt x="138" y="362"/>
                  <a:pt x="138" y="362"/>
                </a:cubicBezTo>
                <a:cubicBezTo>
                  <a:pt x="138" y="362"/>
                  <a:pt x="138" y="362"/>
                  <a:pt x="138" y="362"/>
                </a:cubicBezTo>
                <a:cubicBezTo>
                  <a:pt x="138" y="362"/>
                  <a:pt x="138" y="362"/>
                  <a:pt x="138" y="362"/>
                </a:cubicBezTo>
                <a:cubicBezTo>
                  <a:pt x="138" y="362"/>
                  <a:pt x="138" y="362"/>
                  <a:pt x="137" y="362"/>
                </a:cubicBezTo>
                <a:cubicBezTo>
                  <a:pt x="137" y="362"/>
                  <a:pt x="137" y="362"/>
                  <a:pt x="137" y="362"/>
                </a:cubicBezTo>
                <a:cubicBezTo>
                  <a:pt x="137" y="362"/>
                  <a:pt x="137" y="362"/>
                  <a:pt x="137" y="362"/>
                </a:cubicBezTo>
                <a:cubicBezTo>
                  <a:pt x="137" y="362"/>
                  <a:pt x="137" y="362"/>
                  <a:pt x="137" y="362"/>
                </a:cubicBezTo>
                <a:cubicBezTo>
                  <a:pt x="137" y="362"/>
                  <a:pt x="137" y="362"/>
                  <a:pt x="137" y="362"/>
                </a:cubicBezTo>
                <a:cubicBezTo>
                  <a:pt x="137" y="362"/>
                  <a:pt x="137" y="362"/>
                  <a:pt x="137" y="362"/>
                </a:cubicBezTo>
                <a:cubicBezTo>
                  <a:pt x="137" y="362"/>
                  <a:pt x="136" y="362"/>
                  <a:pt x="136" y="362"/>
                </a:cubicBezTo>
                <a:cubicBezTo>
                  <a:pt x="136" y="362"/>
                  <a:pt x="136" y="362"/>
                  <a:pt x="136" y="362"/>
                </a:cubicBezTo>
                <a:cubicBezTo>
                  <a:pt x="136" y="362"/>
                  <a:pt x="136" y="362"/>
                  <a:pt x="136" y="362"/>
                </a:cubicBezTo>
                <a:cubicBezTo>
                  <a:pt x="136" y="362"/>
                  <a:pt x="136" y="362"/>
                  <a:pt x="136" y="362"/>
                </a:cubicBezTo>
                <a:cubicBezTo>
                  <a:pt x="84" y="362"/>
                  <a:pt x="37" y="343"/>
                  <a:pt x="0" y="313"/>
                </a:cubicBezTo>
                <a:moveTo>
                  <a:pt x="608" y="173"/>
                </a:moveTo>
                <a:cubicBezTo>
                  <a:pt x="637" y="208"/>
                  <a:pt x="654" y="252"/>
                  <a:pt x="655" y="300"/>
                </a:cubicBezTo>
                <a:cubicBezTo>
                  <a:pt x="655" y="300"/>
                  <a:pt x="655" y="300"/>
                  <a:pt x="655" y="300"/>
                </a:cubicBezTo>
                <a:cubicBezTo>
                  <a:pt x="655" y="300"/>
                  <a:pt x="655" y="300"/>
                  <a:pt x="655" y="300"/>
                </a:cubicBezTo>
                <a:cubicBezTo>
                  <a:pt x="655" y="300"/>
                  <a:pt x="655" y="300"/>
                  <a:pt x="655" y="300"/>
                </a:cubicBezTo>
                <a:cubicBezTo>
                  <a:pt x="655" y="300"/>
                  <a:pt x="655" y="301"/>
                  <a:pt x="655" y="301"/>
                </a:cubicBezTo>
                <a:cubicBezTo>
                  <a:pt x="655" y="301"/>
                  <a:pt x="655" y="301"/>
                  <a:pt x="655" y="301"/>
                </a:cubicBezTo>
                <a:cubicBezTo>
                  <a:pt x="655" y="301"/>
                  <a:pt x="655" y="301"/>
                  <a:pt x="655" y="301"/>
                </a:cubicBezTo>
                <a:cubicBezTo>
                  <a:pt x="655" y="301"/>
                  <a:pt x="655" y="301"/>
                  <a:pt x="655" y="301"/>
                </a:cubicBezTo>
                <a:cubicBezTo>
                  <a:pt x="655" y="301"/>
                  <a:pt x="655" y="301"/>
                  <a:pt x="655" y="301"/>
                </a:cubicBezTo>
                <a:cubicBezTo>
                  <a:pt x="655" y="301"/>
                  <a:pt x="655" y="301"/>
                  <a:pt x="655" y="301"/>
                </a:cubicBezTo>
                <a:cubicBezTo>
                  <a:pt x="655" y="302"/>
                  <a:pt x="655" y="302"/>
                  <a:pt x="655" y="302"/>
                </a:cubicBezTo>
                <a:cubicBezTo>
                  <a:pt x="655" y="302"/>
                  <a:pt x="655" y="302"/>
                  <a:pt x="655" y="302"/>
                </a:cubicBezTo>
                <a:cubicBezTo>
                  <a:pt x="655" y="302"/>
                  <a:pt x="655" y="302"/>
                  <a:pt x="655" y="302"/>
                </a:cubicBezTo>
                <a:cubicBezTo>
                  <a:pt x="655" y="302"/>
                  <a:pt x="655" y="302"/>
                  <a:pt x="655" y="302"/>
                </a:cubicBezTo>
                <a:cubicBezTo>
                  <a:pt x="655" y="302"/>
                  <a:pt x="655" y="302"/>
                  <a:pt x="655" y="302"/>
                </a:cubicBezTo>
                <a:cubicBezTo>
                  <a:pt x="655" y="302"/>
                  <a:pt x="655" y="302"/>
                  <a:pt x="655" y="302"/>
                </a:cubicBezTo>
                <a:cubicBezTo>
                  <a:pt x="655" y="302"/>
                  <a:pt x="655" y="303"/>
                  <a:pt x="655" y="303"/>
                </a:cubicBezTo>
                <a:cubicBezTo>
                  <a:pt x="655" y="303"/>
                  <a:pt x="655" y="303"/>
                  <a:pt x="655" y="303"/>
                </a:cubicBezTo>
                <a:cubicBezTo>
                  <a:pt x="655" y="303"/>
                  <a:pt x="655" y="303"/>
                  <a:pt x="655" y="303"/>
                </a:cubicBezTo>
                <a:cubicBezTo>
                  <a:pt x="655" y="303"/>
                  <a:pt x="655" y="303"/>
                  <a:pt x="655" y="303"/>
                </a:cubicBezTo>
                <a:cubicBezTo>
                  <a:pt x="655" y="303"/>
                  <a:pt x="655" y="303"/>
                  <a:pt x="655" y="303"/>
                </a:cubicBezTo>
                <a:cubicBezTo>
                  <a:pt x="655" y="303"/>
                  <a:pt x="655" y="303"/>
                  <a:pt x="655" y="303"/>
                </a:cubicBezTo>
                <a:cubicBezTo>
                  <a:pt x="655" y="303"/>
                  <a:pt x="655" y="303"/>
                  <a:pt x="655" y="303"/>
                </a:cubicBezTo>
                <a:cubicBezTo>
                  <a:pt x="655" y="380"/>
                  <a:pt x="612" y="447"/>
                  <a:pt x="549" y="482"/>
                </a:cubicBezTo>
                <a:cubicBezTo>
                  <a:pt x="560" y="489"/>
                  <a:pt x="570" y="497"/>
                  <a:pt x="579" y="507"/>
                </a:cubicBezTo>
                <a:cubicBezTo>
                  <a:pt x="640" y="472"/>
                  <a:pt x="682" y="406"/>
                  <a:pt x="682" y="330"/>
                </a:cubicBezTo>
                <a:cubicBezTo>
                  <a:pt x="682" y="267"/>
                  <a:pt x="653" y="211"/>
                  <a:pt x="608" y="173"/>
                </a:cubicBezTo>
                <a:moveTo>
                  <a:pt x="312" y="0"/>
                </a:moveTo>
                <a:cubicBezTo>
                  <a:pt x="339" y="34"/>
                  <a:pt x="357" y="76"/>
                  <a:pt x="361" y="121"/>
                </a:cubicBezTo>
                <a:cubicBezTo>
                  <a:pt x="369" y="117"/>
                  <a:pt x="377" y="114"/>
                  <a:pt x="385" y="111"/>
                </a:cubicBezTo>
                <a:cubicBezTo>
                  <a:pt x="373" y="67"/>
                  <a:pt x="347" y="29"/>
                  <a:pt x="312"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Oval 6"/>
          <p:cNvSpPr>
            <a:spLocks noChangeArrowheads="1"/>
          </p:cNvSpPr>
          <p:nvPr/>
        </p:nvSpPr>
        <p:spPr bwMode="auto">
          <a:xfrm>
            <a:off x="7330563" y="4479502"/>
            <a:ext cx="1396939" cy="139565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Oval 7"/>
          <p:cNvSpPr>
            <a:spLocks noChangeArrowheads="1"/>
          </p:cNvSpPr>
          <p:nvPr/>
        </p:nvSpPr>
        <p:spPr bwMode="auto">
          <a:xfrm>
            <a:off x="7628715" y="4777652"/>
            <a:ext cx="795497" cy="795497"/>
          </a:xfrm>
          <a:prstGeom prst="ellipse">
            <a:avLst/>
          </a:prstGeom>
          <a:solidFill>
            <a:srgbClr val="E5E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Oval 9"/>
          <p:cNvSpPr>
            <a:spLocks noChangeArrowheads="1"/>
          </p:cNvSpPr>
          <p:nvPr/>
        </p:nvSpPr>
        <p:spPr bwMode="auto">
          <a:xfrm>
            <a:off x="6100692" y="3698141"/>
            <a:ext cx="1581998" cy="15768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Oval 10"/>
          <p:cNvSpPr>
            <a:spLocks noChangeArrowheads="1"/>
          </p:cNvSpPr>
          <p:nvPr/>
        </p:nvSpPr>
        <p:spPr bwMode="auto">
          <a:xfrm>
            <a:off x="6445108" y="4037416"/>
            <a:ext cx="894452" cy="898308"/>
          </a:xfrm>
          <a:prstGeom prst="ellipse">
            <a:avLst/>
          </a:prstGeom>
          <a:solidFill>
            <a:srgbClr val="E5E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Oval 11"/>
          <p:cNvSpPr>
            <a:spLocks noChangeArrowheads="1"/>
          </p:cNvSpPr>
          <p:nvPr/>
        </p:nvSpPr>
        <p:spPr bwMode="auto">
          <a:xfrm>
            <a:off x="5974749" y="2108433"/>
            <a:ext cx="1835168" cy="183388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Oval 12"/>
          <p:cNvSpPr>
            <a:spLocks noChangeArrowheads="1"/>
          </p:cNvSpPr>
          <p:nvPr/>
        </p:nvSpPr>
        <p:spPr bwMode="auto">
          <a:xfrm>
            <a:off x="4477571" y="1289803"/>
            <a:ext cx="2007376" cy="200223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Oval 13"/>
          <p:cNvSpPr>
            <a:spLocks noChangeArrowheads="1"/>
          </p:cNvSpPr>
          <p:nvPr/>
        </p:nvSpPr>
        <p:spPr bwMode="auto">
          <a:xfrm>
            <a:off x="4911945" y="1724178"/>
            <a:ext cx="1139912" cy="1133487"/>
          </a:xfrm>
          <a:prstGeom prst="ellipse">
            <a:avLst/>
          </a:prstGeom>
          <a:solidFill>
            <a:srgbClr val="E5E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4"/>
          <p:cNvSpPr>
            <a:spLocks noEditPoints="1"/>
          </p:cNvSpPr>
          <p:nvPr/>
        </p:nvSpPr>
        <p:spPr bwMode="auto">
          <a:xfrm>
            <a:off x="7330563" y="5174758"/>
            <a:ext cx="0" cy="5141"/>
          </a:xfrm>
          <a:custGeom>
            <a:avLst/>
            <a:gdLst>
              <a:gd name="T0" fmla="*/ 1 h 1"/>
              <a:gd name="T1" fmla="*/ 1 h 1"/>
              <a:gd name="T2" fmla="*/ 1 h 1"/>
              <a:gd name="T3" fmla="*/ 1 h 1"/>
              <a:gd name="T4" fmla="*/ 1 h 1"/>
              <a:gd name="T5" fmla="*/ 1 h 1"/>
              <a:gd name="T6" fmla="*/ 1 h 1"/>
              <a:gd name="T7" fmla="*/ 1 h 1"/>
              <a:gd name="T8" fmla="*/ 1 h 1"/>
              <a:gd name="T9" fmla="*/ 0 h 1"/>
              <a:gd name="T10" fmla="*/ 0 h 1"/>
              <a:gd name="T11" fmla="*/ 0 h 1"/>
              <a:gd name="T12" fmla="*/ 0 h 1"/>
              <a:gd name="T13" fmla="*/ 0 h 1"/>
              <a:gd name="T14" fmla="*/ 0 h 1"/>
              <a:gd name="T15"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Lst>
            <a:rect l="0" t="0" r="r" b="b"/>
            <a:pathLst>
              <a:path h="1">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path>
            </a:pathLst>
          </a:custGeom>
          <a:solidFill>
            <a:srgbClr val="97A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5"/>
          <p:cNvSpPr>
            <a:spLocks/>
          </p:cNvSpPr>
          <p:nvPr/>
        </p:nvSpPr>
        <p:spPr bwMode="auto">
          <a:xfrm>
            <a:off x="7330563" y="4538618"/>
            <a:ext cx="416383" cy="704253"/>
          </a:xfrm>
          <a:custGeom>
            <a:avLst/>
            <a:gdLst>
              <a:gd name="T0" fmla="*/ 92 w 92"/>
              <a:gd name="T1" fmla="*/ 0 h 156"/>
              <a:gd name="T2" fmla="*/ 77 w 92"/>
              <a:gd name="T3" fmla="*/ 7 h 156"/>
              <a:gd name="T4" fmla="*/ 0 w 92"/>
              <a:gd name="T5" fmla="*/ 134 h 156"/>
              <a:gd name="T6" fmla="*/ 0 w 92"/>
              <a:gd name="T7" fmla="*/ 141 h 156"/>
              <a:gd name="T8" fmla="*/ 0 w 92"/>
              <a:gd name="T9" fmla="*/ 141 h 156"/>
              <a:gd name="T10" fmla="*/ 0 w 92"/>
              <a:gd name="T11" fmla="*/ 141 h 156"/>
              <a:gd name="T12" fmla="*/ 0 w 92"/>
              <a:gd name="T13" fmla="*/ 141 h 156"/>
              <a:gd name="T14" fmla="*/ 0 w 92"/>
              <a:gd name="T15" fmla="*/ 142 h 156"/>
              <a:gd name="T16" fmla="*/ 0 w 92"/>
              <a:gd name="T17" fmla="*/ 142 h 156"/>
              <a:gd name="T18" fmla="*/ 0 w 92"/>
              <a:gd name="T19" fmla="*/ 142 h 156"/>
              <a:gd name="T20" fmla="*/ 0 w 92"/>
              <a:gd name="T21" fmla="*/ 142 h 156"/>
              <a:gd name="T22" fmla="*/ 0 w 92"/>
              <a:gd name="T23" fmla="*/ 142 h 156"/>
              <a:gd name="T24" fmla="*/ 0 w 92"/>
              <a:gd name="T25" fmla="*/ 142 h 156"/>
              <a:gd name="T26" fmla="*/ 0 w 92"/>
              <a:gd name="T27" fmla="*/ 156 h 156"/>
              <a:gd name="T28" fmla="*/ 92 w 92"/>
              <a:gd name="T29" fmla="*/ 3 h 156"/>
              <a:gd name="T30" fmla="*/ 92 w 92"/>
              <a:gd name="T3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56">
                <a:moveTo>
                  <a:pt x="92" y="0"/>
                </a:moveTo>
                <a:cubicBezTo>
                  <a:pt x="86" y="2"/>
                  <a:pt x="81" y="5"/>
                  <a:pt x="77" y="7"/>
                </a:cubicBezTo>
                <a:cubicBezTo>
                  <a:pt x="71" y="60"/>
                  <a:pt x="42" y="106"/>
                  <a:pt x="0" y="134"/>
                </a:cubicBezTo>
                <a:cubicBezTo>
                  <a:pt x="0" y="136"/>
                  <a:pt x="0" y="139"/>
                  <a:pt x="0" y="141"/>
                </a:cubicBezTo>
                <a:cubicBezTo>
                  <a:pt x="0" y="141"/>
                  <a:pt x="0" y="141"/>
                  <a:pt x="0" y="141"/>
                </a:cubicBezTo>
                <a:cubicBezTo>
                  <a:pt x="0" y="141"/>
                  <a:pt x="0" y="141"/>
                  <a:pt x="0" y="141"/>
                </a:cubicBezTo>
                <a:cubicBezTo>
                  <a:pt x="0" y="141"/>
                  <a:pt x="0" y="141"/>
                  <a:pt x="0" y="141"/>
                </a:cubicBezTo>
                <a:cubicBezTo>
                  <a:pt x="0" y="141"/>
                  <a:pt x="0" y="142"/>
                  <a:pt x="0" y="142"/>
                </a:cubicBezTo>
                <a:cubicBezTo>
                  <a:pt x="0" y="142"/>
                  <a:pt x="0" y="142"/>
                  <a:pt x="0" y="142"/>
                </a:cubicBezTo>
                <a:cubicBezTo>
                  <a:pt x="0" y="142"/>
                  <a:pt x="0" y="142"/>
                  <a:pt x="0" y="142"/>
                </a:cubicBezTo>
                <a:cubicBezTo>
                  <a:pt x="0" y="142"/>
                  <a:pt x="0" y="142"/>
                  <a:pt x="0" y="142"/>
                </a:cubicBezTo>
                <a:cubicBezTo>
                  <a:pt x="0" y="142"/>
                  <a:pt x="0" y="142"/>
                  <a:pt x="0" y="142"/>
                </a:cubicBezTo>
                <a:cubicBezTo>
                  <a:pt x="0" y="142"/>
                  <a:pt x="0" y="142"/>
                  <a:pt x="0" y="142"/>
                </a:cubicBezTo>
                <a:cubicBezTo>
                  <a:pt x="0" y="147"/>
                  <a:pt x="0" y="151"/>
                  <a:pt x="0" y="156"/>
                </a:cubicBezTo>
                <a:cubicBezTo>
                  <a:pt x="55" y="127"/>
                  <a:pt x="92" y="69"/>
                  <a:pt x="92" y="3"/>
                </a:cubicBezTo>
                <a:cubicBezTo>
                  <a:pt x="92" y="2"/>
                  <a:pt x="92" y="1"/>
                  <a:pt x="92"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16"/>
          <p:cNvSpPr>
            <a:spLocks/>
          </p:cNvSpPr>
          <p:nvPr/>
        </p:nvSpPr>
        <p:spPr bwMode="auto">
          <a:xfrm>
            <a:off x="7330563" y="4569461"/>
            <a:ext cx="348271" cy="574455"/>
          </a:xfrm>
          <a:custGeom>
            <a:avLst/>
            <a:gdLst>
              <a:gd name="T0" fmla="*/ 77 w 77"/>
              <a:gd name="T1" fmla="*/ 0 h 127"/>
              <a:gd name="T2" fmla="*/ 77 w 77"/>
              <a:gd name="T3" fmla="*/ 0 h 127"/>
              <a:gd name="T4" fmla="*/ 0 w 77"/>
              <a:gd name="T5" fmla="*/ 127 h 127"/>
              <a:gd name="T6" fmla="*/ 0 w 77"/>
              <a:gd name="T7" fmla="*/ 127 h 127"/>
              <a:gd name="T8" fmla="*/ 77 w 77"/>
              <a:gd name="T9" fmla="*/ 0 h 127"/>
            </a:gdLst>
            <a:ahLst/>
            <a:cxnLst>
              <a:cxn ang="0">
                <a:pos x="T0" y="T1"/>
              </a:cxn>
              <a:cxn ang="0">
                <a:pos x="T2" y="T3"/>
              </a:cxn>
              <a:cxn ang="0">
                <a:pos x="T4" y="T5"/>
              </a:cxn>
              <a:cxn ang="0">
                <a:pos x="T6" y="T7"/>
              </a:cxn>
              <a:cxn ang="0">
                <a:pos x="T8" y="T9"/>
              </a:cxn>
            </a:cxnLst>
            <a:rect l="0" t="0" r="r" b="b"/>
            <a:pathLst>
              <a:path w="77" h="127">
                <a:moveTo>
                  <a:pt x="77" y="0"/>
                </a:moveTo>
                <a:cubicBezTo>
                  <a:pt x="77" y="0"/>
                  <a:pt x="77" y="0"/>
                  <a:pt x="77" y="0"/>
                </a:cubicBezTo>
                <a:cubicBezTo>
                  <a:pt x="71" y="53"/>
                  <a:pt x="42" y="99"/>
                  <a:pt x="0" y="127"/>
                </a:cubicBezTo>
                <a:cubicBezTo>
                  <a:pt x="0" y="127"/>
                  <a:pt x="0" y="127"/>
                  <a:pt x="0" y="127"/>
                </a:cubicBezTo>
                <a:cubicBezTo>
                  <a:pt x="42" y="99"/>
                  <a:pt x="71" y="53"/>
                  <a:pt x="77"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17"/>
          <p:cNvSpPr>
            <a:spLocks/>
          </p:cNvSpPr>
          <p:nvPr/>
        </p:nvSpPr>
        <p:spPr bwMode="auto">
          <a:xfrm>
            <a:off x="6100692" y="4524481"/>
            <a:ext cx="511482" cy="763369"/>
          </a:xfrm>
          <a:custGeom>
            <a:avLst/>
            <a:gdLst>
              <a:gd name="T0" fmla="*/ 0 w 113"/>
              <a:gd name="T1" fmla="*/ 0 h 169"/>
              <a:gd name="T2" fmla="*/ 0 w 113"/>
              <a:gd name="T3" fmla="*/ 8 h 169"/>
              <a:gd name="T4" fmla="*/ 109 w 113"/>
              <a:gd name="T5" fmla="*/ 169 h 169"/>
              <a:gd name="T6" fmla="*/ 113 w 113"/>
              <a:gd name="T7" fmla="*/ 155 h 169"/>
              <a:gd name="T8" fmla="*/ 0 w 113"/>
              <a:gd name="T9" fmla="*/ 0 h 169"/>
            </a:gdLst>
            <a:ahLst/>
            <a:cxnLst>
              <a:cxn ang="0">
                <a:pos x="T0" y="T1"/>
              </a:cxn>
              <a:cxn ang="0">
                <a:pos x="T2" y="T3"/>
              </a:cxn>
              <a:cxn ang="0">
                <a:pos x="T4" y="T5"/>
              </a:cxn>
              <a:cxn ang="0">
                <a:pos x="T6" y="T7"/>
              </a:cxn>
              <a:cxn ang="0">
                <a:pos x="T8" y="T9"/>
              </a:cxn>
            </a:cxnLst>
            <a:rect l="0" t="0" r="r" b="b"/>
            <a:pathLst>
              <a:path w="113" h="169">
                <a:moveTo>
                  <a:pt x="0" y="0"/>
                </a:moveTo>
                <a:cubicBezTo>
                  <a:pt x="0" y="2"/>
                  <a:pt x="0" y="5"/>
                  <a:pt x="0" y="8"/>
                </a:cubicBezTo>
                <a:cubicBezTo>
                  <a:pt x="0" y="81"/>
                  <a:pt x="45" y="144"/>
                  <a:pt x="109" y="169"/>
                </a:cubicBezTo>
                <a:cubicBezTo>
                  <a:pt x="111" y="165"/>
                  <a:pt x="112" y="160"/>
                  <a:pt x="113" y="155"/>
                </a:cubicBezTo>
                <a:cubicBezTo>
                  <a:pt x="50" y="131"/>
                  <a:pt x="4" y="71"/>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18"/>
          <p:cNvSpPr>
            <a:spLocks/>
          </p:cNvSpPr>
          <p:nvPr/>
        </p:nvSpPr>
        <p:spPr bwMode="auto">
          <a:xfrm>
            <a:off x="6100692" y="4524481"/>
            <a:ext cx="511482" cy="700398"/>
          </a:xfrm>
          <a:custGeom>
            <a:avLst/>
            <a:gdLst>
              <a:gd name="T0" fmla="*/ 0 w 113"/>
              <a:gd name="T1" fmla="*/ 0 h 155"/>
              <a:gd name="T2" fmla="*/ 0 w 113"/>
              <a:gd name="T3" fmla="*/ 0 h 155"/>
              <a:gd name="T4" fmla="*/ 113 w 113"/>
              <a:gd name="T5" fmla="*/ 155 h 155"/>
              <a:gd name="T6" fmla="*/ 113 w 113"/>
              <a:gd name="T7" fmla="*/ 155 h 155"/>
              <a:gd name="T8" fmla="*/ 0 w 113"/>
              <a:gd name="T9" fmla="*/ 0 h 155"/>
            </a:gdLst>
            <a:ahLst/>
            <a:cxnLst>
              <a:cxn ang="0">
                <a:pos x="T0" y="T1"/>
              </a:cxn>
              <a:cxn ang="0">
                <a:pos x="T2" y="T3"/>
              </a:cxn>
              <a:cxn ang="0">
                <a:pos x="T4" y="T5"/>
              </a:cxn>
              <a:cxn ang="0">
                <a:pos x="T6" y="T7"/>
              </a:cxn>
              <a:cxn ang="0">
                <a:pos x="T8" y="T9"/>
              </a:cxn>
            </a:cxnLst>
            <a:rect l="0" t="0" r="r" b="b"/>
            <a:pathLst>
              <a:path w="113" h="155">
                <a:moveTo>
                  <a:pt x="0" y="0"/>
                </a:moveTo>
                <a:cubicBezTo>
                  <a:pt x="0" y="0"/>
                  <a:pt x="0" y="0"/>
                  <a:pt x="0" y="0"/>
                </a:cubicBezTo>
                <a:cubicBezTo>
                  <a:pt x="4" y="71"/>
                  <a:pt x="50" y="131"/>
                  <a:pt x="113" y="155"/>
                </a:cubicBezTo>
                <a:cubicBezTo>
                  <a:pt x="113" y="155"/>
                  <a:pt x="113" y="155"/>
                  <a:pt x="113" y="155"/>
                </a:cubicBezTo>
                <a:cubicBezTo>
                  <a:pt x="50" y="131"/>
                  <a:pt x="4" y="71"/>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19"/>
          <p:cNvSpPr>
            <a:spLocks/>
          </p:cNvSpPr>
          <p:nvPr/>
        </p:nvSpPr>
        <p:spPr bwMode="auto">
          <a:xfrm>
            <a:off x="6430971" y="3833080"/>
            <a:ext cx="976700" cy="172208"/>
          </a:xfrm>
          <a:custGeom>
            <a:avLst/>
            <a:gdLst>
              <a:gd name="T0" fmla="*/ 4 w 216"/>
              <a:gd name="T1" fmla="*/ 0 h 38"/>
              <a:gd name="T2" fmla="*/ 0 w 216"/>
              <a:gd name="T3" fmla="*/ 2 h 38"/>
              <a:gd name="T4" fmla="*/ 116 w 216"/>
              <a:gd name="T5" fmla="*/ 38 h 38"/>
              <a:gd name="T6" fmla="*/ 216 w 216"/>
              <a:gd name="T7" fmla="*/ 12 h 38"/>
              <a:gd name="T8" fmla="*/ 199 w 216"/>
              <a:gd name="T9" fmla="*/ 0 h 38"/>
              <a:gd name="T10" fmla="*/ 105 w 216"/>
              <a:gd name="T11" fmla="*/ 24 h 38"/>
              <a:gd name="T12" fmla="*/ 105 w 216"/>
              <a:gd name="T13" fmla="*/ 24 h 38"/>
              <a:gd name="T14" fmla="*/ 104 w 216"/>
              <a:gd name="T15" fmla="*/ 24 h 38"/>
              <a:gd name="T16" fmla="*/ 104 w 216"/>
              <a:gd name="T17" fmla="*/ 24 h 38"/>
              <a:gd name="T18" fmla="*/ 104 w 216"/>
              <a:gd name="T19" fmla="*/ 24 h 38"/>
              <a:gd name="T20" fmla="*/ 104 w 216"/>
              <a:gd name="T21" fmla="*/ 24 h 38"/>
              <a:gd name="T22" fmla="*/ 104 w 216"/>
              <a:gd name="T23" fmla="*/ 24 h 38"/>
              <a:gd name="T24" fmla="*/ 104 w 216"/>
              <a:gd name="T25" fmla="*/ 24 h 38"/>
              <a:gd name="T26" fmla="*/ 104 w 216"/>
              <a:gd name="T27" fmla="*/ 24 h 38"/>
              <a:gd name="T28" fmla="*/ 104 w 216"/>
              <a:gd name="T29" fmla="*/ 24 h 38"/>
              <a:gd name="T30" fmla="*/ 103 w 216"/>
              <a:gd name="T31" fmla="*/ 24 h 38"/>
              <a:gd name="T32" fmla="*/ 103 w 216"/>
              <a:gd name="T33" fmla="*/ 24 h 38"/>
              <a:gd name="T34" fmla="*/ 103 w 216"/>
              <a:gd name="T35" fmla="*/ 24 h 38"/>
              <a:gd name="T36" fmla="*/ 103 w 216"/>
              <a:gd name="T37" fmla="*/ 24 h 38"/>
              <a:gd name="T38" fmla="*/ 103 w 216"/>
              <a:gd name="T39" fmla="*/ 24 h 38"/>
              <a:gd name="T40" fmla="*/ 103 w 216"/>
              <a:gd name="T41" fmla="*/ 24 h 38"/>
              <a:gd name="T42" fmla="*/ 103 w 216"/>
              <a:gd name="T43" fmla="*/ 24 h 38"/>
              <a:gd name="T44" fmla="*/ 103 w 216"/>
              <a:gd name="T45" fmla="*/ 24 h 38"/>
              <a:gd name="T46" fmla="*/ 103 w 216"/>
              <a:gd name="T47" fmla="*/ 24 h 38"/>
              <a:gd name="T48" fmla="*/ 103 w 216"/>
              <a:gd name="T49" fmla="*/ 24 h 38"/>
              <a:gd name="T50" fmla="*/ 102 w 216"/>
              <a:gd name="T51" fmla="*/ 24 h 38"/>
              <a:gd name="T52" fmla="*/ 102 w 216"/>
              <a:gd name="T53" fmla="*/ 24 h 38"/>
              <a:gd name="T54" fmla="*/ 102 w 216"/>
              <a:gd name="T55" fmla="*/ 24 h 38"/>
              <a:gd name="T56" fmla="*/ 102 w 216"/>
              <a:gd name="T57" fmla="*/ 24 h 38"/>
              <a:gd name="T58" fmla="*/ 102 w 216"/>
              <a:gd name="T59" fmla="*/ 24 h 38"/>
              <a:gd name="T60" fmla="*/ 102 w 216"/>
              <a:gd name="T61" fmla="*/ 24 h 38"/>
              <a:gd name="T62" fmla="*/ 102 w 216"/>
              <a:gd name="T63" fmla="*/ 24 h 38"/>
              <a:gd name="T64" fmla="*/ 102 w 216"/>
              <a:gd name="T65" fmla="*/ 24 h 38"/>
              <a:gd name="T66" fmla="*/ 101 w 216"/>
              <a:gd name="T67" fmla="*/ 24 h 38"/>
              <a:gd name="T68" fmla="*/ 101 w 216"/>
              <a:gd name="T69" fmla="*/ 24 h 38"/>
              <a:gd name="T70" fmla="*/ 101 w 216"/>
              <a:gd name="T71" fmla="*/ 24 h 38"/>
              <a:gd name="T72" fmla="*/ 101 w 216"/>
              <a:gd name="T73" fmla="*/ 24 h 38"/>
              <a:gd name="T74" fmla="*/ 101 w 216"/>
              <a:gd name="T75" fmla="*/ 24 h 38"/>
              <a:gd name="T76" fmla="*/ 101 w 216"/>
              <a:gd name="T77" fmla="*/ 24 h 38"/>
              <a:gd name="T78" fmla="*/ 101 w 216"/>
              <a:gd name="T79" fmla="*/ 24 h 38"/>
              <a:gd name="T80" fmla="*/ 101 w 216"/>
              <a:gd name="T81" fmla="*/ 24 h 38"/>
              <a:gd name="T82" fmla="*/ 101 w 216"/>
              <a:gd name="T83" fmla="*/ 24 h 38"/>
              <a:gd name="T84" fmla="*/ 100 w 216"/>
              <a:gd name="T85" fmla="*/ 24 h 38"/>
              <a:gd name="T86" fmla="*/ 100 w 216"/>
              <a:gd name="T87" fmla="*/ 24 h 38"/>
              <a:gd name="T88" fmla="*/ 100 w 216"/>
              <a:gd name="T89" fmla="*/ 24 h 38"/>
              <a:gd name="T90" fmla="*/ 100 w 216"/>
              <a:gd name="T91" fmla="*/ 24 h 38"/>
              <a:gd name="T92" fmla="*/ 100 w 216"/>
              <a:gd name="T93" fmla="*/ 24 h 38"/>
              <a:gd name="T94" fmla="*/ 100 w 216"/>
              <a:gd name="T95" fmla="*/ 24 h 38"/>
              <a:gd name="T96" fmla="*/ 4 w 216"/>
              <a:gd name="T9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6" h="38">
                <a:moveTo>
                  <a:pt x="4" y="0"/>
                </a:moveTo>
                <a:cubicBezTo>
                  <a:pt x="3" y="1"/>
                  <a:pt x="2" y="1"/>
                  <a:pt x="0" y="2"/>
                </a:cubicBezTo>
                <a:cubicBezTo>
                  <a:pt x="33" y="25"/>
                  <a:pt x="73" y="38"/>
                  <a:pt x="116" y="38"/>
                </a:cubicBezTo>
                <a:cubicBezTo>
                  <a:pt x="152" y="38"/>
                  <a:pt x="186" y="29"/>
                  <a:pt x="216" y="12"/>
                </a:cubicBezTo>
                <a:cubicBezTo>
                  <a:pt x="211" y="8"/>
                  <a:pt x="205" y="3"/>
                  <a:pt x="199" y="0"/>
                </a:cubicBezTo>
                <a:cubicBezTo>
                  <a:pt x="171" y="15"/>
                  <a:pt x="139" y="24"/>
                  <a:pt x="105" y="24"/>
                </a:cubicBezTo>
                <a:cubicBezTo>
                  <a:pt x="105" y="24"/>
                  <a:pt x="105" y="24"/>
                  <a:pt x="105" y="24"/>
                </a:cubicBezTo>
                <a:cubicBezTo>
                  <a:pt x="105" y="24"/>
                  <a:pt x="104" y="24"/>
                  <a:pt x="104" y="24"/>
                </a:cubicBezTo>
                <a:cubicBezTo>
                  <a:pt x="104" y="24"/>
                  <a:pt x="104" y="24"/>
                  <a:pt x="104" y="24"/>
                </a:cubicBezTo>
                <a:cubicBezTo>
                  <a:pt x="104" y="24"/>
                  <a:pt x="104" y="24"/>
                  <a:pt x="104" y="24"/>
                </a:cubicBezTo>
                <a:cubicBezTo>
                  <a:pt x="104" y="24"/>
                  <a:pt x="104" y="24"/>
                  <a:pt x="104" y="24"/>
                </a:cubicBezTo>
                <a:cubicBezTo>
                  <a:pt x="104" y="24"/>
                  <a:pt x="104" y="24"/>
                  <a:pt x="104" y="24"/>
                </a:cubicBezTo>
                <a:cubicBezTo>
                  <a:pt x="104" y="24"/>
                  <a:pt x="104" y="24"/>
                  <a:pt x="104" y="24"/>
                </a:cubicBezTo>
                <a:cubicBezTo>
                  <a:pt x="104" y="24"/>
                  <a:pt x="104" y="24"/>
                  <a:pt x="104" y="24"/>
                </a:cubicBezTo>
                <a:cubicBezTo>
                  <a:pt x="104" y="24"/>
                  <a:pt x="104" y="24"/>
                  <a:pt x="104" y="24"/>
                </a:cubicBezTo>
                <a:cubicBezTo>
                  <a:pt x="104" y="24"/>
                  <a:pt x="103" y="24"/>
                  <a:pt x="103" y="24"/>
                </a:cubicBezTo>
                <a:cubicBezTo>
                  <a:pt x="103" y="24"/>
                  <a:pt x="103" y="24"/>
                  <a:pt x="103" y="24"/>
                </a:cubicBezTo>
                <a:cubicBezTo>
                  <a:pt x="103" y="24"/>
                  <a:pt x="103" y="24"/>
                  <a:pt x="103" y="24"/>
                </a:cubicBezTo>
                <a:cubicBezTo>
                  <a:pt x="103" y="24"/>
                  <a:pt x="103" y="24"/>
                  <a:pt x="103" y="24"/>
                </a:cubicBezTo>
                <a:cubicBezTo>
                  <a:pt x="103" y="24"/>
                  <a:pt x="103" y="24"/>
                  <a:pt x="103" y="24"/>
                </a:cubicBezTo>
                <a:cubicBezTo>
                  <a:pt x="103" y="24"/>
                  <a:pt x="103" y="24"/>
                  <a:pt x="103" y="24"/>
                </a:cubicBezTo>
                <a:cubicBezTo>
                  <a:pt x="103" y="24"/>
                  <a:pt x="103" y="24"/>
                  <a:pt x="103" y="24"/>
                </a:cubicBezTo>
                <a:cubicBezTo>
                  <a:pt x="103" y="24"/>
                  <a:pt x="103" y="24"/>
                  <a:pt x="103" y="24"/>
                </a:cubicBezTo>
                <a:cubicBezTo>
                  <a:pt x="103" y="24"/>
                  <a:pt x="103" y="24"/>
                  <a:pt x="103" y="24"/>
                </a:cubicBezTo>
                <a:cubicBezTo>
                  <a:pt x="103" y="24"/>
                  <a:pt x="103" y="24"/>
                  <a:pt x="103" y="24"/>
                </a:cubicBezTo>
                <a:cubicBezTo>
                  <a:pt x="102" y="24"/>
                  <a:pt x="102" y="24"/>
                  <a:pt x="102" y="24"/>
                </a:cubicBezTo>
                <a:cubicBezTo>
                  <a:pt x="102" y="24"/>
                  <a:pt x="102" y="24"/>
                  <a:pt x="102" y="24"/>
                </a:cubicBezTo>
                <a:cubicBezTo>
                  <a:pt x="102" y="24"/>
                  <a:pt x="102" y="24"/>
                  <a:pt x="102" y="24"/>
                </a:cubicBezTo>
                <a:cubicBezTo>
                  <a:pt x="102" y="24"/>
                  <a:pt x="102" y="24"/>
                  <a:pt x="102" y="24"/>
                </a:cubicBezTo>
                <a:cubicBezTo>
                  <a:pt x="102" y="24"/>
                  <a:pt x="102" y="24"/>
                  <a:pt x="102" y="24"/>
                </a:cubicBezTo>
                <a:cubicBezTo>
                  <a:pt x="102" y="24"/>
                  <a:pt x="102" y="24"/>
                  <a:pt x="102" y="24"/>
                </a:cubicBezTo>
                <a:cubicBezTo>
                  <a:pt x="102" y="24"/>
                  <a:pt x="102" y="24"/>
                  <a:pt x="102" y="24"/>
                </a:cubicBezTo>
                <a:cubicBezTo>
                  <a:pt x="102" y="24"/>
                  <a:pt x="102" y="24"/>
                  <a:pt x="102" y="24"/>
                </a:cubicBezTo>
                <a:cubicBezTo>
                  <a:pt x="102" y="24"/>
                  <a:pt x="102" y="24"/>
                  <a:pt x="101" y="24"/>
                </a:cubicBezTo>
                <a:cubicBezTo>
                  <a:pt x="101" y="24"/>
                  <a:pt x="101" y="24"/>
                  <a:pt x="101" y="24"/>
                </a:cubicBezTo>
                <a:cubicBezTo>
                  <a:pt x="101" y="24"/>
                  <a:pt x="101" y="24"/>
                  <a:pt x="101" y="24"/>
                </a:cubicBezTo>
                <a:cubicBezTo>
                  <a:pt x="101" y="24"/>
                  <a:pt x="101" y="24"/>
                  <a:pt x="101" y="24"/>
                </a:cubicBezTo>
                <a:cubicBezTo>
                  <a:pt x="101" y="24"/>
                  <a:pt x="101" y="24"/>
                  <a:pt x="101" y="24"/>
                </a:cubicBezTo>
                <a:cubicBezTo>
                  <a:pt x="101" y="24"/>
                  <a:pt x="101" y="24"/>
                  <a:pt x="101" y="24"/>
                </a:cubicBezTo>
                <a:cubicBezTo>
                  <a:pt x="101" y="24"/>
                  <a:pt x="101" y="24"/>
                  <a:pt x="101" y="24"/>
                </a:cubicBezTo>
                <a:cubicBezTo>
                  <a:pt x="101" y="24"/>
                  <a:pt x="101" y="24"/>
                  <a:pt x="101" y="24"/>
                </a:cubicBezTo>
                <a:cubicBezTo>
                  <a:pt x="101" y="24"/>
                  <a:pt x="101" y="24"/>
                  <a:pt x="101" y="24"/>
                </a:cubicBezTo>
                <a:cubicBezTo>
                  <a:pt x="101" y="24"/>
                  <a:pt x="101"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65" y="24"/>
                  <a:pt x="33" y="15"/>
                  <a:pt x="4"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0"/>
          <p:cNvSpPr>
            <a:spLocks noEditPoints="1"/>
          </p:cNvSpPr>
          <p:nvPr/>
        </p:nvSpPr>
        <p:spPr bwMode="auto">
          <a:xfrm>
            <a:off x="6448963" y="3833080"/>
            <a:ext cx="881600" cy="109237"/>
          </a:xfrm>
          <a:custGeom>
            <a:avLst/>
            <a:gdLst>
              <a:gd name="T0" fmla="*/ 98 w 195"/>
              <a:gd name="T1" fmla="*/ 24 h 24"/>
              <a:gd name="T2" fmla="*/ 98 w 195"/>
              <a:gd name="T3" fmla="*/ 24 h 24"/>
              <a:gd name="T4" fmla="*/ 98 w 195"/>
              <a:gd name="T5" fmla="*/ 24 h 24"/>
              <a:gd name="T6" fmla="*/ 98 w 195"/>
              <a:gd name="T7" fmla="*/ 24 h 24"/>
              <a:gd name="T8" fmla="*/ 98 w 195"/>
              <a:gd name="T9" fmla="*/ 24 h 24"/>
              <a:gd name="T10" fmla="*/ 97 w 195"/>
              <a:gd name="T11" fmla="*/ 24 h 24"/>
              <a:gd name="T12" fmla="*/ 97 w 195"/>
              <a:gd name="T13" fmla="*/ 24 h 24"/>
              <a:gd name="T14" fmla="*/ 98 w 195"/>
              <a:gd name="T15" fmla="*/ 24 h 24"/>
              <a:gd name="T16" fmla="*/ 97 w 195"/>
              <a:gd name="T17" fmla="*/ 24 h 24"/>
              <a:gd name="T18" fmla="*/ 97 w 195"/>
              <a:gd name="T19" fmla="*/ 24 h 24"/>
              <a:gd name="T20" fmla="*/ 99 w 195"/>
              <a:gd name="T21" fmla="*/ 24 h 24"/>
              <a:gd name="T22" fmla="*/ 97 w 195"/>
              <a:gd name="T23" fmla="*/ 24 h 24"/>
              <a:gd name="T24" fmla="*/ 97 w 195"/>
              <a:gd name="T25" fmla="*/ 24 h 24"/>
              <a:gd name="T26" fmla="*/ 99 w 195"/>
              <a:gd name="T27" fmla="*/ 24 h 24"/>
              <a:gd name="T28" fmla="*/ 99 w 195"/>
              <a:gd name="T29" fmla="*/ 24 h 24"/>
              <a:gd name="T30" fmla="*/ 99 w 195"/>
              <a:gd name="T31" fmla="*/ 24 h 24"/>
              <a:gd name="T32" fmla="*/ 97 w 195"/>
              <a:gd name="T33" fmla="*/ 24 h 24"/>
              <a:gd name="T34" fmla="*/ 99 w 195"/>
              <a:gd name="T35" fmla="*/ 24 h 24"/>
              <a:gd name="T36" fmla="*/ 99 w 195"/>
              <a:gd name="T37" fmla="*/ 24 h 24"/>
              <a:gd name="T38" fmla="*/ 97 w 195"/>
              <a:gd name="T39" fmla="*/ 24 h 24"/>
              <a:gd name="T40" fmla="*/ 100 w 195"/>
              <a:gd name="T41" fmla="*/ 24 h 24"/>
              <a:gd name="T42" fmla="*/ 100 w 195"/>
              <a:gd name="T43" fmla="*/ 24 h 24"/>
              <a:gd name="T44" fmla="*/ 100 w 195"/>
              <a:gd name="T45" fmla="*/ 24 h 24"/>
              <a:gd name="T46" fmla="*/ 96 w 195"/>
              <a:gd name="T47" fmla="*/ 24 h 24"/>
              <a:gd name="T48" fmla="*/ 96 w 195"/>
              <a:gd name="T49" fmla="*/ 24 h 24"/>
              <a:gd name="T50" fmla="*/ 100 w 195"/>
              <a:gd name="T51" fmla="*/ 24 h 24"/>
              <a:gd name="T52" fmla="*/ 96 w 195"/>
              <a:gd name="T53" fmla="*/ 24 h 24"/>
              <a:gd name="T54" fmla="*/ 96 w 195"/>
              <a:gd name="T55" fmla="*/ 24 h 24"/>
              <a:gd name="T56" fmla="*/ 100 w 195"/>
              <a:gd name="T57" fmla="*/ 24 h 24"/>
              <a:gd name="T58" fmla="*/ 101 w 195"/>
              <a:gd name="T59" fmla="*/ 24 h 24"/>
              <a:gd name="T60" fmla="*/ 101 w 195"/>
              <a:gd name="T61" fmla="*/ 24 h 24"/>
              <a:gd name="T62" fmla="*/ 101 w 195"/>
              <a:gd name="T63" fmla="*/ 24 h 24"/>
              <a:gd name="T64" fmla="*/ 195 w 195"/>
              <a:gd name="T65" fmla="*/ 0 h 24"/>
              <a:gd name="T66" fmla="*/ 0 w 195"/>
              <a:gd name="T67" fmla="*/ 0 h 24"/>
              <a:gd name="T68" fmla="*/ 0 w 195"/>
              <a:gd name="T6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5" h="24">
                <a:moveTo>
                  <a:pt x="98" y="24"/>
                </a:moveTo>
                <a:cubicBezTo>
                  <a:pt x="98" y="24"/>
                  <a:pt x="98" y="24"/>
                  <a:pt x="98" y="24"/>
                </a:cubicBezTo>
                <a:cubicBezTo>
                  <a:pt x="98" y="24"/>
                  <a:pt x="98" y="24"/>
                  <a:pt x="98" y="24"/>
                </a:cubicBezTo>
                <a:cubicBezTo>
                  <a:pt x="98" y="24"/>
                  <a:pt x="98" y="24"/>
                  <a:pt x="98" y="24"/>
                </a:cubicBezTo>
                <a:cubicBezTo>
                  <a:pt x="98" y="24"/>
                  <a:pt x="98" y="24"/>
                  <a:pt x="98" y="24"/>
                </a:cubicBezTo>
                <a:moveTo>
                  <a:pt x="98" y="24"/>
                </a:moveTo>
                <a:cubicBezTo>
                  <a:pt x="98" y="24"/>
                  <a:pt x="98" y="24"/>
                  <a:pt x="98" y="24"/>
                </a:cubicBezTo>
                <a:cubicBezTo>
                  <a:pt x="98" y="24"/>
                  <a:pt x="98" y="24"/>
                  <a:pt x="98" y="24"/>
                </a:cubicBezTo>
                <a:moveTo>
                  <a:pt x="98" y="24"/>
                </a:moveTo>
                <a:cubicBezTo>
                  <a:pt x="98" y="24"/>
                  <a:pt x="98" y="24"/>
                  <a:pt x="98" y="24"/>
                </a:cubicBezTo>
                <a:cubicBezTo>
                  <a:pt x="98" y="24"/>
                  <a:pt x="98" y="24"/>
                  <a:pt x="98" y="24"/>
                </a:cubicBezTo>
                <a:moveTo>
                  <a:pt x="97" y="24"/>
                </a:moveTo>
                <a:cubicBezTo>
                  <a:pt x="97" y="24"/>
                  <a:pt x="97" y="24"/>
                  <a:pt x="97" y="24"/>
                </a:cubicBezTo>
                <a:cubicBezTo>
                  <a:pt x="97" y="24"/>
                  <a:pt x="97" y="24"/>
                  <a:pt x="97" y="24"/>
                </a:cubicBezTo>
                <a:moveTo>
                  <a:pt x="99" y="24"/>
                </a:moveTo>
                <a:cubicBezTo>
                  <a:pt x="98" y="24"/>
                  <a:pt x="98" y="24"/>
                  <a:pt x="98" y="24"/>
                </a:cubicBezTo>
                <a:cubicBezTo>
                  <a:pt x="98" y="24"/>
                  <a:pt x="98" y="24"/>
                  <a:pt x="99" y="24"/>
                </a:cubicBezTo>
                <a:moveTo>
                  <a:pt x="97" y="24"/>
                </a:moveTo>
                <a:cubicBezTo>
                  <a:pt x="97" y="24"/>
                  <a:pt x="97" y="24"/>
                  <a:pt x="97" y="24"/>
                </a:cubicBezTo>
                <a:cubicBezTo>
                  <a:pt x="97" y="24"/>
                  <a:pt x="97" y="24"/>
                  <a:pt x="97" y="24"/>
                </a:cubicBezTo>
                <a:moveTo>
                  <a:pt x="99" y="24"/>
                </a:moveTo>
                <a:cubicBezTo>
                  <a:pt x="99" y="24"/>
                  <a:pt x="99" y="24"/>
                  <a:pt x="99" y="24"/>
                </a:cubicBezTo>
                <a:cubicBezTo>
                  <a:pt x="99" y="24"/>
                  <a:pt x="99" y="24"/>
                  <a:pt x="99" y="24"/>
                </a:cubicBezTo>
                <a:moveTo>
                  <a:pt x="97" y="24"/>
                </a:moveTo>
                <a:cubicBezTo>
                  <a:pt x="97" y="24"/>
                  <a:pt x="97" y="24"/>
                  <a:pt x="97" y="24"/>
                </a:cubicBezTo>
                <a:cubicBezTo>
                  <a:pt x="97" y="24"/>
                  <a:pt x="97" y="24"/>
                  <a:pt x="97" y="24"/>
                </a:cubicBezTo>
                <a:moveTo>
                  <a:pt x="99" y="24"/>
                </a:moveTo>
                <a:cubicBezTo>
                  <a:pt x="99" y="24"/>
                  <a:pt x="99" y="24"/>
                  <a:pt x="99" y="24"/>
                </a:cubicBezTo>
                <a:cubicBezTo>
                  <a:pt x="99" y="24"/>
                  <a:pt x="99" y="24"/>
                  <a:pt x="99" y="24"/>
                </a:cubicBezTo>
                <a:moveTo>
                  <a:pt x="99" y="24"/>
                </a:moveTo>
                <a:cubicBezTo>
                  <a:pt x="99" y="24"/>
                  <a:pt x="99" y="24"/>
                  <a:pt x="99" y="24"/>
                </a:cubicBezTo>
                <a:cubicBezTo>
                  <a:pt x="99" y="24"/>
                  <a:pt x="99" y="24"/>
                  <a:pt x="99" y="24"/>
                </a:cubicBezTo>
                <a:moveTo>
                  <a:pt x="97" y="24"/>
                </a:moveTo>
                <a:cubicBezTo>
                  <a:pt x="97" y="24"/>
                  <a:pt x="97" y="24"/>
                  <a:pt x="97" y="24"/>
                </a:cubicBezTo>
                <a:cubicBezTo>
                  <a:pt x="97" y="24"/>
                  <a:pt x="97" y="24"/>
                  <a:pt x="97" y="24"/>
                </a:cubicBezTo>
                <a:moveTo>
                  <a:pt x="99" y="24"/>
                </a:moveTo>
                <a:cubicBezTo>
                  <a:pt x="99" y="24"/>
                  <a:pt x="99" y="24"/>
                  <a:pt x="99" y="24"/>
                </a:cubicBezTo>
                <a:cubicBezTo>
                  <a:pt x="99" y="24"/>
                  <a:pt x="99" y="24"/>
                  <a:pt x="99" y="24"/>
                </a:cubicBezTo>
                <a:moveTo>
                  <a:pt x="96" y="24"/>
                </a:moveTo>
                <a:cubicBezTo>
                  <a:pt x="97" y="24"/>
                  <a:pt x="97" y="24"/>
                  <a:pt x="97" y="24"/>
                </a:cubicBezTo>
                <a:cubicBezTo>
                  <a:pt x="97" y="24"/>
                  <a:pt x="97" y="24"/>
                  <a:pt x="96" y="24"/>
                </a:cubicBezTo>
                <a:moveTo>
                  <a:pt x="100" y="24"/>
                </a:moveTo>
                <a:cubicBezTo>
                  <a:pt x="100" y="24"/>
                  <a:pt x="99" y="24"/>
                  <a:pt x="99" y="24"/>
                </a:cubicBezTo>
                <a:cubicBezTo>
                  <a:pt x="99" y="24"/>
                  <a:pt x="100" y="24"/>
                  <a:pt x="100" y="24"/>
                </a:cubicBezTo>
                <a:moveTo>
                  <a:pt x="100" y="24"/>
                </a:moveTo>
                <a:cubicBezTo>
                  <a:pt x="100" y="24"/>
                  <a:pt x="100" y="24"/>
                  <a:pt x="100" y="24"/>
                </a:cubicBezTo>
                <a:cubicBezTo>
                  <a:pt x="100" y="24"/>
                  <a:pt x="100" y="24"/>
                  <a:pt x="100" y="24"/>
                </a:cubicBezTo>
                <a:moveTo>
                  <a:pt x="96" y="24"/>
                </a:moveTo>
                <a:cubicBezTo>
                  <a:pt x="96" y="24"/>
                  <a:pt x="96" y="24"/>
                  <a:pt x="96" y="24"/>
                </a:cubicBezTo>
                <a:cubicBezTo>
                  <a:pt x="96" y="24"/>
                  <a:pt x="96" y="24"/>
                  <a:pt x="96" y="24"/>
                </a:cubicBezTo>
                <a:moveTo>
                  <a:pt x="100" y="24"/>
                </a:moveTo>
                <a:cubicBezTo>
                  <a:pt x="100" y="24"/>
                  <a:pt x="100" y="24"/>
                  <a:pt x="100" y="24"/>
                </a:cubicBezTo>
                <a:cubicBezTo>
                  <a:pt x="100" y="24"/>
                  <a:pt x="100" y="24"/>
                  <a:pt x="100" y="24"/>
                </a:cubicBezTo>
                <a:moveTo>
                  <a:pt x="96" y="24"/>
                </a:moveTo>
                <a:cubicBezTo>
                  <a:pt x="96" y="24"/>
                  <a:pt x="96" y="24"/>
                  <a:pt x="96" y="24"/>
                </a:cubicBezTo>
                <a:cubicBezTo>
                  <a:pt x="96" y="24"/>
                  <a:pt x="96" y="24"/>
                  <a:pt x="96" y="24"/>
                </a:cubicBezTo>
                <a:moveTo>
                  <a:pt x="100" y="24"/>
                </a:moveTo>
                <a:cubicBezTo>
                  <a:pt x="100" y="24"/>
                  <a:pt x="100" y="24"/>
                  <a:pt x="100" y="24"/>
                </a:cubicBezTo>
                <a:cubicBezTo>
                  <a:pt x="100" y="24"/>
                  <a:pt x="100" y="24"/>
                  <a:pt x="100" y="24"/>
                </a:cubicBezTo>
                <a:moveTo>
                  <a:pt x="101" y="24"/>
                </a:moveTo>
                <a:cubicBezTo>
                  <a:pt x="101" y="24"/>
                  <a:pt x="100" y="24"/>
                  <a:pt x="100" y="24"/>
                </a:cubicBezTo>
                <a:cubicBezTo>
                  <a:pt x="100" y="24"/>
                  <a:pt x="101" y="24"/>
                  <a:pt x="101" y="24"/>
                </a:cubicBezTo>
                <a:moveTo>
                  <a:pt x="195" y="0"/>
                </a:moveTo>
                <a:cubicBezTo>
                  <a:pt x="167" y="15"/>
                  <a:pt x="135" y="24"/>
                  <a:pt x="101" y="24"/>
                </a:cubicBezTo>
                <a:cubicBezTo>
                  <a:pt x="135" y="24"/>
                  <a:pt x="167" y="15"/>
                  <a:pt x="195" y="0"/>
                </a:cubicBezTo>
                <a:cubicBezTo>
                  <a:pt x="195" y="0"/>
                  <a:pt x="195" y="0"/>
                  <a:pt x="195" y="0"/>
                </a:cubicBezTo>
                <a:moveTo>
                  <a:pt x="0" y="0"/>
                </a:moveTo>
                <a:cubicBezTo>
                  <a:pt x="0" y="0"/>
                  <a:pt x="0" y="0"/>
                  <a:pt x="0" y="0"/>
                </a:cubicBezTo>
                <a:cubicBezTo>
                  <a:pt x="29" y="15"/>
                  <a:pt x="61" y="24"/>
                  <a:pt x="96" y="24"/>
                </a:cubicBezTo>
                <a:cubicBezTo>
                  <a:pt x="61" y="24"/>
                  <a:pt x="29" y="15"/>
                  <a:pt x="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1"/>
          <p:cNvSpPr>
            <a:spLocks/>
          </p:cNvSpPr>
          <p:nvPr/>
        </p:nvSpPr>
        <p:spPr bwMode="auto">
          <a:xfrm>
            <a:off x="5983745" y="2180399"/>
            <a:ext cx="564173" cy="1065375"/>
          </a:xfrm>
          <a:custGeom>
            <a:avLst/>
            <a:gdLst>
              <a:gd name="T0" fmla="*/ 122 w 125"/>
              <a:gd name="T1" fmla="*/ 0 h 236"/>
              <a:gd name="T2" fmla="*/ 110 w 125"/>
              <a:gd name="T3" fmla="*/ 5 h 236"/>
              <a:gd name="T4" fmla="*/ 111 w 125"/>
              <a:gd name="T5" fmla="*/ 24 h 236"/>
              <a:gd name="T6" fmla="*/ 111 w 125"/>
              <a:gd name="T7" fmla="*/ 24 h 236"/>
              <a:gd name="T8" fmla="*/ 111 w 125"/>
              <a:gd name="T9" fmla="*/ 25 h 236"/>
              <a:gd name="T10" fmla="*/ 111 w 125"/>
              <a:gd name="T11" fmla="*/ 25 h 236"/>
              <a:gd name="T12" fmla="*/ 111 w 125"/>
              <a:gd name="T13" fmla="*/ 25 h 236"/>
              <a:gd name="T14" fmla="*/ 111 w 125"/>
              <a:gd name="T15" fmla="*/ 25 h 236"/>
              <a:gd name="T16" fmla="*/ 111 w 125"/>
              <a:gd name="T17" fmla="*/ 25 h 236"/>
              <a:gd name="T18" fmla="*/ 111 w 125"/>
              <a:gd name="T19" fmla="*/ 25 h 236"/>
              <a:gd name="T20" fmla="*/ 111 w 125"/>
              <a:gd name="T21" fmla="*/ 25 h 236"/>
              <a:gd name="T22" fmla="*/ 111 w 125"/>
              <a:gd name="T23" fmla="*/ 25 h 236"/>
              <a:gd name="T24" fmla="*/ 111 w 125"/>
              <a:gd name="T25" fmla="*/ 25 h 236"/>
              <a:gd name="T26" fmla="*/ 111 w 125"/>
              <a:gd name="T27" fmla="*/ 25 h 236"/>
              <a:gd name="T28" fmla="*/ 111 w 125"/>
              <a:gd name="T29" fmla="*/ 25 h 236"/>
              <a:gd name="T30" fmla="*/ 111 w 125"/>
              <a:gd name="T31" fmla="*/ 26 h 236"/>
              <a:gd name="T32" fmla="*/ 111 w 125"/>
              <a:gd name="T33" fmla="*/ 26 h 236"/>
              <a:gd name="T34" fmla="*/ 111 w 125"/>
              <a:gd name="T35" fmla="*/ 26 h 236"/>
              <a:gd name="T36" fmla="*/ 111 w 125"/>
              <a:gd name="T37" fmla="*/ 26 h 236"/>
              <a:gd name="T38" fmla="*/ 111 w 125"/>
              <a:gd name="T39" fmla="*/ 26 h 236"/>
              <a:gd name="T40" fmla="*/ 111 w 125"/>
              <a:gd name="T41" fmla="*/ 26 h 236"/>
              <a:gd name="T42" fmla="*/ 111 w 125"/>
              <a:gd name="T43" fmla="*/ 26 h 236"/>
              <a:gd name="T44" fmla="*/ 111 w 125"/>
              <a:gd name="T45" fmla="*/ 26 h 236"/>
              <a:gd name="T46" fmla="*/ 111 w 125"/>
              <a:gd name="T47" fmla="*/ 26 h 236"/>
              <a:gd name="T48" fmla="*/ 111 w 125"/>
              <a:gd name="T49" fmla="*/ 27 h 236"/>
              <a:gd name="T50" fmla="*/ 111 w 125"/>
              <a:gd name="T51" fmla="*/ 27 h 236"/>
              <a:gd name="T52" fmla="*/ 111 w 125"/>
              <a:gd name="T53" fmla="*/ 27 h 236"/>
              <a:gd name="T54" fmla="*/ 111 w 125"/>
              <a:gd name="T55" fmla="*/ 27 h 236"/>
              <a:gd name="T56" fmla="*/ 111 w 125"/>
              <a:gd name="T57" fmla="*/ 27 h 236"/>
              <a:gd name="T58" fmla="*/ 111 w 125"/>
              <a:gd name="T59" fmla="*/ 27 h 236"/>
              <a:gd name="T60" fmla="*/ 111 w 125"/>
              <a:gd name="T61" fmla="*/ 27 h 236"/>
              <a:gd name="T62" fmla="*/ 111 w 125"/>
              <a:gd name="T63" fmla="*/ 27 h 236"/>
              <a:gd name="T64" fmla="*/ 111 w 125"/>
              <a:gd name="T65" fmla="*/ 28 h 236"/>
              <a:gd name="T66" fmla="*/ 111 w 125"/>
              <a:gd name="T67" fmla="*/ 28 h 236"/>
              <a:gd name="T68" fmla="*/ 111 w 125"/>
              <a:gd name="T69" fmla="*/ 28 h 236"/>
              <a:gd name="T70" fmla="*/ 111 w 125"/>
              <a:gd name="T71" fmla="*/ 28 h 236"/>
              <a:gd name="T72" fmla="*/ 111 w 125"/>
              <a:gd name="T73" fmla="*/ 28 h 236"/>
              <a:gd name="T74" fmla="*/ 111 w 125"/>
              <a:gd name="T75" fmla="*/ 28 h 236"/>
              <a:gd name="T76" fmla="*/ 111 w 125"/>
              <a:gd name="T77" fmla="*/ 28 h 236"/>
              <a:gd name="T78" fmla="*/ 111 w 125"/>
              <a:gd name="T79" fmla="*/ 28 h 236"/>
              <a:gd name="T80" fmla="*/ 111 w 125"/>
              <a:gd name="T81" fmla="*/ 29 h 236"/>
              <a:gd name="T82" fmla="*/ 111 w 125"/>
              <a:gd name="T83" fmla="*/ 29 h 236"/>
              <a:gd name="T84" fmla="*/ 111 w 125"/>
              <a:gd name="T85" fmla="*/ 29 h 236"/>
              <a:gd name="T86" fmla="*/ 111 w 125"/>
              <a:gd name="T87" fmla="*/ 29 h 236"/>
              <a:gd name="T88" fmla="*/ 111 w 125"/>
              <a:gd name="T89" fmla="*/ 29 h 236"/>
              <a:gd name="T90" fmla="*/ 111 w 125"/>
              <a:gd name="T91" fmla="*/ 29 h 236"/>
              <a:gd name="T92" fmla="*/ 111 w 125"/>
              <a:gd name="T93" fmla="*/ 29 h 236"/>
              <a:gd name="T94" fmla="*/ 111 w 125"/>
              <a:gd name="T95" fmla="*/ 29 h 236"/>
              <a:gd name="T96" fmla="*/ 111 w 125"/>
              <a:gd name="T97" fmla="*/ 30 h 236"/>
              <a:gd name="T98" fmla="*/ 111 w 125"/>
              <a:gd name="T99" fmla="*/ 30 h 236"/>
              <a:gd name="T100" fmla="*/ 111 w 125"/>
              <a:gd name="T101" fmla="*/ 31 h 236"/>
              <a:gd name="T102" fmla="*/ 111 w 125"/>
              <a:gd name="T103" fmla="*/ 31 h 236"/>
              <a:gd name="T104" fmla="*/ 111 w 125"/>
              <a:gd name="T105" fmla="*/ 31 h 236"/>
              <a:gd name="T106" fmla="*/ 111 w 125"/>
              <a:gd name="T107" fmla="*/ 31 h 236"/>
              <a:gd name="T108" fmla="*/ 111 w 125"/>
              <a:gd name="T109" fmla="*/ 32 h 236"/>
              <a:gd name="T110" fmla="*/ 111 w 125"/>
              <a:gd name="T111" fmla="*/ 32 h 236"/>
              <a:gd name="T112" fmla="*/ 0 w 125"/>
              <a:gd name="T113" fmla="*/ 217 h 236"/>
              <a:gd name="T114" fmla="*/ 4 w 125"/>
              <a:gd name="T115" fmla="*/ 236 h 236"/>
              <a:gd name="T116" fmla="*/ 125 w 125"/>
              <a:gd name="T117" fmla="*/ 39 h 236"/>
              <a:gd name="T118" fmla="*/ 122 w 125"/>
              <a:gd name="T119"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 h="236">
                <a:moveTo>
                  <a:pt x="122" y="0"/>
                </a:moveTo>
                <a:cubicBezTo>
                  <a:pt x="118" y="2"/>
                  <a:pt x="114" y="3"/>
                  <a:pt x="110" y="5"/>
                </a:cubicBezTo>
                <a:cubicBezTo>
                  <a:pt x="111" y="12"/>
                  <a:pt x="111" y="18"/>
                  <a:pt x="111" y="24"/>
                </a:cubicBezTo>
                <a:cubicBezTo>
                  <a:pt x="111" y="24"/>
                  <a:pt x="111" y="24"/>
                  <a:pt x="111" y="24"/>
                </a:cubicBezTo>
                <a:cubicBezTo>
                  <a:pt x="111" y="24"/>
                  <a:pt x="111" y="24"/>
                  <a:pt x="111" y="25"/>
                </a:cubicBezTo>
                <a:cubicBezTo>
                  <a:pt x="111" y="25"/>
                  <a:pt x="111" y="25"/>
                  <a:pt x="111" y="25"/>
                </a:cubicBezTo>
                <a:cubicBezTo>
                  <a:pt x="111" y="25"/>
                  <a:pt x="111" y="25"/>
                  <a:pt x="111" y="25"/>
                </a:cubicBezTo>
                <a:cubicBezTo>
                  <a:pt x="111" y="25"/>
                  <a:pt x="111" y="25"/>
                  <a:pt x="111" y="25"/>
                </a:cubicBezTo>
                <a:cubicBezTo>
                  <a:pt x="111" y="25"/>
                  <a:pt x="111" y="25"/>
                  <a:pt x="111" y="25"/>
                </a:cubicBezTo>
                <a:cubicBezTo>
                  <a:pt x="111" y="25"/>
                  <a:pt x="111" y="25"/>
                  <a:pt x="111" y="25"/>
                </a:cubicBezTo>
                <a:cubicBezTo>
                  <a:pt x="111" y="25"/>
                  <a:pt x="111" y="25"/>
                  <a:pt x="111" y="25"/>
                </a:cubicBezTo>
                <a:cubicBezTo>
                  <a:pt x="111" y="25"/>
                  <a:pt x="111" y="25"/>
                  <a:pt x="111" y="25"/>
                </a:cubicBezTo>
                <a:cubicBezTo>
                  <a:pt x="111" y="25"/>
                  <a:pt x="111" y="25"/>
                  <a:pt x="111" y="25"/>
                </a:cubicBezTo>
                <a:cubicBezTo>
                  <a:pt x="111" y="25"/>
                  <a:pt x="111" y="25"/>
                  <a:pt x="111" y="25"/>
                </a:cubicBezTo>
                <a:cubicBezTo>
                  <a:pt x="111" y="25"/>
                  <a:pt x="111" y="25"/>
                  <a:pt x="111" y="25"/>
                </a:cubicBezTo>
                <a:cubicBezTo>
                  <a:pt x="111" y="25"/>
                  <a:pt x="111" y="26"/>
                  <a:pt x="111" y="26"/>
                </a:cubicBezTo>
                <a:cubicBezTo>
                  <a:pt x="111" y="26"/>
                  <a:pt x="111" y="26"/>
                  <a:pt x="111" y="26"/>
                </a:cubicBezTo>
                <a:cubicBezTo>
                  <a:pt x="111" y="26"/>
                  <a:pt x="111" y="26"/>
                  <a:pt x="111" y="26"/>
                </a:cubicBezTo>
                <a:cubicBezTo>
                  <a:pt x="111" y="26"/>
                  <a:pt x="111" y="26"/>
                  <a:pt x="111" y="26"/>
                </a:cubicBezTo>
                <a:cubicBezTo>
                  <a:pt x="111" y="26"/>
                  <a:pt x="111" y="26"/>
                  <a:pt x="111" y="26"/>
                </a:cubicBezTo>
                <a:cubicBezTo>
                  <a:pt x="111" y="26"/>
                  <a:pt x="111" y="26"/>
                  <a:pt x="111" y="26"/>
                </a:cubicBezTo>
                <a:cubicBezTo>
                  <a:pt x="111" y="26"/>
                  <a:pt x="111" y="26"/>
                  <a:pt x="111" y="26"/>
                </a:cubicBezTo>
                <a:cubicBezTo>
                  <a:pt x="111" y="26"/>
                  <a:pt x="111" y="26"/>
                  <a:pt x="111" y="26"/>
                </a:cubicBezTo>
                <a:cubicBezTo>
                  <a:pt x="111" y="26"/>
                  <a:pt x="111" y="26"/>
                  <a:pt x="111" y="26"/>
                </a:cubicBezTo>
                <a:cubicBezTo>
                  <a:pt x="111" y="27"/>
                  <a:pt x="111" y="27"/>
                  <a:pt x="111" y="27"/>
                </a:cubicBezTo>
                <a:cubicBezTo>
                  <a:pt x="111" y="27"/>
                  <a:pt x="111" y="27"/>
                  <a:pt x="111" y="27"/>
                </a:cubicBezTo>
                <a:cubicBezTo>
                  <a:pt x="111" y="27"/>
                  <a:pt x="111" y="27"/>
                  <a:pt x="111" y="27"/>
                </a:cubicBezTo>
                <a:cubicBezTo>
                  <a:pt x="111" y="27"/>
                  <a:pt x="111" y="27"/>
                  <a:pt x="111" y="27"/>
                </a:cubicBezTo>
                <a:cubicBezTo>
                  <a:pt x="111" y="27"/>
                  <a:pt x="111" y="27"/>
                  <a:pt x="111" y="27"/>
                </a:cubicBezTo>
                <a:cubicBezTo>
                  <a:pt x="111" y="27"/>
                  <a:pt x="111" y="27"/>
                  <a:pt x="111" y="27"/>
                </a:cubicBezTo>
                <a:cubicBezTo>
                  <a:pt x="111" y="27"/>
                  <a:pt x="111" y="27"/>
                  <a:pt x="111" y="27"/>
                </a:cubicBezTo>
                <a:cubicBezTo>
                  <a:pt x="111" y="27"/>
                  <a:pt x="111" y="27"/>
                  <a:pt x="111" y="27"/>
                </a:cubicBezTo>
                <a:cubicBezTo>
                  <a:pt x="111" y="27"/>
                  <a:pt x="111" y="28"/>
                  <a:pt x="111" y="28"/>
                </a:cubicBezTo>
                <a:cubicBezTo>
                  <a:pt x="111" y="28"/>
                  <a:pt x="111" y="28"/>
                  <a:pt x="111" y="28"/>
                </a:cubicBezTo>
                <a:cubicBezTo>
                  <a:pt x="111" y="28"/>
                  <a:pt x="111" y="28"/>
                  <a:pt x="111" y="28"/>
                </a:cubicBezTo>
                <a:cubicBezTo>
                  <a:pt x="111" y="28"/>
                  <a:pt x="111" y="28"/>
                  <a:pt x="111" y="28"/>
                </a:cubicBezTo>
                <a:cubicBezTo>
                  <a:pt x="111" y="28"/>
                  <a:pt x="111" y="28"/>
                  <a:pt x="111" y="28"/>
                </a:cubicBezTo>
                <a:cubicBezTo>
                  <a:pt x="111" y="28"/>
                  <a:pt x="111" y="28"/>
                  <a:pt x="111" y="28"/>
                </a:cubicBezTo>
                <a:cubicBezTo>
                  <a:pt x="111" y="28"/>
                  <a:pt x="111" y="28"/>
                  <a:pt x="111" y="28"/>
                </a:cubicBezTo>
                <a:cubicBezTo>
                  <a:pt x="111" y="28"/>
                  <a:pt x="111" y="28"/>
                  <a:pt x="111" y="28"/>
                </a:cubicBezTo>
                <a:cubicBezTo>
                  <a:pt x="111" y="28"/>
                  <a:pt x="111" y="29"/>
                  <a:pt x="111" y="29"/>
                </a:cubicBezTo>
                <a:cubicBezTo>
                  <a:pt x="111" y="29"/>
                  <a:pt x="111" y="29"/>
                  <a:pt x="111" y="29"/>
                </a:cubicBezTo>
                <a:cubicBezTo>
                  <a:pt x="111" y="29"/>
                  <a:pt x="111" y="29"/>
                  <a:pt x="111" y="29"/>
                </a:cubicBezTo>
                <a:cubicBezTo>
                  <a:pt x="111" y="29"/>
                  <a:pt x="111" y="29"/>
                  <a:pt x="111" y="29"/>
                </a:cubicBezTo>
                <a:cubicBezTo>
                  <a:pt x="111" y="29"/>
                  <a:pt x="111" y="29"/>
                  <a:pt x="111" y="29"/>
                </a:cubicBezTo>
                <a:cubicBezTo>
                  <a:pt x="111" y="29"/>
                  <a:pt x="111" y="29"/>
                  <a:pt x="111" y="29"/>
                </a:cubicBezTo>
                <a:cubicBezTo>
                  <a:pt x="111" y="29"/>
                  <a:pt x="111" y="29"/>
                  <a:pt x="111" y="29"/>
                </a:cubicBezTo>
                <a:cubicBezTo>
                  <a:pt x="111" y="29"/>
                  <a:pt x="111" y="29"/>
                  <a:pt x="111" y="29"/>
                </a:cubicBezTo>
                <a:cubicBezTo>
                  <a:pt x="111" y="29"/>
                  <a:pt x="111" y="30"/>
                  <a:pt x="111" y="30"/>
                </a:cubicBezTo>
                <a:cubicBezTo>
                  <a:pt x="111" y="30"/>
                  <a:pt x="111" y="30"/>
                  <a:pt x="111" y="30"/>
                </a:cubicBezTo>
                <a:cubicBezTo>
                  <a:pt x="111" y="30"/>
                  <a:pt x="111" y="30"/>
                  <a:pt x="111" y="31"/>
                </a:cubicBezTo>
                <a:cubicBezTo>
                  <a:pt x="111" y="31"/>
                  <a:pt x="111" y="31"/>
                  <a:pt x="111" y="31"/>
                </a:cubicBezTo>
                <a:cubicBezTo>
                  <a:pt x="111" y="31"/>
                  <a:pt x="111" y="31"/>
                  <a:pt x="111" y="31"/>
                </a:cubicBezTo>
                <a:cubicBezTo>
                  <a:pt x="111" y="31"/>
                  <a:pt x="111" y="31"/>
                  <a:pt x="111" y="31"/>
                </a:cubicBezTo>
                <a:cubicBezTo>
                  <a:pt x="111" y="31"/>
                  <a:pt x="111" y="32"/>
                  <a:pt x="111" y="32"/>
                </a:cubicBezTo>
                <a:cubicBezTo>
                  <a:pt x="111" y="32"/>
                  <a:pt x="111" y="32"/>
                  <a:pt x="111" y="32"/>
                </a:cubicBezTo>
                <a:cubicBezTo>
                  <a:pt x="108" y="111"/>
                  <a:pt x="64" y="180"/>
                  <a:pt x="0" y="217"/>
                </a:cubicBezTo>
                <a:cubicBezTo>
                  <a:pt x="1" y="223"/>
                  <a:pt x="2" y="230"/>
                  <a:pt x="4" y="236"/>
                </a:cubicBezTo>
                <a:cubicBezTo>
                  <a:pt x="76" y="200"/>
                  <a:pt x="125" y="125"/>
                  <a:pt x="125" y="39"/>
                </a:cubicBezTo>
                <a:cubicBezTo>
                  <a:pt x="125" y="25"/>
                  <a:pt x="124" y="13"/>
                  <a:pt x="122"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
          <p:cNvSpPr>
            <a:spLocks noEditPoints="1"/>
          </p:cNvSpPr>
          <p:nvPr/>
        </p:nvSpPr>
        <p:spPr bwMode="auto">
          <a:xfrm>
            <a:off x="5983745" y="2202247"/>
            <a:ext cx="501201" cy="958709"/>
          </a:xfrm>
          <a:custGeom>
            <a:avLst/>
            <a:gdLst>
              <a:gd name="T0" fmla="*/ 0 w 111"/>
              <a:gd name="T1" fmla="*/ 212 h 212"/>
              <a:gd name="T2" fmla="*/ 111 w 111"/>
              <a:gd name="T3" fmla="*/ 27 h 212"/>
              <a:gd name="T4" fmla="*/ 111 w 111"/>
              <a:gd name="T5" fmla="*/ 27 h 212"/>
              <a:gd name="T6" fmla="*/ 111 w 111"/>
              <a:gd name="T7" fmla="*/ 26 h 212"/>
              <a:gd name="T8" fmla="*/ 111 w 111"/>
              <a:gd name="T9" fmla="*/ 26 h 212"/>
              <a:gd name="T10" fmla="*/ 111 w 111"/>
              <a:gd name="T11" fmla="*/ 26 h 212"/>
              <a:gd name="T12" fmla="*/ 111 w 111"/>
              <a:gd name="T13" fmla="*/ 24 h 212"/>
              <a:gd name="T14" fmla="*/ 111 w 111"/>
              <a:gd name="T15" fmla="*/ 24 h 212"/>
              <a:gd name="T16" fmla="*/ 111 w 111"/>
              <a:gd name="T17" fmla="*/ 24 h 212"/>
              <a:gd name="T18" fmla="*/ 111 w 111"/>
              <a:gd name="T19" fmla="*/ 24 h 212"/>
              <a:gd name="T20" fmla="*/ 111 w 111"/>
              <a:gd name="T21" fmla="*/ 24 h 212"/>
              <a:gd name="T22" fmla="*/ 111 w 111"/>
              <a:gd name="T23" fmla="*/ 24 h 212"/>
              <a:gd name="T24" fmla="*/ 111 w 111"/>
              <a:gd name="T25" fmla="*/ 23 h 212"/>
              <a:gd name="T26" fmla="*/ 111 w 111"/>
              <a:gd name="T27" fmla="*/ 23 h 212"/>
              <a:gd name="T28" fmla="*/ 111 w 111"/>
              <a:gd name="T29" fmla="*/ 23 h 212"/>
              <a:gd name="T30" fmla="*/ 111 w 111"/>
              <a:gd name="T31" fmla="*/ 23 h 212"/>
              <a:gd name="T32" fmla="*/ 111 w 111"/>
              <a:gd name="T33" fmla="*/ 23 h 212"/>
              <a:gd name="T34" fmla="*/ 111 w 111"/>
              <a:gd name="T35" fmla="*/ 23 h 212"/>
              <a:gd name="T36" fmla="*/ 111 w 111"/>
              <a:gd name="T37" fmla="*/ 22 h 212"/>
              <a:gd name="T38" fmla="*/ 111 w 111"/>
              <a:gd name="T39" fmla="*/ 22 h 212"/>
              <a:gd name="T40" fmla="*/ 111 w 111"/>
              <a:gd name="T41" fmla="*/ 22 h 212"/>
              <a:gd name="T42" fmla="*/ 111 w 111"/>
              <a:gd name="T43" fmla="*/ 22 h 212"/>
              <a:gd name="T44" fmla="*/ 111 w 111"/>
              <a:gd name="T45" fmla="*/ 22 h 212"/>
              <a:gd name="T46" fmla="*/ 111 w 111"/>
              <a:gd name="T47" fmla="*/ 22 h 212"/>
              <a:gd name="T48" fmla="*/ 111 w 111"/>
              <a:gd name="T49" fmla="*/ 21 h 212"/>
              <a:gd name="T50" fmla="*/ 111 w 111"/>
              <a:gd name="T51" fmla="*/ 21 h 212"/>
              <a:gd name="T52" fmla="*/ 111 w 111"/>
              <a:gd name="T53" fmla="*/ 21 h 212"/>
              <a:gd name="T54" fmla="*/ 111 w 111"/>
              <a:gd name="T55" fmla="*/ 21 h 212"/>
              <a:gd name="T56" fmla="*/ 111 w 111"/>
              <a:gd name="T57" fmla="*/ 21 h 212"/>
              <a:gd name="T58" fmla="*/ 111 w 111"/>
              <a:gd name="T59" fmla="*/ 21 h 212"/>
              <a:gd name="T60" fmla="*/ 111 w 111"/>
              <a:gd name="T61" fmla="*/ 21 h 212"/>
              <a:gd name="T62" fmla="*/ 111 w 111"/>
              <a:gd name="T63" fmla="*/ 21 h 212"/>
              <a:gd name="T64" fmla="*/ 111 w 111"/>
              <a:gd name="T65" fmla="*/ 20 h 212"/>
              <a:gd name="T66" fmla="*/ 111 w 111"/>
              <a:gd name="T67" fmla="*/ 20 h 212"/>
              <a:gd name="T68" fmla="*/ 111 w 111"/>
              <a:gd name="T69" fmla="*/ 20 h 212"/>
              <a:gd name="T70" fmla="*/ 111 w 111"/>
              <a:gd name="T71" fmla="*/ 20 h 212"/>
              <a:gd name="T72" fmla="*/ 111 w 111"/>
              <a:gd name="T73" fmla="*/ 20 h 212"/>
              <a:gd name="T74" fmla="*/ 111 w 111"/>
              <a:gd name="T75" fmla="*/ 20 h 212"/>
              <a:gd name="T76" fmla="*/ 111 w 111"/>
              <a:gd name="T77" fmla="*/ 19 h 212"/>
              <a:gd name="T78" fmla="*/ 111 w 111"/>
              <a:gd name="T79" fmla="*/ 19 h 212"/>
              <a:gd name="T80" fmla="*/ 110 w 111"/>
              <a:gd name="T81" fmla="*/ 0 h 212"/>
              <a:gd name="T82" fmla="*/ 110 w 111"/>
              <a:gd name="T83"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212">
                <a:moveTo>
                  <a:pt x="111" y="27"/>
                </a:moveTo>
                <a:cubicBezTo>
                  <a:pt x="108" y="106"/>
                  <a:pt x="64" y="175"/>
                  <a:pt x="0" y="212"/>
                </a:cubicBezTo>
                <a:cubicBezTo>
                  <a:pt x="0" y="212"/>
                  <a:pt x="0" y="212"/>
                  <a:pt x="0" y="212"/>
                </a:cubicBezTo>
                <a:cubicBezTo>
                  <a:pt x="64" y="175"/>
                  <a:pt x="108" y="106"/>
                  <a:pt x="111" y="27"/>
                </a:cubicBezTo>
                <a:moveTo>
                  <a:pt x="111" y="26"/>
                </a:moveTo>
                <a:cubicBezTo>
                  <a:pt x="111" y="26"/>
                  <a:pt x="111" y="27"/>
                  <a:pt x="111" y="27"/>
                </a:cubicBezTo>
                <a:cubicBezTo>
                  <a:pt x="111" y="27"/>
                  <a:pt x="111" y="26"/>
                  <a:pt x="111" y="26"/>
                </a:cubicBezTo>
                <a:moveTo>
                  <a:pt x="111" y="26"/>
                </a:moveTo>
                <a:cubicBezTo>
                  <a:pt x="111" y="26"/>
                  <a:pt x="111" y="26"/>
                  <a:pt x="111" y="26"/>
                </a:cubicBezTo>
                <a:cubicBezTo>
                  <a:pt x="111" y="26"/>
                  <a:pt x="111" y="26"/>
                  <a:pt x="111" y="26"/>
                </a:cubicBezTo>
                <a:moveTo>
                  <a:pt x="111" y="25"/>
                </a:moveTo>
                <a:cubicBezTo>
                  <a:pt x="111" y="25"/>
                  <a:pt x="111" y="25"/>
                  <a:pt x="111" y="26"/>
                </a:cubicBezTo>
                <a:cubicBezTo>
                  <a:pt x="111" y="25"/>
                  <a:pt x="111" y="25"/>
                  <a:pt x="111" y="25"/>
                </a:cubicBezTo>
                <a:moveTo>
                  <a:pt x="111" y="24"/>
                </a:moveTo>
                <a:cubicBezTo>
                  <a:pt x="111" y="24"/>
                  <a:pt x="111" y="25"/>
                  <a:pt x="111" y="25"/>
                </a:cubicBezTo>
                <a:cubicBezTo>
                  <a:pt x="111" y="25"/>
                  <a:pt x="111" y="24"/>
                  <a:pt x="111" y="24"/>
                </a:cubicBezTo>
                <a:moveTo>
                  <a:pt x="111" y="24"/>
                </a:moveTo>
                <a:cubicBezTo>
                  <a:pt x="111" y="24"/>
                  <a:pt x="111" y="24"/>
                  <a:pt x="111" y="24"/>
                </a:cubicBezTo>
                <a:cubicBezTo>
                  <a:pt x="111" y="24"/>
                  <a:pt x="111" y="24"/>
                  <a:pt x="111" y="24"/>
                </a:cubicBezTo>
                <a:moveTo>
                  <a:pt x="111" y="24"/>
                </a:moveTo>
                <a:cubicBezTo>
                  <a:pt x="111" y="24"/>
                  <a:pt x="111" y="24"/>
                  <a:pt x="111" y="24"/>
                </a:cubicBezTo>
                <a:cubicBezTo>
                  <a:pt x="111" y="24"/>
                  <a:pt x="111" y="24"/>
                  <a:pt x="111" y="24"/>
                </a:cubicBezTo>
                <a:moveTo>
                  <a:pt x="111" y="24"/>
                </a:moveTo>
                <a:cubicBezTo>
                  <a:pt x="111" y="24"/>
                  <a:pt x="111" y="24"/>
                  <a:pt x="111" y="24"/>
                </a:cubicBezTo>
                <a:cubicBezTo>
                  <a:pt x="111" y="24"/>
                  <a:pt x="111" y="24"/>
                  <a:pt x="111" y="24"/>
                </a:cubicBezTo>
                <a:moveTo>
                  <a:pt x="111" y="23"/>
                </a:moveTo>
                <a:cubicBezTo>
                  <a:pt x="111" y="23"/>
                  <a:pt x="111" y="24"/>
                  <a:pt x="111" y="24"/>
                </a:cubicBezTo>
                <a:cubicBezTo>
                  <a:pt x="111" y="24"/>
                  <a:pt x="111" y="23"/>
                  <a:pt x="111" y="23"/>
                </a:cubicBezTo>
                <a:moveTo>
                  <a:pt x="111" y="23"/>
                </a:moveTo>
                <a:cubicBezTo>
                  <a:pt x="111" y="23"/>
                  <a:pt x="111" y="23"/>
                  <a:pt x="111" y="23"/>
                </a:cubicBezTo>
                <a:cubicBezTo>
                  <a:pt x="111" y="23"/>
                  <a:pt x="111" y="23"/>
                  <a:pt x="111" y="23"/>
                </a:cubicBezTo>
                <a:moveTo>
                  <a:pt x="111" y="23"/>
                </a:moveTo>
                <a:cubicBezTo>
                  <a:pt x="111" y="23"/>
                  <a:pt x="111" y="23"/>
                  <a:pt x="111" y="23"/>
                </a:cubicBezTo>
                <a:cubicBezTo>
                  <a:pt x="111" y="23"/>
                  <a:pt x="111" y="23"/>
                  <a:pt x="111" y="23"/>
                </a:cubicBezTo>
                <a:moveTo>
                  <a:pt x="111" y="23"/>
                </a:moveTo>
                <a:cubicBezTo>
                  <a:pt x="111" y="23"/>
                  <a:pt x="111" y="23"/>
                  <a:pt x="111" y="23"/>
                </a:cubicBezTo>
                <a:cubicBezTo>
                  <a:pt x="111" y="23"/>
                  <a:pt x="111" y="23"/>
                  <a:pt x="111" y="23"/>
                </a:cubicBezTo>
                <a:moveTo>
                  <a:pt x="111" y="22"/>
                </a:moveTo>
                <a:cubicBezTo>
                  <a:pt x="111" y="22"/>
                  <a:pt x="111" y="23"/>
                  <a:pt x="111" y="23"/>
                </a:cubicBezTo>
                <a:cubicBezTo>
                  <a:pt x="111" y="23"/>
                  <a:pt x="111" y="22"/>
                  <a:pt x="111" y="22"/>
                </a:cubicBezTo>
                <a:moveTo>
                  <a:pt x="111" y="22"/>
                </a:moveTo>
                <a:cubicBezTo>
                  <a:pt x="111" y="22"/>
                  <a:pt x="111" y="22"/>
                  <a:pt x="111" y="22"/>
                </a:cubicBezTo>
                <a:cubicBezTo>
                  <a:pt x="111" y="22"/>
                  <a:pt x="111" y="22"/>
                  <a:pt x="111" y="22"/>
                </a:cubicBezTo>
                <a:moveTo>
                  <a:pt x="111" y="22"/>
                </a:moveTo>
                <a:cubicBezTo>
                  <a:pt x="111" y="22"/>
                  <a:pt x="111" y="22"/>
                  <a:pt x="111" y="22"/>
                </a:cubicBezTo>
                <a:cubicBezTo>
                  <a:pt x="111" y="22"/>
                  <a:pt x="111" y="22"/>
                  <a:pt x="111" y="22"/>
                </a:cubicBezTo>
                <a:moveTo>
                  <a:pt x="111" y="22"/>
                </a:moveTo>
                <a:cubicBezTo>
                  <a:pt x="111" y="22"/>
                  <a:pt x="111" y="22"/>
                  <a:pt x="111" y="22"/>
                </a:cubicBezTo>
                <a:cubicBezTo>
                  <a:pt x="111" y="22"/>
                  <a:pt x="111" y="22"/>
                  <a:pt x="111" y="22"/>
                </a:cubicBezTo>
                <a:moveTo>
                  <a:pt x="111" y="21"/>
                </a:moveTo>
                <a:cubicBezTo>
                  <a:pt x="111" y="22"/>
                  <a:pt x="111" y="22"/>
                  <a:pt x="111" y="22"/>
                </a:cubicBezTo>
                <a:cubicBezTo>
                  <a:pt x="111" y="22"/>
                  <a:pt x="111" y="22"/>
                  <a:pt x="111" y="21"/>
                </a:cubicBezTo>
                <a:moveTo>
                  <a:pt x="111" y="21"/>
                </a:moveTo>
                <a:cubicBezTo>
                  <a:pt x="111" y="21"/>
                  <a:pt x="111" y="21"/>
                  <a:pt x="111" y="21"/>
                </a:cubicBezTo>
                <a:cubicBezTo>
                  <a:pt x="111" y="21"/>
                  <a:pt x="111" y="21"/>
                  <a:pt x="111" y="21"/>
                </a:cubicBezTo>
                <a:moveTo>
                  <a:pt x="111" y="21"/>
                </a:moveTo>
                <a:cubicBezTo>
                  <a:pt x="111" y="21"/>
                  <a:pt x="111" y="21"/>
                  <a:pt x="111" y="21"/>
                </a:cubicBezTo>
                <a:cubicBezTo>
                  <a:pt x="111" y="21"/>
                  <a:pt x="111" y="21"/>
                  <a:pt x="111" y="21"/>
                </a:cubicBezTo>
                <a:moveTo>
                  <a:pt x="111" y="21"/>
                </a:moveTo>
                <a:cubicBezTo>
                  <a:pt x="111" y="21"/>
                  <a:pt x="111" y="21"/>
                  <a:pt x="111" y="21"/>
                </a:cubicBezTo>
                <a:cubicBezTo>
                  <a:pt x="111" y="21"/>
                  <a:pt x="111" y="21"/>
                  <a:pt x="111" y="21"/>
                </a:cubicBezTo>
                <a:moveTo>
                  <a:pt x="111" y="21"/>
                </a:moveTo>
                <a:cubicBezTo>
                  <a:pt x="111" y="21"/>
                  <a:pt x="111" y="21"/>
                  <a:pt x="111" y="21"/>
                </a:cubicBezTo>
                <a:cubicBezTo>
                  <a:pt x="111" y="21"/>
                  <a:pt x="111" y="21"/>
                  <a:pt x="111" y="21"/>
                </a:cubicBezTo>
                <a:moveTo>
                  <a:pt x="111" y="20"/>
                </a:moveTo>
                <a:cubicBezTo>
                  <a:pt x="111" y="20"/>
                  <a:pt x="111" y="20"/>
                  <a:pt x="111" y="20"/>
                </a:cubicBezTo>
                <a:cubicBezTo>
                  <a:pt x="111" y="20"/>
                  <a:pt x="111" y="20"/>
                  <a:pt x="111" y="20"/>
                </a:cubicBezTo>
                <a:moveTo>
                  <a:pt x="111" y="20"/>
                </a:moveTo>
                <a:cubicBezTo>
                  <a:pt x="111" y="20"/>
                  <a:pt x="111" y="20"/>
                  <a:pt x="111" y="20"/>
                </a:cubicBezTo>
                <a:cubicBezTo>
                  <a:pt x="111" y="20"/>
                  <a:pt x="111" y="20"/>
                  <a:pt x="111" y="20"/>
                </a:cubicBezTo>
                <a:moveTo>
                  <a:pt x="111" y="20"/>
                </a:moveTo>
                <a:cubicBezTo>
                  <a:pt x="111" y="20"/>
                  <a:pt x="111" y="20"/>
                  <a:pt x="111" y="20"/>
                </a:cubicBezTo>
                <a:cubicBezTo>
                  <a:pt x="111" y="20"/>
                  <a:pt x="111" y="20"/>
                  <a:pt x="111" y="20"/>
                </a:cubicBezTo>
                <a:moveTo>
                  <a:pt x="111" y="20"/>
                </a:moveTo>
                <a:cubicBezTo>
                  <a:pt x="111" y="20"/>
                  <a:pt x="111" y="20"/>
                  <a:pt x="111" y="20"/>
                </a:cubicBezTo>
                <a:cubicBezTo>
                  <a:pt x="111" y="20"/>
                  <a:pt x="111" y="20"/>
                  <a:pt x="111" y="20"/>
                </a:cubicBezTo>
                <a:cubicBezTo>
                  <a:pt x="111" y="20"/>
                  <a:pt x="111" y="20"/>
                  <a:pt x="111" y="20"/>
                </a:cubicBezTo>
                <a:moveTo>
                  <a:pt x="111" y="19"/>
                </a:moveTo>
                <a:cubicBezTo>
                  <a:pt x="111" y="19"/>
                  <a:pt x="111" y="19"/>
                  <a:pt x="111" y="20"/>
                </a:cubicBezTo>
                <a:cubicBezTo>
                  <a:pt x="111" y="19"/>
                  <a:pt x="111" y="19"/>
                  <a:pt x="111" y="19"/>
                </a:cubicBezTo>
                <a:moveTo>
                  <a:pt x="110" y="0"/>
                </a:moveTo>
                <a:cubicBezTo>
                  <a:pt x="110" y="0"/>
                  <a:pt x="110" y="0"/>
                  <a:pt x="110" y="0"/>
                </a:cubicBezTo>
                <a:cubicBezTo>
                  <a:pt x="111" y="7"/>
                  <a:pt x="111" y="13"/>
                  <a:pt x="111" y="19"/>
                </a:cubicBezTo>
                <a:cubicBezTo>
                  <a:pt x="111" y="13"/>
                  <a:pt x="111" y="7"/>
                  <a:pt x="110"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Oval 23"/>
          <p:cNvSpPr>
            <a:spLocks noChangeArrowheads="1"/>
          </p:cNvSpPr>
          <p:nvPr/>
        </p:nvSpPr>
        <p:spPr bwMode="auto">
          <a:xfrm>
            <a:off x="6060853" y="1217835"/>
            <a:ext cx="185059" cy="185059"/>
          </a:xfrm>
          <a:prstGeom prst="ellipse">
            <a:avLst/>
          </a:prstGeom>
          <a:solidFill>
            <a:srgbClr val="EAA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4"/>
          <p:cNvSpPr>
            <a:spLocks noEditPoints="1"/>
          </p:cNvSpPr>
          <p:nvPr/>
        </p:nvSpPr>
        <p:spPr bwMode="auto">
          <a:xfrm>
            <a:off x="5481259" y="896552"/>
            <a:ext cx="1288988" cy="894452"/>
          </a:xfrm>
          <a:custGeom>
            <a:avLst/>
            <a:gdLst>
              <a:gd name="T0" fmla="*/ 168 w 285"/>
              <a:gd name="T1" fmla="*/ 98 h 198"/>
              <a:gd name="T2" fmla="*/ 160 w 285"/>
              <a:gd name="T3" fmla="*/ 109 h 198"/>
              <a:gd name="T4" fmla="*/ 231 w 285"/>
              <a:gd name="T5" fmla="*/ 198 h 198"/>
              <a:gd name="T6" fmla="*/ 243 w 285"/>
              <a:gd name="T7" fmla="*/ 192 h 198"/>
              <a:gd name="T8" fmla="*/ 168 w 285"/>
              <a:gd name="T9" fmla="*/ 98 h 198"/>
              <a:gd name="T10" fmla="*/ 0 w 285"/>
              <a:gd name="T11" fmla="*/ 39 h 198"/>
              <a:gd name="T12" fmla="*/ 0 w 285"/>
              <a:gd name="T13" fmla="*/ 52 h 198"/>
              <a:gd name="T14" fmla="*/ 129 w 285"/>
              <a:gd name="T15" fmla="*/ 87 h 198"/>
              <a:gd name="T16" fmla="*/ 136 w 285"/>
              <a:gd name="T17" fmla="*/ 76 h 198"/>
              <a:gd name="T18" fmla="*/ 0 w 285"/>
              <a:gd name="T19" fmla="*/ 39 h 198"/>
              <a:gd name="T20" fmla="*/ 285 w 285"/>
              <a:gd name="T21" fmla="*/ 0 h 198"/>
              <a:gd name="T22" fmla="*/ 200 w 285"/>
              <a:gd name="T23" fmla="*/ 0 h 198"/>
              <a:gd name="T24" fmla="*/ 198 w 285"/>
              <a:gd name="T25" fmla="*/ 3 h 198"/>
              <a:gd name="T26" fmla="*/ 153 w 285"/>
              <a:gd name="T27" fmla="*/ 72 h 198"/>
              <a:gd name="T28" fmla="*/ 165 w 285"/>
              <a:gd name="T29" fmla="*/ 79 h 198"/>
              <a:gd name="T30" fmla="*/ 207 w 285"/>
              <a:gd name="T31" fmla="*/ 13 h 198"/>
              <a:gd name="T32" fmla="*/ 285 w 285"/>
              <a:gd name="T33" fmla="*/ 13 h 198"/>
              <a:gd name="T34" fmla="*/ 285 w 285"/>
              <a:gd name="T35"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198">
                <a:moveTo>
                  <a:pt x="168" y="98"/>
                </a:moveTo>
                <a:cubicBezTo>
                  <a:pt x="167" y="102"/>
                  <a:pt x="164" y="106"/>
                  <a:pt x="160" y="109"/>
                </a:cubicBezTo>
                <a:cubicBezTo>
                  <a:pt x="190" y="133"/>
                  <a:pt x="214" y="163"/>
                  <a:pt x="231" y="198"/>
                </a:cubicBezTo>
                <a:cubicBezTo>
                  <a:pt x="243" y="192"/>
                  <a:pt x="243" y="192"/>
                  <a:pt x="243" y="192"/>
                </a:cubicBezTo>
                <a:cubicBezTo>
                  <a:pt x="226" y="155"/>
                  <a:pt x="200" y="123"/>
                  <a:pt x="168" y="98"/>
                </a:cubicBezTo>
                <a:moveTo>
                  <a:pt x="0" y="39"/>
                </a:moveTo>
                <a:cubicBezTo>
                  <a:pt x="0" y="52"/>
                  <a:pt x="0" y="52"/>
                  <a:pt x="0" y="52"/>
                </a:cubicBezTo>
                <a:cubicBezTo>
                  <a:pt x="46" y="52"/>
                  <a:pt x="90" y="64"/>
                  <a:pt x="129" y="87"/>
                </a:cubicBezTo>
                <a:cubicBezTo>
                  <a:pt x="130" y="83"/>
                  <a:pt x="133" y="79"/>
                  <a:pt x="136" y="76"/>
                </a:cubicBezTo>
                <a:cubicBezTo>
                  <a:pt x="95" y="52"/>
                  <a:pt x="48" y="39"/>
                  <a:pt x="0" y="39"/>
                </a:cubicBezTo>
                <a:moveTo>
                  <a:pt x="285" y="0"/>
                </a:moveTo>
                <a:cubicBezTo>
                  <a:pt x="200" y="0"/>
                  <a:pt x="200" y="0"/>
                  <a:pt x="200" y="0"/>
                </a:cubicBezTo>
                <a:cubicBezTo>
                  <a:pt x="198" y="3"/>
                  <a:pt x="198" y="3"/>
                  <a:pt x="198" y="3"/>
                </a:cubicBezTo>
                <a:cubicBezTo>
                  <a:pt x="153" y="72"/>
                  <a:pt x="153" y="72"/>
                  <a:pt x="153" y="72"/>
                </a:cubicBezTo>
                <a:cubicBezTo>
                  <a:pt x="158" y="73"/>
                  <a:pt x="162" y="76"/>
                  <a:pt x="165" y="79"/>
                </a:cubicBezTo>
                <a:cubicBezTo>
                  <a:pt x="207" y="13"/>
                  <a:pt x="207" y="13"/>
                  <a:pt x="207" y="13"/>
                </a:cubicBezTo>
                <a:cubicBezTo>
                  <a:pt x="285" y="13"/>
                  <a:pt x="285" y="13"/>
                  <a:pt x="285" y="13"/>
                </a:cubicBezTo>
                <a:cubicBezTo>
                  <a:pt x="285" y="0"/>
                  <a:pt x="285" y="0"/>
                  <a:pt x="285"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5"/>
          <p:cNvSpPr>
            <a:spLocks/>
          </p:cNvSpPr>
          <p:nvPr/>
        </p:nvSpPr>
        <p:spPr bwMode="auto">
          <a:xfrm>
            <a:off x="6064709" y="1222976"/>
            <a:ext cx="176063" cy="167067"/>
          </a:xfrm>
          <a:custGeom>
            <a:avLst/>
            <a:gdLst>
              <a:gd name="T0" fmla="*/ 24 w 39"/>
              <a:gd name="T1" fmla="*/ 0 h 37"/>
              <a:gd name="T2" fmla="*/ 18 w 39"/>
              <a:gd name="T3" fmla="*/ 10 h 37"/>
              <a:gd name="T4" fmla="*/ 17 w 39"/>
              <a:gd name="T5" fmla="*/ 10 h 37"/>
              <a:gd name="T6" fmla="*/ 7 w 39"/>
              <a:gd name="T7" fmla="*/ 4 h 37"/>
              <a:gd name="T8" fmla="*/ 0 w 39"/>
              <a:gd name="T9" fmla="*/ 15 h 37"/>
              <a:gd name="T10" fmla="*/ 9 w 39"/>
              <a:gd name="T11" fmla="*/ 21 h 37"/>
              <a:gd name="T12" fmla="*/ 31 w 39"/>
              <a:gd name="T13" fmla="*/ 37 h 37"/>
              <a:gd name="T14" fmla="*/ 39 w 39"/>
              <a:gd name="T15" fmla="*/ 26 h 37"/>
              <a:gd name="T16" fmla="*/ 29 w 39"/>
              <a:gd name="T17" fmla="*/ 18 h 37"/>
              <a:gd name="T18" fmla="*/ 36 w 39"/>
              <a:gd name="T19" fmla="*/ 7 h 37"/>
              <a:gd name="T20" fmla="*/ 24 w 39"/>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37">
                <a:moveTo>
                  <a:pt x="24" y="0"/>
                </a:moveTo>
                <a:cubicBezTo>
                  <a:pt x="18" y="10"/>
                  <a:pt x="18" y="10"/>
                  <a:pt x="18" y="10"/>
                </a:cubicBezTo>
                <a:cubicBezTo>
                  <a:pt x="17" y="10"/>
                  <a:pt x="17" y="10"/>
                  <a:pt x="17" y="10"/>
                </a:cubicBezTo>
                <a:cubicBezTo>
                  <a:pt x="13" y="8"/>
                  <a:pt x="10" y="6"/>
                  <a:pt x="7" y="4"/>
                </a:cubicBezTo>
                <a:cubicBezTo>
                  <a:pt x="4" y="7"/>
                  <a:pt x="1" y="11"/>
                  <a:pt x="0" y="15"/>
                </a:cubicBezTo>
                <a:cubicBezTo>
                  <a:pt x="3" y="17"/>
                  <a:pt x="6" y="19"/>
                  <a:pt x="9" y="21"/>
                </a:cubicBezTo>
                <a:cubicBezTo>
                  <a:pt x="17" y="26"/>
                  <a:pt x="24" y="31"/>
                  <a:pt x="31" y="37"/>
                </a:cubicBezTo>
                <a:cubicBezTo>
                  <a:pt x="35" y="34"/>
                  <a:pt x="38" y="30"/>
                  <a:pt x="39" y="26"/>
                </a:cubicBezTo>
                <a:cubicBezTo>
                  <a:pt x="36" y="23"/>
                  <a:pt x="32" y="21"/>
                  <a:pt x="29" y="18"/>
                </a:cubicBezTo>
                <a:cubicBezTo>
                  <a:pt x="36" y="7"/>
                  <a:pt x="36" y="7"/>
                  <a:pt x="36" y="7"/>
                </a:cubicBezTo>
                <a:cubicBezTo>
                  <a:pt x="33" y="4"/>
                  <a:pt x="29" y="1"/>
                  <a:pt x="24" y="0"/>
                </a:cubicBezTo>
              </a:path>
            </a:pathLst>
          </a:custGeom>
          <a:solidFill>
            <a:srgbClr val="BA89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Oval 26"/>
          <p:cNvSpPr>
            <a:spLocks noChangeArrowheads="1"/>
          </p:cNvSpPr>
          <p:nvPr/>
        </p:nvSpPr>
        <p:spPr bwMode="auto">
          <a:xfrm>
            <a:off x="6114828" y="1271811"/>
            <a:ext cx="80964"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Oval 27"/>
          <p:cNvSpPr>
            <a:spLocks noChangeArrowheads="1"/>
          </p:cNvSpPr>
          <p:nvPr/>
        </p:nvSpPr>
        <p:spPr bwMode="auto">
          <a:xfrm>
            <a:off x="6114828" y="1271811"/>
            <a:ext cx="80964"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Oval 28"/>
          <p:cNvSpPr>
            <a:spLocks noChangeArrowheads="1"/>
          </p:cNvSpPr>
          <p:nvPr/>
        </p:nvSpPr>
        <p:spPr bwMode="auto">
          <a:xfrm>
            <a:off x="5441419" y="1063620"/>
            <a:ext cx="80964"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Oval 29"/>
          <p:cNvSpPr>
            <a:spLocks noChangeArrowheads="1"/>
          </p:cNvSpPr>
          <p:nvPr/>
        </p:nvSpPr>
        <p:spPr bwMode="auto">
          <a:xfrm>
            <a:off x="6517075" y="1742169"/>
            <a:ext cx="77108"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Oval 30"/>
          <p:cNvSpPr>
            <a:spLocks noChangeArrowheads="1"/>
          </p:cNvSpPr>
          <p:nvPr/>
        </p:nvSpPr>
        <p:spPr bwMode="auto">
          <a:xfrm>
            <a:off x="6734262" y="887556"/>
            <a:ext cx="75823"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Oval 31"/>
          <p:cNvSpPr>
            <a:spLocks noChangeArrowheads="1"/>
          </p:cNvSpPr>
          <p:nvPr/>
        </p:nvSpPr>
        <p:spPr bwMode="auto">
          <a:xfrm>
            <a:off x="8659389" y="4569461"/>
            <a:ext cx="181204" cy="181204"/>
          </a:xfrm>
          <a:prstGeom prst="ellipse">
            <a:avLst/>
          </a:prstGeom>
          <a:solidFill>
            <a:srgbClr val="4F9D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32"/>
          <p:cNvSpPr>
            <a:spLocks noEditPoints="1"/>
          </p:cNvSpPr>
          <p:nvPr/>
        </p:nvSpPr>
        <p:spPr bwMode="auto">
          <a:xfrm>
            <a:off x="8275135" y="4145367"/>
            <a:ext cx="764654" cy="1029392"/>
          </a:xfrm>
          <a:custGeom>
            <a:avLst/>
            <a:gdLst>
              <a:gd name="T0" fmla="*/ 121 w 169"/>
              <a:gd name="T1" fmla="*/ 126 h 228"/>
              <a:gd name="T2" fmla="*/ 110 w 169"/>
              <a:gd name="T3" fmla="*/ 133 h 228"/>
              <a:gd name="T4" fmla="*/ 135 w 169"/>
              <a:gd name="T5" fmla="*/ 228 h 228"/>
              <a:gd name="T6" fmla="*/ 148 w 169"/>
              <a:gd name="T7" fmla="*/ 228 h 228"/>
              <a:gd name="T8" fmla="*/ 121 w 169"/>
              <a:gd name="T9" fmla="*/ 126 h 228"/>
              <a:gd name="T10" fmla="*/ 4 w 169"/>
              <a:gd name="T11" fmla="*/ 34 h 228"/>
              <a:gd name="T12" fmla="*/ 0 w 169"/>
              <a:gd name="T13" fmla="*/ 46 h 228"/>
              <a:gd name="T14" fmla="*/ 88 w 169"/>
              <a:gd name="T15" fmla="*/ 103 h 228"/>
              <a:gd name="T16" fmla="*/ 98 w 169"/>
              <a:gd name="T17" fmla="*/ 95 h 228"/>
              <a:gd name="T18" fmla="*/ 4 w 169"/>
              <a:gd name="T19" fmla="*/ 34 h 228"/>
              <a:gd name="T20" fmla="*/ 169 w 169"/>
              <a:gd name="T21" fmla="*/ 0 h 228"/>
              <a:gd name="T22" fmla="*/ 156 w 169"/>
              <a:gd name="T23" fmla="*/ 0 h 228"/>
              <a:gd name="T24" fmla="*/ 156 w 169"/>
              <a:gd name="T25" fmla="*/ 61 h 228"/>
              <a:gd name="T26" fmla="*/ 115 w 169"/>
              <a:gd name="T27" fmla="*/ 96 h 228"/>
              <a:gd name="T28" fmla="*/ 124 w 169"/>
              <a:gd name="T29" fmla="*/ 106 h 228"/>
              <a:gd name="T30" fmla="*/ 167 w 169"/>
              <a:gd name="T31" fmla="*/ 69 h 228"/>
              <a:gd name="T32" fmla="*/ 169 w 169"/>
              <a:gd name="T33" fmla="*/ 67 h 228"/>
              <a:gd name="T34" fmla="*/ 169 w 169"/>
              <a:gd name="T35"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9" h="228">
                <a:moveTo>
                  <a:pt x="121" y="126"/>
                </a:moveTo>
                <a:cubicBezTo>
                  <a:pt x="118" y="130"/>
                  <a:pt x="114" y="132"/>
                  <a:pt x="110" y="133"/>
                </a:cubicBezTo>
                <a:cubicBezTo>
                  <a:pt x="126" y="162"/>
                  <a:pt x="135" y="194"/>
                  <a:pt x="135" y="228"/>
                </a:cubicBezTo>
                <a:cubicBezTo>
                  <a:pt x="148" y="228"/>
                  <a:pt x="148" y="228"/>
                  <a:pt x="148" y="228"/>
                </a:cubicBezTo>
                <a:cubicBezTo>
                  <a:pt x="148" y="192"/>
                  <a:pt x="139" y="157"/>
                  <a:pt x="121" y="126"/>
                </a:cubicBezTo>
                <a:moveTo>
                  <a:pt x="4" y="34"/>
                </a:moveTo>
                <a:cubicBezTo>
                  <a:pt x="0" y="46"/>
                  <a:pt x="0" y="46"/>
                  <a:pt x="0" y="46"/>
                </a:cubicBezTo>
                <a:cubicBezTo>
                  <a:pt x="34" y="56"/>
                  <a:pt x="65" y="76"/>
                  <a:pt x="88" y="103"/>
                </a:cubicBezTo>
                <a:cubicBezTo>
                  <a:pt x="90" y="99"/>
                  <a:pt x="94" y="96"/>
                  <a:pt x="98" y="95"/>
                </a:cubicBezTo>
                <a:cubicBezTo>
                  <a:pt x="73" y="66"/>
                  <a:pt x="40" y="44"/>
                  <a:pt x="4" y="34"/>
                </a:cubicBezTo>
                <a:moveTo>
                  <a:pt x="169" y="0"/>
                </a:moveTo>
                <a:cubicBezTo>
                  <a:pt x="156" y="0"/>
                  <a:pt x="156" y="0"/>
                  <a:pt x="156" y="0"/>
                </a:cubicBezTo>
                <a:cubicBezTo>
                  <a:pt x="156" y="61"/>
                  <a:pt x="156" y="61"/>
                  <a:pt x="156" y="61"/>
                </a:cubicBezTo>
                <a:cubicBezTo>
                  <a:pt x="115" y="96"/>
                  <a:pt x="115" y="96"/>
                  <a:pt x="115" y="96"/>
                </a:cubicBezTo>
                <a:cubicBezTo>
                  <a:pt x="119" y="98"/>
                  <a:pt x="122" y="102"/>
                  <a:pt x="124" y="106"/>
                </a:cubicBezTo>
                <a:cubicBezTo>
                  <a:pt x="167" y="69"/>
                  <a:pt x="167" y="69"/>
                  <a:pt x="167" y="69"/>
                </a:cubicBezTo>
                <a:cubicBezTo>
                  <a:pt x="169" y="67"/>
                  <a:pt x="169" y="67"/>
                  <a:pt x="169" y="67"/>
                </a:cubicBezTo>
                <a:cubicBezTo>
                  <a:pt x="169" y="0"/>
                  <a:pt x="169" y="0"/>
                  <a:pt x="169"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33"/>
          <p:cNvSpPr>
            <a:spLocks/>
          </p:cNvSpPr>
          <p:nvPr/>
        </p:nvSpPr>
        <p:spPr bwMode="auto">
          <a:xfrm>
            <a:off x="8673526" y="4574601"/>
            <a:ext cx="161927" cy="170923"/>
          </a:xfrm>
          <a:custGeom>
            <a:avLst/>
            <a:gdLst>
              <a:gd name="T0" fmla="*/ 10 w 36"/>
              <a:gd name="T1" fmla="*/ 0 h 38"/>
              <a:gd name="T2" fmla="*/ 0 w 36"/>
              <a:gd name="T3" fmla="*/ 8 h 38"/>
              <a:gd name="T4" fmla="*/ 9 w 36"/>
              <a:gd name="T5" fmla="*/ 19 h 38"/>
              <a:gd name="T6" fmla="*/ 22 w 36"/>
              <a:gd name="T7" fmla="*/ 38 h 38"/>
              <a:gd name="T8" fmla="*/ 33 w 36"/>
              <a:gd name="T9" fmla="*/ 31 h 38"/>
              <a:gd name="T10" fmla="*/ 26 w 36"/>
              <a:gd name="T11" fmla="*/ 20 h 38"/>
              <a:gd name="T12" fmla="*/ 36 w 36"/>
              <a:gd name="T13" fmla="*/ 11 h 38"/>
              <a:gd name="T14" fmla="*/ 27 w 36"/>
              <a:gd name="T15" fmla="*/ 1 h 38"/>
              <a:gd name="T16" fmla="*/ 18 w 36"/>
              <a:gd name="T17" fmla="*/ 9 h 38"/>
              <a:gd name="T18" fmla="*/ 10 w 36"/>
              <a:gd name="T1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8">
                <a:moveTo>
                  <a:pt x="10" y="0"/>
                </a:moveTo>
                <a:cubicBezTo>
                  <a:pt x="6" y="1"/>
                  <a:pt x="2" y="4"/>
                  <a:pt x="0" y="8"/>
                </a:cubicBezTo>
                <a:cubicBezTo>
                  <a:pt x="3" y="11"/>
                  <a:pt x="6" y="15"/>
                  <a:pt x="9" y="19"/>
                </a:cubicBezTo>
                <a:cubicBezTo>
                  <a:pt x="14" y="25"/>
                  <a:pt x="18" y="32"/>
                  <a:pt x="22" y="38"/>
                </a:cubicBezTo>
                <a:cubicBezTo>
                  <a:pt x="26" y="37"/>
                  <a:pt x="30" y="35"/>
                  <a:pt x="33" y="31"/>
                </a:cubicBezTo>
                <a:cubicBezTo>
                  <a:pt x="31" y="27"/>
                  <a:pt x="29" y="24"/>
                  <a:pt x="26" y="20"/>
                </a:cubicBezTo>
                <a:cubicBezTo>
                  <a:pt x="36" y="11"/>
                  <a:pt x="36" y="11"/>
                  <a:pt x="36" y="11"/>
                </a:cubicBezTo>
                <a:cubicBezTo>
                  <a:pt x="34" y="7"/>
                  <a:pt x="31" y="3"/>
                  <a:pt x="27" y="1"/>
                </a:cubicBezTo>
                <a:cubicBezTo>
                  <a:pt x="18" y="9"/>
                  <a:pt x="18" y="9"/>
                  <a:pt x="18" y="9"/>
                </a:cubicBezTo>
                <a:cubicBezTo>
                  <a:pt x="16" y="6"/>
                  <a:pt x="13" y="3"/>
                  <a:pt x="10" y="0"/>
                </a:cubicBezTo>
              </a:path>
            </a:pathLst>
          </a:custGeom>
          <a:solidFill>
            <a:srgbClr val="3786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Oval 34"/>
          <p:cNvSpPr>
            <a:spLocks noChangeArrowheads="1"/>
          </p:cNvSpPr>
          <p:nvPr/>
        </p:nvSpPr>
        <p:spPr bwMode="auto">
          <a:xfrm>
            <a:off x="8709510" y="4619581"/>
            <a:ext cx="80964"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Oval 35"/>
          <p:cNvSpPr>
            <a:spLocks noChangeArrowheads="1"/>
          </p:cNvSpPr>
          <p:nvPr/>
        </p:nvSpPr>
        <p:spPr bwMode="auto">
          <a:xfrm>
            <a:off x="8709510" y="4619581"/>
            <a:ext cx="80964"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Oval 36"/>
          <p:cNvSpPr>
            <a:spLocks noChangeArrowheads="1"/>
          </p:cNvSpPr>
          <p:nvPr/>
        </p:nvSpPr>
        <p:spPr bwMode="auto">
          <a:xfrm>
            <a:off x="8243007" y="4285446"/>
            <a:ext cx="82248"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Oval 37"/>
          <p:cNvSpPr>
            <a:spLocks noChangeArrowheads="1"/>
          </p:cNvSpPr>
          <p:nvPr/>
        </p:nvSpPr>
        <p:spPr bwMode="auto">
          <a:xfrm>
            <a:off x="8971677" y="4104243"/>
            <a:ext cx="77108"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Oval 38"/>
          <p:cNvSpPr>
            <a:spLocks noChangeArrowheads="1"/>
          </p:cNvSpPr>
          <p:nvPr/>
        </p:nvSpPr>
        <p:spPr bwMode="auto">
          <a:xfrm>
            <a:off x="8876577" y="5138774"/>
            <a:ext cx="77108"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Oval 39"/>
          <p:cNvSpPr>
            <a:spLocks noChangeArrowheads="1"/>
          </p:cNvSpPr>
          <p:nvPr/>
        </p:nvSpPr>
        <p:spPr bwMode="auto">
          <a:xfrm>
            <a:off x="5906637" y="3996292"/>
            <a:ext cx="185059" cy="181204"/>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0"/>
          <p:cNvSpPr>
            <a:spLocks noEditPoints="1"/>
          </p:cNvSpPr>
          <p:nvPr/>
        </p:nvSpPr>
        <p:spPr bwMode="auto">
          <a:xfrm>
            <a:off x="5391300" y="3775249"/>
            <a:ext cx="827625" cy="623290"/>
          </a:xfrm>
          <a:custGeom>
            <a:avLst/>
            <a:gdLst>
              <a:gd name="T0" fmla="*/ 122 w 183"/>
              <a:gd name="T1" fmla="*/ 84 h 138"/>
              <a:gd name="T2" fmla="*/ 110 w 183"/>
              <a:gd name="T3" fmla="*/ 137 h 138"/>
              <a:gd name="T4" fmla="*/ 123 w 183"/>
              <a:gd name="T5" fmla="*/ 138 h 138"/>
              <a:gd name="T6" fmla="*/ 134 w 183"/>
              <a:gd name="T7" fmla="*/ 89 h 138"/>
              <a:gd name="T8" fmla="*/ 122 w 183"/>
              <a:gd name="T9" fmla="*/ 84 h 138"/>
              <a:gd name="T10" fmla="*/ 174 w 183"/>
              <a:gd name="T11" fmla="*/ 1 h 138"/>
              <a:gd name="T12" fmla="*/ 137 w 183"/>
              <a:gd name="T13" fmla="*/ 49 h 138"/>
              <a:gd name="T14" fmla="*/ 149 w 183"/>
              <a:gd name="T15" fmla="*/ 55 h 138"/>
              <a:gd name="T16" fmla="*/ 183 w 183"/>
              <a:gd name="T17" fmla="*/ 10 h 138"/>
              <a:gd name="T18" fmla="*/ 174 w 183"/>
              <a:gd name="T19" fmla="*/ 1 h 138"/>
              <a:gd name="T20" fmla="*/ 75 w 183"/>
              <a:gd name="T21" fmla="*/ 0 h 138"/>
              <a:gd name="T22" fmla="*/ 0 w 183"/>
              <a:gd name="T23" fmla="*/ 0 h 138"/>
              <a:gd name="T24" fmla="*/ 0 w 183"/>
              <a:gd name="T25" fmla="*/ 13 h 138"/>
              <a:gd name="T26" fmla="*/ 69 w 183"/>
              <a:gd name="T27" fmla="*/ 13 h 138"/>
              <a:gd name="T28" fmla="*/ 117 w 183"/>
              <a:gd name="T29" fmla="*/ 60 h 138"/>
              <a:gd name="T30" fmla="*/ 126 w 183"/>
              <a:gd name="T31" fmla="*/ 51 h 138"/>
              <a:gd name="T32" fmla="*/ 77 w 183"/>
              <a:gd name="T33" fmla="*/ 1 h 138"/>
              <a:gd name="T34" fmla="*/ 75 w 183"/>
              <a:gd name="T3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3" h="138">
                <a:moveTo>
                  <a:pt x="122" y="84"/>
                </a:moveTo>
                <a:cubicBezTo>
                  <a:pt x="116" y="101"/>
                  <a:pt x="112" y="119"/>
                  <a:pt x="110" y="137"/>
                </a:cubicBezTo>
                <a:cubicBezTo>
                  <a:pt x="123" y="138"/>
                  <a:pt x="123" y="138"/>
                  <a:pt x="123" y="138"/>
                </a:cubicBezTo>
                <a:cubicBezTo>
                  <a:pt x="125" y="122"/>
                  <a:pt x="128" y="105"/>
                  <a:pt x="134" y="89"/>
                </a:cubicBezTo>
                <a:cubicBezTo>
                  <a:pt x="129" y="89"/>
                  <a:pt x="125" y="87"/>
                  <a:pt x="122" y="84"/>
                </a:cubicBezTo>
                <a:moveTo>
                  <a:pt x="174" y="1"/>
                </a:moveTo>
                <a:cubicBezTo>
                  <a:pt x="159" y="15"/>
                  <a:pt x="147" y="31"/>
                  <a:pt x="137" y="49"/>
                </a:cubicBezTo>
                <a:cubicBezTo>
                  <a:pt x="142" y="49"/>
                  <a:pt x="146" y="52"/>
                  <a:pt x="149" y="55"/>
                </a:cubicBezTo>
                <a:cubicBezTo>
                  <a:pt x="159" y="39"/>
                  <a:pt x="170" y="24"/>
                  <a:pt x="183" y="10"/>
                </a:cubicBezTo>
                <a:cubicBezTo>
                  <a:pt x="174" y="1"/>
                  <a:pt x="174" y="1"/>
                  <a:pt x="174" y="1"/>
                </a:cubicBezTo>
                <a:moveTo>
                  <a:pt x="75" y="0"/>
                </a:moveTo>
                <a:cubicBezTo>
                  <a:pt x="0" y="0"/>
                  <a:pt x="0" y="0"/>
                  <a:pt x="0" y="0"/>
                </a:cubicBezTo>
                <a:cubicBezTo>
                  <a:pt x="0" y="13"/>
                  <a:pt x="0" y="13"/>
                  <a:pt x="0" y="13"/>
                </a:cubicBezTo>
                <a:cubicBezTo>
                  <a:pt x="69" y="13"/>
                  <a:pt x="69" y="13"/>
                  <a:pt x="69" y="13"/>
                </a:cubicBezTo>
                <a:cubicBezTo>
                  <a:pt x="117" y="60"/>
                  <a:pt x="117" y="60"/>
                  <a:pt x="117" y="60"/>
                </a:cubicBezTo>
                <a:cubicBezTo>
                  <a:pt x="119" y="56"/>
                  <a:pt x="122" y="53"/>
                  <a:pt x="126" y="51"/>
                </a:cubicBezTo>
                <a:cubicBezTo>
                  <a:pt x="77" y="1"/>
                  <a:pt x="77" y="1"/>
                  <a:pt x="77" y="1"/>
                </a:cubicBezTo>
                <a:cubicBezTo>
                  <a:pt x="75" y="0"/>
                  <a:pt x="75" y="0"/>
                  <a:pt x="75"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1"/>
          <p:cNvSpPr>
            <a:spLocks/>
          </p:cNvSpPr>
          <p:nvPr/>
        </p:nvSpPr>
        <p:spPr bwMode="auto">
          <a:xfrm>
            <a:off x="5920774" y="3996292"/>
            <a:ext cx="143935" cy="181204"/>
          </a:xfrm>
          <a:custGeom>
            <a:avLst/>
            <a:gdLst>
              <a:gd name="T0" fmla="*/ 20 w 32"/>
              <a:gd name="T1" fmla="*/ 0 h 40"/>
              <a:gd name="T2" fmla="*/ 16 w 32"/>
              <a:gd name="T3" fmla="*/ 9 h 40"/>
              <a:gd name="T4" fmla="*/ 9 w 32"/>
              <a:gd name="T5" fmla="*/ 2 h 40"/>
              <a:gd name="T6" fmla="*/ 0 w 32"/>
              <a:gd name="T7" fmla="*/ 11 h 40"/>
              <a:gd name="T8" fmla="*/ 10 w 32"/>
              <a:gd name="T9" fmla="*/ 22 h 40"/>
              <a:gd name="T10" fmla="*/ 5 w 32"/>
              <a:gd name="T11" fmla="*/ 35 h 40"/>
              <a:gd name="T12" fmla="*/ 17 w 32"/>
              <a:gd name="T13" fmla="*/ 40 h 40"/>
              <a:gd name="T14" fmla="*/ 32 w 32"/>
              <a:gd name="T15" fmla="*/ 6 h 40"/>
              <a:gd name="T16" fmla="*/ 20 w 32"/>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40">
                <a:moveTo>
                  <a:pt x="20" y="0"/>
                </a:moveTo>
                <a:cubicBezTo>
                  <a:pt x="19" y="3"/>
                  <a:pt x="17" y="6"/>
                  <a:pt x="16" y="9"/>
                </a:cubicBezTo>
                <a:cubicBezTo>
                  <a:pt x="9" y="2"/>
                  <a:pt x="9" y="2"/>
                  <a:pt x="9" y="2"/>
                </a:cubicBezTo>
                <a:cubicBezTo>
                  <a:pt x="5" y="4"/>
                  <a:pt x="2" y="7"/>
                  <a:pt x="0" y="11"/>
                </a:cubicBezTo>
                <a:cubicBezTo>
                  <a:pt x="10" y="22"/>
                  <a:pt x="10" y="22"/>
                  <a:pt x="10" y="22"/>
                </a:cubicBezTo>
                <a:cubicBezTo>
                  <a:pt x="8" y="26"/>
                  <a:pt x="6" y="31"/>
                  <a:pt x="5" y="35"/>
                </a:cubicBezTo>
                <a:cubicBezTo>
                  <a:pt x="8" y="38"/>
                  <a:pt x="12" y="40"/>
                  <a:pt x="17" y="40"/>
                </a:cubicBezTo>
                <a:cubicBezTo>
                  <a:pt x="21" y="28"/>
                  <a:pt x="26" y="17"/>
                  <a:pt x="32" y="6"/>
                </a:cubicBezTo>
                <a:cubicBezTo>
                  <a:pt x="29" y="3"/>
                  <a:pt x="25" y="0"/>
                  <a:pt x="20" y="0"/>
                </a:cubicBezTo>
              </a:path>
            </a:pathLst>
          </a:custGeom>
          <a:solidFill>
            <a:srgbClr val="37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Oval 42"/>
          <p:cNvSpPr>
            <a:spLocks noChangeArrowheads="1"/>
          </p:cNvSpPr>
          <p:nvPr/>
        </p:nvSpPr>
        <p:spPr bwMode="auto">
          <a:xfrm>
            <a:off x="5960613" y="4046412"/>
            <a:ext cx="80964"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Oval 43"/>
          <p:cNvSpPr>
            <a:spLocks noChangeArrowheads="1"/>
          </p:cNvSpPr>
          <p:nvPr/>
        </p:nvSpPr>
        <p:spPr bwMode="auto">
          <a:xfrm>
            <a:off x="5960613" y="4046412"/>
            <a:ext cx="80964"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Oval 44"/>
          <p:cNvSpPr>
            <a:spLocks noChangeArrowheads="1"/>
          </p:cNvSpPr>
          <p:nvPr/>
        </p:nvSpPr>
        <p:spPr bwMode="auto">
          <a:xfrm>
            <a:off x="6159808" y="3761112"/>
            <a:ext cx="77108"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Oval 45"/>
          <p:cNvSpPr>
            <a:spLocks noChangeArrowheads="1"/>
          </p:cNvSpPr>
          <p:nvPr/>
        </p:nvSpPr>
        <p:spPr bwMode="auto">
          <a:xfrm>
            <a:off x="5883505" y="4348418"/>
            <a:ext cx="77108"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Oval 46"/>
          <p:cNvSpPr>
            <a:spLocks noChangeArrowheads="1"/>
          </p:cNvSpPr>
          <p:nvPr/>
        </p:nvSpPr>
        <p:spPr bwMode="auto">
          <a:xfrm>
            <a:off x="5355316" y="3766253"/>
            <a:ext cx="77108" cy="75823"/>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Oval 55"/>
          <p:cNvSpPr>
            <a:spLocks noChangeArrowheads="1"/>
          </p:cNvSpPr>
          <p:nvPr/>
        </p:nvSpPr>
        <p:spPr bwMode="auto">
          <a:xfrm>
            <a:off x="7949997" y="2708589"/>
            <a:ext cx="185059" cy="181204"/>
          </a:xfrm>
          <a:prstGeom prst="ellipse">
            <a:avLst/>
          </a:prstGeom>
          <a:solidFill>
            <a:srgbClr val="D16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56"/>
          <p:cNvSpPr>
            <a:spLocks noEditPoints="1"/>
          </p:cNvSpPr>
          <p:nvPr/>
        </p:nvSpPr>
        <p:spPr bwMode="auto">
          <a:xfrm>
            <a:off x="7615862" y="2175259"/>
            <a:ext cx="939432" cy="1414931"/>
          </a:xfrm>
          <a:custGeom>
            <a:avLst/>
            <a:gdLst>
              <a:gd name="T0" fmla="*/ 105 w 208"/>
              <a:gd name="T1" fmla="*/ 155 h 313"/>
              <a:gd name="T2" fmla="*/ 94 w 208"/>
              <a:gd name="T3" fmla="*/ 158 h 313"/>
              <a:gd name="T4" fmla="*/ 92 w 208"/>
              <a:gd name="T5" fmla="*/ 158 h 313"/>
              <a:gd name="T6" fmla="*/ 97 w 208"/>
              <a:gd name="T7" fmla="*/ 204 h 313"/>
              <a:gd name="T8" fmla="*/ 73 w 208"/>
              <a:gd name="T9" fmla="*/ 307 h 313"/>
              <a:gd name="T10" fmla="*/ 85 w 208"/>
              <a:gd name="T11" fmla="*/ 313 h 313"/>
              <a:gd name="T12" fmla="*/ 110 w 208"/>
              <a:gd name="T13" fmla="*/ 204 h 313"/>
              <a:gd name="T14" fmla="*/ 105 w 208"/>
              <a:gd name="T15" fmla="*/ 155 h 313"/>
              <a:gd name="T16" fmla="*/ 208 w 208"/>
              <a:gd name="T17" fmla="*/ 28 h 313"/>
              <a:gd name="T18" fmla="*/ 194 w 208"/>
              <a:gd name="T19" fmla="*/ 28 h 313"/>
              <a:gd name="T20" fmla="*/ 194 w 208"/>
              <a:gd name="T21" fmla="*/ 80 h 313"/>
              <a:gd name="T22" fmla="*/ 109 w 208"/>
              <a:gd name="T23" fmla="*/ 123 h 313"/>
              <a:gd name="T24" fmla="*/ 115 w 208"/>
              <a:gd name="T25" fmla="*/ 135 h 313"/>
              <a:gd name="T26" fmla="*/ 204 w 208"/>
              <a:gd name="T27" fmla="*/ 90 h 313"/>
              <a:gd name="T28" fmla="*/ 208 w 208"/>
              <a:gd name="T29" fmla="*/ 88 h 313"/>
              <a:gd name="T30" fmla="*/ 208 w 208"/>
              <a:gd name="T31" fmla="*/ 28 h 313"/>
              <a:gd name="T32" fmla="*/ 8 w 208"/>
              <a:gd name="T33" fmla="*/ 0 h 313"/>
              <a:gd name="T34" fmla="*/ 0 w 208"/>
              <a:gd name="T35" fmla="*/ 11 h 313"/>
              <a:gd name="T36" fmla="*/ 70 w 208"/>
              <a:gd name="T37" fmla="*/ 94 h 313"/>
              <a:gd name="T38" fmla="*/ 82 w 208"/>
              <a:gd name="T39" fmla="*/ 122 h 313"/>
              <a:gd name="T40" fmla="*/ 94 w 208"/>
              <a:gd name="T41" fmla="*/ 118 h 313"/>
              <a:gd name="T42" fmla="*/ 95 w 208"/>
              <a:gd name="T43" fmla="*/ 118 h 313"/>
              <a:gd name="T44" fmla="*/ 82 w 208"/>
              <a:gd name="T45" fmla="*/ 88 h 313"/>
              <a:gd name="T46" fmla="*/ 8 w 208"/>
              <a:gd name="T4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8" h="313">
                <a:moveTo>
                  <a:pt x="105" y="155"/>
                </a:moveTo>
                <a:cubicBezTo>
                  <a:pt x="102" y="157"/>
                  <a:pt x="98" y="158"/>
                  <a:pt x="94" y="158"/>
                </a:cubicBezTo>
                <a:cubicBezTo>
                  <a:pt x="94" y="158"/>
                  <a:pt x="93" y="158"/>
                  <a:pt x="92" y="158"/>
                </a:cubicBezTo>
                <a:cubicBezTo>
                  <a:pt x="95" y="173"/>
                  <a:pt x="97" y="188"/>
                  <a:pt x="97" y="204"/>
                </a:cubicBezTo>
                <a:cubicBezTo>
                  <a:pt x="97" y="240"/>
                  <a:pt x="89" y="275"/>
                  <a:pt x="73" y="307"/>
                </a:cubicBezTo>
                <a:cubicBezTo>
                  <a:pt x="85" y="313"/>
                  <a:pt x="85" y="313"/>
                  <a:pt x="85" y="313"/>
                </a:cubicBezTo>
                <a:cubicBezTo>
                  <a:pt x="102" y="278"/>
                  <a:pt x="110" y="242"/>
                  <a:pt x="110" y="204"/>
                </a:cubicBezTo>
                <a:cubicBezTo>
                  <a:pt x="110" y="187"/>
                  <a:pt x="108" y="171"/>
                  <a:pt x="105" y="155"/>
                </a:cubicBezTo>
                <a:moveTo>
                  <a:pt x="208" y="28"/>
                </a:moveTo>
                <a:cubicBezTo>
                  <a:pt x="194" y="28"/>
                  <a:pt x="194" y="28"/>
                  <a:pt x="194" y="28"/>
                </a:cubicBezTo>
                <a:cubicBezTo>
                  <a:pt x="194" y="80"/>
                  <a:pt x="194" y="80"/>
                  <a:pt x="194" y="80"/>
                </a:cubicBezTo>
                <a:cubicBezTo>
                  <a:pt x="109" y="123"/>
                  <a:pt x="109" y="123"/>
                  <a:pt x="109" y="123"/>
                </a:cubicBezTo>
                <a:cubicBezTo>
                  <a:pt x="112" y="127"/>
                  <a:pt x="114" y="131"/>
                  <a:pt x="115" y="135"/>
                </a:cubicBezTo>
                <a:cubicBezTo>
                  <a:pt x="204" y="90"/>
                  <a:pt x="204" y="90"/>
                  <a:pt x="204" y="90"/>
                </a:cubicBezTo>
                <a:cubicBezTo>
                  <a:pt x="208" y="88"/>
                  <a:pt x="208" y="88"/>
                  <a:pt x="208" y="88"/>
                </a:cubicBezTo>
                <a:cubicBezTo>
                  <a:pt x="208" y="28"/>
                  <a:pt x="208" y="28"/>
                  <a:pt x="208" y="28"/>
                </a:cubicBezTo>
                <a:moveTo>
                  <a:pt x="8" y="0"/>
                </a:moveTo>
                <a:cubicBezTo>
                  <a:pt x="0" y="11"/>
                  <a:pt x="0" y="11"/>
                  <a:pt x="0" y="11"/>
                </a:cubicBezTo>
                <a:cubicBezTo>
                  <a:pt x="29" y="33"/>
                  <a:pt x="54" y="62"/>
                  <a:pt x="70" y="94"/>
                </a:cubicBezTo>
                <a:cubicBezTo>
                  <a:pt x="75" y="103"/>
                  <a:pt x="79" y="112"/>
                  <a:pt x="82" y="122"/>
                </a:cubicBezTo>
                <a:cubicBezTo>
                  <a:pt x="86" y="119"/>
                  <a:pt x="90" y="118"/>
                  <a:pt x="94" y="118"/>
                </a:cubicBezTo>
                <a:cubicBezTo>
                  <a:pt x="95" y="118"/>
                  <a:pt x="95" y="118"/>
                  <a:pt x="95" y="118"/>
                </a:cubicBezTo>
                <a:cubicBezTo>
                  <a:pt x="91" y="108"/>
                  <a:pt x="87" y="98"/>
                  <a:pt x="82" y="88"/>
                </a:cubicBezTo>
                <a:cubicBezTo>
                  <a:pt x="65" y="54"/>
                  <a:pt x="39" y="23"/>
                  <a:pt x="8"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57"/>
          <p:cNvSpPr>
            <a:spLocks/>
          </p:cNvSpPr>
          <p:nvPr/>
        </p:nvSpPr>
        <p:spPr bwMode="auto">
          <a:xfrm>
            <a:off x="7985980" y="2708589"/>
            <a:ext cx="149075" cy="181204"/>
          </a:xfrm>
          <a:custGeom>
            <a:avLst/>
            <a:gdLst>
              <a:gd name="T0" fmla="*/ 12 w 33"/>
              <a:gd name="T1" fmla="*/ 0 h 40"/>
              <a:gd name="T2" fmla="*/ 0 w 33"/>
              <a:gd name="T3" fmla="*/ 4 h 40"/>
              <a:gd name="T4" fmla="*/ 10 w 33"/>
              <a:gd name="T5" fmla="*/ 40 h 40"/>
              <a:gd name="T6" fmla="*/ 12 w 33"/>
              <a:gd name="T7" fmla="*/ 40 h 40"/>
              <a:gd name="T8" fmla="*/ 23 w 33"/>
              <a:gd name="T9" fmla="*/ 37 h 40"/>
              <a:gd name="T10" fmla="*/ 20 w 33"/>
              <a:gd name="T11" fmla="*/ 24 h 40"/>
              <a:gd name="T12" fmla="*/ 33 w 33"/>
              <a:gd name="T13" fmla="*/ 17 h 40"/>
              <a:gd name="T14" fmla="*/ 27 w 33"/>
              <a:gd name="T15" fmla="*/ 5 h 40"/>
              <a:gd name="T16" fmla="*/ 17 w 33"/>
              <a:gd name="T17" fmla="*/ 10 h 40"/>
              <a:gd name="T18" fmla="*/ 13 w 33"/>
              <a:gd name="T19" fmla="*/ 0 h 40"/>
              <a:gd name="T20" fmla="*/ 12 w 33"/>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40">
                <a:moveTo>
                  <a:pt x="12" y="0"/>
                </a:moveTo>
                <a:cubicBezTo>
                  <a:pt x="8" y="0"/>
                  <a:pt x="4" y="1"/>
                  <a:pt x="0" y="4"/>
                </a:cubicBezTo>
                <a:cubicBezTo>
                  <a:pt x="5" y="16"/>
                  <a:pt x="8" y="28"/>
                  <a:pt x="10" y="40"/>
                </a:cubicBezTo>
                <a:cubicBezTo>
                  <a:pt x="11" y="40"/>
                  <a:pt x="12" y="40"/>
                  <a:pt x="12" y="40"/>
                </a:cubicBezTo>
                <a:cubicBezTo>
                  <a:pt x="16" y="40"/>
                  <a:pt x="20" y="39"/>
                  <a:pt x="23" y="37"/>
                </a:cubicBezTo>
                <a:cubicBezTo>
                  <a:pt x="22" y="33"/>
                  <a:pt x="21" y="28"/>
                  <a:pt x="20" y="24"/>
                </a:cubicBezTo>
                <a:cubicBezTo>
                  <a:pt x="33" y="17"/>
                  <a:pt x="33" y="17"/>
                  <a:pt x="33" y="17"/>
                </a:cubicBezTo>
                <a:cubicBezTo>
                  <a:pt x="32" y="13"/>
                  <a:pt x="30" y="9"/>
                  <a:pt x="27" y="5"/>
                </a:cubicBezTo>
                <a:cubicBezTo>
                  <a:pt x="17" y="10"/>
                  <a:pt x="17" y="10"/>
                  <a:pt x="17" y="10"/>
                </a:cubicBezTo>
                <a:cubicBezTo>
                  <a:pt x="16" y="7"/>
                  <a:pt x="14" y="3"/>
                  <a:pt x="13" y="0"/>
                </a:cubicBezTo>
                <a:cubicBezTo>
                  <a:pt x="13" y="0"/>
                  <a:pt x="13" y="0"/>
                  <a:pt x="12" y="0"/>
                </a:cubicBezTo>
              </a:path>
            </a:pathLst>
          </a:custGeom>
          <a:solidFill>
            <a:srgbClr val="A95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Oval 58"/>
          <p:cNvSpPr>
            <a:spLocks noChangeArrowheads="1"/>
          </p:cNvSpPr>
          <p:nvPr/>
        </p:nvSpPr>
        <p:spPr bwMode="auto">
          <a:xfrm>
            <a:off x="8000117" y="2758709"/>
            <a:ext cx="84819"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Oval 59"/>
          <p:cNvSpPr>
            <a:spLocks noChangeArrowheads="1"/>
          </p:cNvSpPr>
          <p:nvPr/>
        </p:nvSpPr>
        <p:spPr bwMode="auto">
          <a:xfrm>
            <a:off x="8000117" y="2758709"/>
            <a:ext cx="84819"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Oval 60"/>
          <p:cNvSpPr>
            <a:spLocks noChangeArrowheads="1"/>
          </p:cNvSpPr>
          <p:nvPr/>
        </p:nvSpPr>
        <p:spPr bwMode="auto">
          <a:xfrm>
            <a:off x="7935861" y="3534929"/>
            <a:ext cx="77108"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Oval 61"/>
          <p:cNvSpPr>
            <a:spLocks noChangeArrowheads="1"/>
          </p:cNvSpPr>
          <p:nvPr/>
        </p:nvSpPr>
        <p:spPr bwMode="auto">
          <a:xfrm>
            <a:off x="7606867" y="2171404"/>
            <a:ext cx="75823" cy="75823"/>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Oval 62"/>
          <p:cNvSpPr>
            <a:spLocks noChangeArrowheads="1"/>
          </p:cNvSpPr>
          <p:nvPr/>
        </p:nvSpPr>
        <p:spPr bwMode="auto">
          <a:xfrm>
            <a:off x="8483327" y="2266504"/>
            <a:ext cx="77108" cy="75823"/>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68"/>
          <p:cNvSpPr>
            <a:spLocks noEditPoints="1"/>
          </p:cNvSpPr>
          <p:nvPr/>
        </p:nvSpPr>
        <p:spPr bwMode="auto">
          <a:xfrm>
            <a:off x="7777543" y="4916144"/>
            <a:ext cx="506342" cy="474214"/>
          </a:xfrm>
          <a:custGeom>
            <a:avLst/>
            <a:gdLst>
              <a:gd name="T0" fmla="*/ 370 w 394"/>
              <a:gd name="T1" fmla="*/ 193 h 369"/>
              <a:gd name="T2" fmla="*/ 282 w 394"/>
              <a:gd name="T3" fmla="*/ 193 h 369"/>
              <a:gd name="T4" fmla="*/ 282 w 394"/>
              <a:gd name="T5" fmla="*/ 344 h 369"/>
              <a:gd name="T6" fmla="*/ 239 w 394"/>
              <a:gd name="T7" fmla="*/ 344 h 369"/>
              <a:gd name="T8" fmla="*/ 239 w 394"/>
              <a:gd name="T9" fmla="*/ 232 h 369"/>
              <a:gd name="T10" fmla="*/ 155 w 394"/>
              <a:gd name="T11" fmla="*/ 232 h 369"/>
              <a:gd name="T12" fmla="*/ 155 w 394"/>
              <a:gd name="T13" fmla="*/ 344 h 369"/>
              <a:gd name="T14" fmla="*/ 113 w 394"/>
              <a:gd name="T15" fmla="*/ 344 h 369"/>
              <a:gd name="T16" fmla="*/ 113 w 394"/>
              <a:gd name="T17" fmla="*/ 260 h 369"/>
              <a:gd name="T18" fmla="*/ 28 w 394"/>
              <a:gd name="T19" fmla="*/ 260 h 369"/>
              <a:gd name="T20" fmla="*/ 28 w 394"/>
              <a:gd name="T21" fmla="*/ 344 h 369"/>
              <a:gd name="T22" fmla="*/ 0 w 394"/>
              <a:gd name="T23" fmla="*/ 344 h 369"/>
              <a:gd name="T24" fmla="*/ 0 w 394"/>
              <a:gd name="T25" fmla="*/ 369 h 369"/>
              <a:gd name="T26" fmla="*/ 394 w 394"/>
              <a:gd name="T27" fmla="*/ 369 h 369"/>
              <a:gd name="T28" fmla="*/ 394 w 394"/>
              <a:gd name="T29" fmla="*/ 344 h 369"/>
              <a:gd name="T30" fmla="*/ 370 w 394"/>
              <a:gd name="T31" fmla="*/ 344 h 369"/>
              <a:gd name="T32" fmla="*/ 370 w 394"/>
              <a:gd name="T33" fmla="*/ 193 h 369"/>
              <a:gd name="T34" fmla="*/ 359 w 394"/>
              <a:gd name="T35" fmla="*/ 0 h 369"/>
              <a:gd name="T36" fmla="*/ 278 w 394"/>
              <a:gd name="T37" fmla="*/ 28 h 369"/>
              <a:gd name="T38" fmla="*/ 303 w 394"/>
              <a:gd name="T39" fmla="*/ 53 h 369"/>
              <a:gd name="T40" fmla="*/ 194 w 394"/>
              <a:gd name="T41" fmla="*/ 186 h 369"/>
              <a:gd name="T42" fmla="*/ 137 w 394"/>
              <a:gd name="T43" fmla="*/ 130 h 369"/>
              <a:gd name="T44" fmla="*/ 130 w 394"/>
              <a:gd name="T45" fmla="*/ 123 h 369"/>
              <a:gd name="T46" fmla="*/ 123 w 394"/>
              <a:gd name="T47" fmla="*/ 134 h 369"/>
              <a:gd name="T48" fmla="*/ 60 w 394"/>
              <a:gd name="T49" fmla="*/ 221 h 369"/>
              <a:gd name="T50" fmla="*/ 74 w 394"/>
              <a:gd name="T51" fmla="*/ 232 h 369"/>
              <a:gd name="T52" fmla="*/ 134 w 394"/>
              <a:gd name="T53" fmla="*/ 151 h 369"/>
              <a:gd name="T54" fmla="*/ 187 w 394"/>
              <a:gd name="T55" fmla="*/ 207 h 369"/>
              <a:gd name="T56" fmla="*/ 194 w 394"/>
              <a:gd name="T57" fmla="*/ 214 h 369"/>
              <a:gd name="T58" fmla="*/ 201 w 394"/>
              <a:gd name="T59" fmla="*/ 204 h 369"/>
              <a:gd name="T60" fmla="*/ 317 w 394"/>
              <a:gd name="T61" fmla="*/ 63 h 369"/>
              <a:gd name="T62" fmla="*/ 348 w 394"/>
              <a:gd name="T63" fmla="*/ 88 h 369"/>
              <a:gd name="T64" fmla="*/ 359 w 394"/>
              <a:gd name="T65"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4" h="369">
                <a:moveTo>
                  <a:pt x="370" y="193"/>
                </a:moveTo>
                <a:lnTo>
                  <a:pt x="282" y="193"/>
                </a:lnTo>
                <a:lnTo>
                  <a:pt x="282" y="344"/>
                </a:lnTo>
                <a:lnTo>
                  <a:pt x="239" y="344"/>
                </a:lnTo>
                <a:lnTo>
                  <a:pt x="239" y="232"/>
                </a:lnTo>
                <a:lnTo>
                  <a:pt x="155" y="232"/>
                </a:lnTo>
                <a:lnTo>
                  <a:pt x="155" y="344"/>
                </a:lnTo>
                <a:lnTo>
                  <a:pt x="113" y="344"/>
                </a:lnTo>
                <a:lnTo>
                  <a:pt x="113" y="260"/>
                </a:lnTo>
                <a:lnTo>
                  <a:pt x="28" y="260"/>
                </a:lnTo>
                <a:lnTo>
                  <a:pt x="28" y="344"/>
                </a:lnTo>
                <a:lnTo>
                  <a:pt x="0" y="344"/>
                </a:lnTo>
                <a:lnTo>
                  <a:pt x="0" y="369"/>
                </a:lnTo>
                <a:lnTo>
                  <a:pt x="394" y="369"/>
                </a:lnTo>
                <a:lnTo>
                  <a:pt x="394" y="344"/>
                </a:lnTo>
                <a:lnTo>
                  <a:pt x="370" y="344"/>
                </a:lnTo>
                <a:lnTo>
                  <a:pt x="370" y="193"/>
                </a:lnTo>
                <a:moveTo>
                  <a:pt x="359" y="0"/>
                </a:moveTo>
                <a:lnTo>
                  <a:pt x="278" y="28"/>
                </a:lnTo>
                <a:lnTo>
                  <a:pt x="303" y="53"/>
                </a:lnTo>
                <a:lnTo>
                  <a:pt x="194" y="186"/>
                </a:lnTo>
                <a:lnTo>
                  <a:pt x="137" y="130"/>
                </a:lnTo>
                <a:lnTo>
                  <a:pt x="130" y="123"/>
                </a:lnTo>
                <a:lnTo>
                  <a:pt x="123" y="134"/>
                </a:lnTo>
                <a:lnTo>
                  <a:pt x="60" y="221"/>
                </a:lnTo>
                <a:lnTo>
                  <a:pt x="74" y="232"/>
                </a:lnTo>
                <a:lnTo>
                  <a:pt x="134" y="151"/>
                </a:lnTo>
                <a:lnTo>
                  <a:pt x="187" y="207"/>
                </a:lnTo>
                <a:lnTo>
                  <a:pt x="194" y="214"/>
                </a:lnTo>
                <a:lnTo>
                  <a:pt x="201" y="204"/>
                </a:lnTo>
                <a:lnTo>
                  <a:pt x="317" y="63"/>
                </a:lnTo>
                <a:lnTo>
                  <a:pt x="348" y="8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文本框 111"/>
          <p:cNvSpPr txBox="1"/>
          <p:nvPr/>
        </p:nvSpPr>
        <p:spPr>
          <a:xfrm>
            <a:off x="6358537" y="1138995"/>
            <a:ext cx="4309460" cy="400110"/>
          </a:xfrm>
          <a:prstGeom prst="rect">
            <a:avLst/>
          </a:prstGeom>
          <a:noFill/>
        </p:spPr>
        <p:txBody>
          <a:bodyPr wrap="square" rtlCol="0">
            <a:spAutoFit/>
          </a:bodyPr>
          <a:lstStyle/>
          <a:p>
            <a:pPr algn="ctr">
              <a:buFont typeface="Wingdings" pitchFamily="2" charset="2"/>
              <a:buChar char="ü"/>
            </a:pPr>
            <a:r>
              <a:rPr lang="en-US" altLang="zh-CN" sz="2000" b="1" dirty="0">
                <a:solidFill>
                  <a:srgbClr val="286D77"/>
                </a:solidFill>
                <a:latin typeface="微软雅黑" panose="020B0503020204020204" pitchFamily="34" charset="-122"/>
                <a:ea typeface="微软雅黑" panose="020B0503020204020204" pitchFamily="34" charset="-122"/>
              </a:rPr>
              <a:t>Improve from Fukushima</a:t>
            </a:r>
            <a:endParaRPr lang="zh-CN" altLang="en-US" sz="2000" b="1" dirty="0">
              <a:solidFill>
                <a:srgbClr val="286D77"/>
              </a:solidFill>
              <a:latin typeface="微软雅黑" panose="020B0503020204020204" pitchFamily="34" charset="-122"/>
              <a:ea typeface="微软雅黑" panose="020B0503020204020204" pitchFamily="34" charset="-122"/>
            </a:endParaRPr>
          </a:p>
        </p:txBody>
      </p:sp>
      <p:sp>
        <p:nvSpPr>
          <p:cNvPr id="79" name="文本框 112"/>
          <p:cNvSpPr txBox="1"/>
          <p:nvPr/>
        </p:nvSpPr>
        <p:spPr>
          <a:xfrm>
            <a:off x="8611235" y="1944948"/>
            <a:ext cx="581621" cy="573056"/>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02</a:t>
            </a:r>
            <a:endParaRPr lang="zh-CN" altLang="en-US" sz="4000" dirty="0">
              <a:solidFill>
                <a:srgbClr val="605E5E"/>
              </a:solidFill>
              <a:latin typeface="Impact" panose="020B0806030902050204" pitchFamily="34" charset="0"/>
              <a:cs typeface="Aharoni" panose="02010803020104030203" pitchFamily="2" charset="-79"/>
            </a:endParaRPr>
          </a:p>
        </p:txBody>
      </p:sp>
      <p:sp>
        <p:nvSpPr>
          <p:cNvPr id="80" name="文本框 113"/>
          <p:cNvSpPr txBox="1"/>
          <p:nvPr/>
        </p:nvSpPr>
        <p:spPr>
          <a:xfrm>
            <a:off x="7696198" y="2610340"/>
            <a:ext cx="4381502" cy="707886"/>
          </a:xfrm>
          <a:prstGeom prst="rect">
            <a:avLst/>
          </a:prstGeom>
          <a:noFill/>
        </p:spPr>
        <p:txBody>
          <a:bodyPr wrap="square" rtlCol="0">
            <a:spAutoFit/>
          </a:bodyPr>
          <a:lstStyle/>
          <a:p>
            <a:pPr algn="ctr">
              <a:buFont typeface="Wingdings" pitchFamily="2" charset="2"/>
              <a:buChar char="ü"/>
            </a:pPr>
            <a:r>
              <a:rPr lang="en-US" altLang="zh-CN" sz="2000" b="1" dirty="0">
                <a:solidFill>
                  <a:srgbClr val="286D77"/>
                </a:solidFill>
                <a:latin typeface="微软雅黑" panose="020B0503020204020204" pitchFamily="34" charset="-122"/>
                <a:ea typeface="微软雅黑" panose="020B0503020204020204" pitchFamily="34" charset="-122"/>
              </a:rPr>
              <a:t> Increase Life Time to </a:t>
            </a:r>
          </a:p>
          <a:p>
            <a:pPr algn="ctr"/>
            <a:r>
              <a:rPr lang="en-US" altLang="zh-CN" sz="2000" b="1" dirty="0">
                <a:solidFill>
                  <a:srgbClr val="286D77"/>
                </a:solidFill>
                <a:latin typeface="微软雅黑" panose="020B0503020204020204" pitchFamily="34" charset="-122"/>
                <a:ea typeface="微软雅黑" panose="020B0503020204020204" pitchFamily="34" charset="-122"/>
              </a:rPr>
              <a:t>60 years</a:t>
            </a:r>
            <a:endParaRPr lang="zh-CN" altLang="en-US" sz="2000" b="1" dirty="0">
              <a:solidFill>
                <a:srgbClr val="286D77"/>
              </a:solidFill>
              <a:latin typeface="微软雅黑" panose="020B0503020204020204" pitchFamily="34" charset="-122"/>
              <a:ea typeface="微软雅黑" panose="020B0503020204020204" pitchFamily="34" charset="-122"/>
            </a:endParaRPr>
          </a:p>
        </p:txBody>
      </p:sp>
      <p:sp>
        <p:nvSpPr>
          <p:cNvPr id="81" name="文本框 114"/>
          <p:cNvSpPr txBox="1"/>
          <p:nvPr/>
        </p:nvSpPr>
        <p:spPr>
          <a:xfrm>
            <a:off x="8743725" y="4436208"/>
            <a:ext cx="3524474" cy="707886"/>
          </a:xfrm>
          <a:prstGeom prst="rect">
            <a:avLst/>
          </a:prstGeom>
          <a:noFill/>
        </p:spPr>
        <p:txBody>
          <a:bodyPr wrap="square" rtlCol="0">
            <a:spAutoFit/>
          </a:bodyPr>
          <a:lstStyle/>
          <a:p>
            <a:pPr algn="ctr">
              <a:spcBef>
                <a:spcPts val="0"/>
              </a:spcBef>
              <a:buFont typeface="Wingdings" pitchFamily="2" charset="2"/>
              <a:buChar char="ü"/>
            </a:pPr>
            <a:r>
              <a:rPr lang="en-US" altLang="zh-CN" sz="2000" b="1" dirty="0">
                <a:solidFill>
                  <a:srgbClr val="286D77"/>
                </a:solidFill>
                <a:latin typeface="微软雅黑" panose="020B0503020204020204" pitchFamily="34" charset="-122"/>
                <a:ea typeface="微软雅黑" panose="020B0503020204020204" pitchFamily="34" charset="-122"/>
              </a:rPr>
              <a:t> Better Environment </a:t>
            </a:r>
          </a:p>
          <a:p>
            <a:pPr algn="ctr">
              <a:spcBef>
                <a:spcPts val="0"/>
              </a:spcBef>
            </a:pPr>
            <a:r>
              <a:rPr lang="en-US" altLang="zh-CN" sz="2000" b="1" dirty="0">
                <a:solidFill>
                  <a:srgbClr val="286D77"/>
                </a:solidFill>
                <a:latin typeface="微软雅黑" panose="020B0503020204020204" pitchFamily="34" charset="-122"/>
                <a:ea typeface="微软雅黑" panose="020B0503020204020204" pitchFamily="34" charset="-122"/>
              </a:rPr>
              <a:t>and Human Protection </a:t>
            </a:r>
            <a:endParaRPr lang="zh-CN" altLang="en-US" sz="2000" b="1" dirty="0">
              <a:solidFill>
                <a:srgbClr val="286D77"/>
              </a:solidFill>
              <a:latin typeface="微软雅黑" panose="020B0503020204020204" pitchFamily="34" charset="-122"/>
              <a:ea typeface="微软雅黑" panose="020B0503020204020204" pitchFamily="34" charset="-122"/>
            </a:endParaRPr>
          </a:p>
        </p:txBody>
      </p:sp>
      <p:sp>
        <p:nvSpPr>
          <p:cNvPr id="82" name="文本框 115"/>
          <p:cNvSpPr txBox="1"/>
          <p:nvPr/>
        </p:nvSpPr>
        <p:spPr>
          <a:xfrm>
            <a:off x="9047917" y="3802333"/>
            <a:ext cx="580323" cy="573056"/>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04</a:t>
            </a:r>
            <a:endParaRPr lang="zh-CN" altLang="en-US" sz="4000" dirty="0">
              <a:solidFill>
                <a:srgbClr val="605E5E"/>
              </a:solidFill>
              <a:latin typeface="Impact" panose="020B0806030902050204" pitchFamily="34" charset="0"/>
              <a:cs typeface="Aharoni" panose="02010803020104030203" pitchFamily="2" charset="-79"/>
            </a:endParaRPr>
          </a:p>
        </p:txBody>
      </p:sp>
      <p:sp>
        <p:nvSpPr>
          <p:cNvPr id="83" name="文本框 116"/>
          <p:cNvSpPr txBox="1"/>
          <p:nvPr/>
        </p:nvSpPr>
        <p:spPr>
          <a:xfrm>
            <a:off x="3085841" y="4022726"/>
            <a:ext cx="3135795" cy="400110"/>
          </a:xfrm>
          <a:prstGeom prst="rect">
            <a:avLst/>
          </a:prstGeom>
          <a:noFill/>
        </p:spPr>
        <p:txBody>
          <a:bodyPr wrap="square" rtlCol="0">
            <a:spAutoFit/>
          </a:bodyPr>
          <a:lstStyle/>
          <a:p>
            <a:pPr algn="ctr">
              <a:buFont typeface="Wingdings" pitchFamily="2" charset="2"/>
              <a:buChar char="ü"/>
            </a:pPr>
            <a:r>
              <a:rPr lang="en-US" altLang="zh-CN" sz="2000" b="1" dirty="0">
                <a:solidFill>
                  <a:srgbClr val="286D77"/>
                </a:solidFill>
                <a:latin typeface="微软雅黑" panose="020B0503020204020204" pitchFamily="34" charset="-122"/>
                <a:ea typeface="微软雅黑" panose="020B0503020204020204" pitchFamily="34" charset="-122"/>
              </a:rPr>
              <a:t>Enhance Safety</a:t>
            </a:r>
            <a:endParaRPr lang="zh-CN" altLang="en-US" sz="2000" b="1" dirty="0">
              <a:solidFill>
                <a:srgbClr val="286D77"/>
              </a:solidFill>
              <a:latin typeface="微软雅黑" panose="020B0503020204020204" pitchFamily="34" charset="-122"/>
              <a:ea typeface="微软雅黑" panose="020B0503020204020204" pitchFamily="34" charset="-122"/>
            </a:endParaRPr>
          </a:p>
        </p:txBody>
      </p:sp>
      <p:sp>
        <p:nvSpPr>
          <p:cNvPr id="84" name="文本框 117"/>
          <p:cNvSpPr txBox="1"/>
          <p:nvPr/>
        </p:nvSpPr>
        <p:spPr>
          <a:xfrm>
            <a:off x="4697568" y="3463553"/>
            <a:ext cx="593300" cy="573056"/>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03</a:t>
            </a:r>
            <a:endParaRPr lang="zh-CN" altLang="en-US" sz="4000" dirty="0">
              <a:solidFill>
                <a:srgbClr val="605E5E"/>
              </a:solidFill>
              <a:latin typeface="Impact" panose="020B0806030902050204" pitchFamily="34" charset="0"/>
              <a:cs typeface="Aharoni" panose="02010803020104030203" pitchFamily="2" charset="-79"/>
            </a:endParaRPr>
          </a:p>
        </p:txBody>
      </p:sp>
      <p:grpSp>
        <p:nvGrpSpPr>
          <p:cNvPr id="105" name="组合 104"/>
          <p:cNvGrpSpPr/>
          <p:nvPr/>
        </p:nvGrpSpPr>
        <p:grpSpPr>
          <a:xfrm>
            <a:off x="7754938" y="4906962"/>
            <a:ext cx="571960" cy="566738"/>
            <a:chOff x="8567738" y="995363"/>
            <a:chExt cx="347662" cy="344488"/>
          </a:xfrm>
        </p:grpSpPr>
        <p:sp>
          <p:nvSpPr>
            <p:cNvPr id="89" name="Freeform 26"/>
            <p:cNvSpPr>
              <a:spLocks/>
            </p:cNvSpPr>
            <p:nvPr/>
          </p:nvSpPr>
          <p:spPr bwMode="auto">
            <a:xfrm>
              <a:off x="8629650" y="1008063"/>
              <a:ext cx="44450" cy="38100"/>
            </a:xfrm>
            <a:custGeom>
              <a:avLst/>
              <a:gdLst>
                <a:gd name="T0" fmla="*/ 0 w 17"/>
                <a:gd name="T1" fmla="*/ 10 h 14"/>
                <a:gd name="T2" fmla="*/ 9 w 17"/>
                <a:gd name="T3" fmla="*/ 14 h 14"/>
                <a:gd name="T4" fmla="*/ 17 w 17"/>
                <a:gd name="T5" fmla="*/ 0 h 14"/>
                <a:gd name="T6" fmla="*/ 0 w 17"/>
                <a:gd name="T7" fmla="*/ 10 h 14"/>
              </a:gdLst>
              <a:ahLst/>
              <a:cxnLst>
                <a:cxn ang="0">
                  <a:pos x="T0" y="T1"/>
                </a:cxn>
                <a:cxn ang="0">
                  <a:pos x="T2" y="T3"/>
                </a:cxn>
                <a:cxn ang="0">
                  <a:pos x="T4" y="T5"/>
                </a:cxn>
                <a:cxn ang="0">
                  <a:pos x="T6" y="T7"/>
                </a:cxn>
              </a:cxnLst>
              <a:rect l="0" t="0" r="r" b="b"/>
              <a:pathLst>
                <a:path w="17" h="14">
                  <a:moveTo>
                    <a:pt x="0" y="10"/>
                  </a:moveTo>
                  <a:cubicBezTo>
                    <a:pt x="3" y="12"/>
                    <a:pt x="6" y="13"/>
                    <a:pt x="9" y="14"/>
                  </a:cubicBezTo>
                  <a:cubicBezTo>
                    <a:pt x="11" y="9"/>
                    <a:pt x="14" y="4"/>
                    <a:pt x="17" y="0"/>
                  </a:cubicBezTo>
                  <a:cubicBezTo>
                    <a:pt x="11" y="3"/>
                    <a:pt x="5" y="6"/>
                    <a:pt x="0" y="10"/>
                  </a:cubicBez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
            <p:cNvSpPr>
              <a:spLocks/>
            </p:cNvSpPr>
            <p:nvPr/>
          </p:nvSpPr>
          <p:spPr bwMode="auto">
            <a:xfrm>
              <a:off x="8834438" y="1054101"/>
              <a:ext cx="69850" cy="85725"/>
            </a:xfrm>
            <a:custGeom>
              <a:avLst/>
              <a:gdLst>
                <a:gd name="T0" fmla="*/ 26 w 26"/>
                <a:gd name="T1" fmla="*/ 22 h 32"/>
                <a:gd name="T2" fmla="*/ 13 w 26"/>
                <a:gd name="T3" fmla="*/ 0 h 32"/>
                <a:gd name="T4" fmla="*/ 0 w 26"/>
                <a:gd name="T5" fmla="*/ 6 h 32"/>
                <a:gd name="T6" fmla="*/ 6 w 26"/>
                <a:gd name="T7" fmla="*/ 32 h 32"/>
                <a:gd name="T8" fmla="*/ 26 w 26"/>
                <a:gd name="T9" fmla="*/ 22 h 32"/>
              </a:gdLst>
              <a:ahLst/>
              <a:cxnLst>
                <a:cxn ang="0">
                  <a:pos x="T0" y="T1"/>
                </a:cxn>
                <a:cxn ang="0">
                  <a:pos x="T2" y="T3"/>
                </a:cxn>
                <a:cxn ang="0">
                  <a:pos x="T4" y="T5"/>
                </a:cxn>
                <a:cxn ang="0">
                  <a:pos x="T6" y="T7"/>
                </a:cxn>
                <a:cxn ang="0">
                  <a:pos x="T8" y="T9"/>
                </a:cxn>
              </a:cxnLst>
              <a:rect l="0" t="0" r="r" b="b"/>
              <a:pathLst>
                <a:path w="26" h="32">
                  <a:moveTo>
                    <a:pt x="26" y="22"/>
                  </a:moveTo>
                  <a:cubicBezTo>
                    <a:pt x="23" y="14"/>
                    <a:pt x="19" y="6"/>
                    <a:pt x="13" y="0"/>
                  </a:cubicBezTo>
                  <a:cubicBezTo>
                    <a:pt x="9" y="2"/>
                    <a:pt x="4" y="4"/>
                    <a:pt x="0" y="6"/>
                  </a:cubicBezTo>
                  <a:cubicBezTo>
                    <a:pt x="3" y="14"/>
                    <a:pt x="5" y="23"/>
                    <a:pt x="6" y="32"/>
                  </a:cubicBezTo>
                  <a:cubicBezTo>
                    <a:pt x="13" y="30"/>
                    <a:pt x="20" y="26"/>
                    <a:pt x="26" y="22"/>
                  </a:cubicBez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8"/>
            <p:cNvSpPr>
              <a:spLocks/>
            </p:cNvSpPr>
            <p:nvPr/>
          </p:nvSpPr>
          <p:spPr bwMode="auto">
            <a:xfrm>
              <a:off x="8575675" y="1054101"/>
              <a:ext cx="66675" cy="85725"/>
            </a:xfrm>
            <a:custGeom>
              <a:avLst/>
              <a:gdLst>
                <a:gd name="T0" fmla="*/ 13 w 25"/>
                <a:gd name="T1" fmla="*/ 0 h 32"/>
                <a:gd name="T2" fmla="*/ 0 w 25"/>
                <a:gd name="T3" fmla="*/ 22 h 32"/>
                <a:gd name="T4" fmla="*/ 19 w 25"/>
                <a:gd name="T5" fmla="*/ 32 h 32"/>
                <a:gd name="T6" fmla="*/ 25 w 25"/>
                <a:gd name="T7" fmla="*/ 5 h 32"/>
                <a:gd name="T8" fmla="*/ 13 w 25"/>
                <a:gd name="T9" fmla="*/ 0 h 32"/>
              </a:gdLst>
              <a:ahLst/>
              <a:cxnLst>
                <a:cxn ang="0">
                  <a:pos x="T0" y="T1"/>
                </a:cxn>
                <a:cxn ang="0">
                  <a:pos x="T2" y="T3"/>
                </a:cxn>
                <a:cxn ang="0">
                  <a:pos x="T4" y="T5"/>
                </a:cxn>
                <a:cxn ang="0">
                  <a:pos x="T6" y="T7"/>
                </a:cxn>
                <a:cxn ang="0">
                  <a:pos x="T8" y="T9"/>
                </a:cxn>
              </a:cxnLst>
              <a:rect l="0" t="0" r="r" b="b"/>
              <a:pathLst>
                <a:path w="25" h="32">
                  <a:moveTo>
                    <a:pt x="13" y="0"/>
                  </a:moveTo>
                  <a:cubicBezTo>
                    <a:pt x="8" y="6"/>
                    <a:pt x="3" y="14"/>
                    <a:pt x="0" y="22"/>
                  </a:cubicBezTo>
                  <a:cubicBezTo>
                    <a:pt x="6" y="26"/>
                    <a:pt x="12" y="29"/>
                    <a:pt x="19" y="32"/>
                  </a:cubicBezTo>
                  <a:cubicBezTo>
                    <a:pt x="20" y="23"/>
                    <a:pt x="22" y="14"/>
                    <a:pt x="25" y="5"/>
                  </a:cubicBezTo>
                  <a:cubicBezTo>
                    <a:pt x="21" y="4"/>
                    <a:pt x="17" y="2"/>
                    <a:pt x="13" y="0"/>
                  </a:cubicBez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9"/>
            <p:cNvSpPr>
              <a:spLocks/>
            </p:cNvSpPr>
            <p:nvPr/>
          </p:nvSpPr>
          <p:spPr bwMode="auto">
            <a:xfrm>
              <a:off x="8645525" y="1171576"/>
              <a:ext cx="82550" cy="82550"/>
            </a:xfrm>
            <a:custGeom>
              <a:avLst/>
              <a:gdLst>
                <a:gd name="T0" fmla="*/ 0 w 31"/>
                <a:gd name="T1" fmla="*/ 3 h 31"/>
                <a:gd name="T2" fmla="*/ 3 w 31"/>
                <a:gd name="T3" fmla="*/ 26 h 31"/>
                <a:gd name="T4" fmla="*/ 31 w 31"/>
                <a:gd name="T5" fmla="*/ 31 h 31"/>
                <a:gd name="T6" fmla="*/ 31 w 31"/>
                <a:gd name="T7" fmla="*/ 5 h 31"/>
                <a:gd name="T8" fmla="*/ 0 w 31"/>
                <a:gd name="T9" fmla="*/ 0 h 31"/>
                <a:gd name="T10" fmla="*/ 0 w 31"/>
                <a:gd name="T11" fmla="*/ 3 h 31"/>
              </a:gdLst>
              <a:ahLst/>
              <a:cxnLst>
                <a:cxn ang="0">
                  <a:pos x="T0" y="T1"/>
                </a:cxn>
                <a:cxn ang="0">
                  <a:pos x="T2" y="T3"/>
                </a:cxn>
                <a:cxn ang="0">
                  <a:pos x="T4" y="T5"/>
                </a:cxn>
                <a:cxn ang="0">
                  <a:pos x="T6" y="T7"/>
                </a:cxn>
                <a:cxn ang="0">
                  <a:pos x="T8" y="T9"/>
                </a:cxn>
                <a:cxn ang="0">
                  <a:pos x="T10" y="T11"/>
                </a:cxn>
              </a:cxnLst>
              <a:rect l="0" t="0" r="r" b="b"/>
              <a:pathLst>
                <a:path w="31" h="31">
                  <a:moveTo>
                    <a:pt x="0" y="3"/>
                  </a:moveTo>
                  <a:cubicBezTo>
                    <a:pt x="0" y="11"/>
                    <a:pt x="1" y="18"/>
                    <a:pt x="3" y="26"/>
                  </a:cubicBezTo>
                  <a:cubicBezTo>
                    <a:pt x="12" y="29"/>
                    <a:pt x="21" y="31"/>
                    <a:pt x="31" y="31"/>
                  </a:cubicBezTo>
                  <a:cubicBezTo>
                    <a:pt x="31" y="5"/>
                    <a:pt x="31" y="5"/>
                    <a:pt x="31" y="5"/>
                  </a:cubicBezTo>
                  <a:cubicBezTo>
                    <a:pt x="21" y="5"/>
                    <a:pt x="10" y="3"/>
                    <a:pt x="0" y="0"/>
                  </a:cubicBezTo>
                  <a:cubicBezTo>
                    <a:pt x="0" y="1"/>
                    <a:pt x="0" y="2"/>
                    <a:pt x="0" y="3"/>
                  </a:cubicBez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30"/>
            <p:cNvSpPr>
              <a:spLocks/>
            </p:cNvSpPr>
            <p:nvPr/>
          </p:nvSpPr>
          <p:spPr bwMode="auto">
            <a:xfrm>
              <a:off x="8647113" y="1074738"/>
              <a:ext cx="80963" cy="88900"/>
            </a:xfrm>
            <a:custGeom>
              <a:avLst/>
              <a:gdLst>
                <a:gd name="T0" fmla="*/ 30 w 30"/>
                <a:gd name="T1" fmla="*/ 4 h 33"/>
                <a:gd name="T2" fmla="*/ 7 w 30"/>
                <a:gd name="T3" fmla="*/ 0 h 33"/>
                <a:gd name="T4" fmla="*/ 0 w 30"/>
                <a:gd name="T5" fmla="*/ 27 h 33"/>
                <a:gd name="T6" fmla="*/ 30 w 30"/>
                <a:gd name="T7" fmla="*/ 33 h 33"/>
                <a:gd name="T8" fmla="*/ 30 w 30"/>
                <a:gd name="T9" fmla="*/ 4 h 33"/>
              </a:gdLst>
              <a:ahLst/>
              <a:cxnLst>
                <a:cxn ang="0">
                  <a:pos x="T0" y="T1"/>
                </a:cxn>
                <a:cxn ang="0">
                  <a:pos x="T2" y="T3"/>
                </a:cxn>
                <a:cxn ang="0">
                  <a:pos x="T4" y="T5"/>
                </a:cxn>
                <a:cxn ang="0">
                  <a:pos x="T6" y="T7"/>
                </a:cxn>
                <a:cxn ang="0">
                  <a:pos x="T8" y="T9"/>
                </a:cxn>
              </a:cxnLst>
              <a:rect l="0" t="0" r="r" b="b"/>
              <a:pathLst>
                <a:path w="30" h="33">
                  <a:moveTo>
                    <a:pt x="30" y="4"/>
                  </a:moveTo>
                  <a:cubicBezTo>
                    <a:pt x="22" y="4"/>
                    <a:pt x="14" y="2"/>
                    <a:pt x="7" y="0"/>
                  </a:cubicBezTo>
                  <a:cubicBezTo>
                    <a:pt x="3" y="9"/>
                    <a:pt x="1" y="18"/>
                    <a:pt x="0" y="27"/>
                  </a:cubicBezTo>
                  <a:cubicBezTo>
                    <a:pt x="10" y="30"/>
                    <a:pt x="20" y="32"/>
                    <a:pt x="30" y="33"/>
                  </a:cubicBezTo>
                  <a:lnTo>
                    <a:pt x="30" y="4"/>
                  </a:ln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31"/>
            <p:cNvSpPr>
              <a:spLocks/>
            </p:cNvSpPr>
            <p:nvPr/>
          </p:nvSpPr>
          <p:spPr bwMode="auto">
            <a:xfrm>
              <a:off x="8801100" y="1004888"/>
              <a:ext cx="52388" cy="42863"/>
            </a:xfrm>
            <a:custGeom>
              <a:avLst/>
              <a:gdLst>
                <a:gd name="T0" fmla="*/ 0 w 20"/>
                <a:gd name="T1" fmla="*/ 0 h 16"/>
                <a:gd name="T2" fmla="*/ 9 w 20"/>
                <a:gd name="T3" fmla="*/ 16 h 16"/>
                <a:gd name="T4" fmla="*/ 20 w 20"/>
                <a:gd name="T5" fmla="*/ 11 h 16"/>
                <a:gd name="T6" fmla="*/ 0 w 20"/>
                <a:gd name="T7" fmla="*/ 0 h 16"/>
              </a:gdLst>
              <a:ahLst/>
              <a:cxnLst>
                <a:cxn ang="0">
                  <a:pos x="T0" y="T1"/>
                </a:cxn>
                <a:cxn ang="0">
                  <a:pos x="T2" y="T3"/>
                </a:cxn>
                <a:cxn ang="0">
                  <a:pos x="T4" y="T5"/>
                </a:cxn>
                <a:cxn ang="0">
                  <a:pos x="T6" y="T7"/>
                </a:cxn>
              </a:cxnLst>
              <a:rect l="0" t="0" r="r" b="b"/>
              <a:pathLst>
                <a:path w="20" h="16">
                  <a:moveTo>
                    <a:pt x="0" y="0"/>
                  </a:moveTo>
                  <a:cubicBezTo>
                    <a:pt x="3" y="5"/>
                    <a:pt x="7" y="10"/>
                    <a:pt x="9" y="16"/>
                  </a:cubicBezTo>
                  <a:cubicBezTo>
                    <a:pt x="13" y="15"/>
                    <a:pt x="16" y="13"/>
                    <a:pt x="20" y="11"/>
                  </a:cubicBezTo>
                  <a:cubicBezTo>
                    <a:pt x="14" y="6"/>
                    <a:pt x="7" y="3"/>
                    <a:pt x="0" y="0"/>
                  </a:cubicBez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32"/>
            <p:cNvSpPr>
              <a:spLocks/>
            </p:cNvSpPr>
            <p:nvPr/>
          </p:nvSpPr>
          <p:spPr bwMode="auto">
            <a:xfrm>
              <a:off x="8751888" y="1077913"/>
              <a:ext cx="77788" cy="85725"/>
            </a:xfrm>
            <a:custGeom>
              <a:avLst/>
              <a:gdLst>
                <a:gd name="T0" fmla="*/ 0 w 29"/>
                <a:gd name="T1" fmla="*/ 3 h 32"/>
                <a:gd name="T2" fmla="*/ 0 w 29"/>
                <a:gd name="T3" fmla="*/ 32 h 32"/>
                <a:gd name="T4" fmla="*/ 29 w 29"/>
                <a:gd name="T5" fmla="*/ 27 h 32"/>
                <a:gd name="T6" fmla="*/ 22 w 29"/>
                <a:gd name="T7" fmla="*/ 0 h 32"/>
                <a:gd name="T8" fmla="*/ 0 w 29"/>
                <a:gd name="T9" fmla="*/ 3 h 32"/>
              </a:gdLst>
              <a:ahLst/>
              <a:cxnLst>
                <a:cxn ang="0">
                  <a:pos x="T0" y="T1"/>
                </a:cxn>
                <a:cxn ang="0">
                  <a:pos x="T2" y="T3"/>
                </a:cxn>
                <a:cxn ang="0">
                  <a:pos x="T4" y="T5"/>
                </a:cxn>
                <a:cxn ang="0">
                  <a:pos x="T6" y="T7"/>
                </a:cxn>
                <a:cxn ang="0">
                  <a:pos x="T8" y="T9"/>
                </a:cxn>
              </a:cxnLst>
              <a:rect l="0" t="0" r="r" b="b"/>
              <a:pathLst>
                <a:path w="29" h="32">
                  <a:moveTo>
                    <a:pt x="0" y="3"/>
                  </a:moveTo>
                  <a:cubicBezTo>
                    <a:pt x="0" y="32"/>
                    <a:pt x="0" y="32"/>
                    <a:pt x="0" y="32"/>
                  </a:cubicBezTo>
                  <a:cubicBezTo>
                    <a:pt x="10" y="31"/>
                    <a:pt x="20" y="29"/>
                    <a:pt x="29" y="27"/>
                  </a:cubicBezTo>
                  <a:cubicBezTo>
                    <a:pt x="28" y="17"/>
                    <a:pt x="26" y="8"/>
                    <a:pt x="22" y="0"/>
                  </a:cubicBezTo>
                  <a:cubicBezTo>
                    <a:pt x="15" y="2"/>
                    <a:pt x="8" y="3"/>
                    <a:pt x="0" y="3"/>
                  </a:cubicBez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33"/>
            <p:cNvSpPr>
              <a:spLocks/>
            </p:cNvSpPr>
            <p:nvPr/>
          </p:nvSpPr>
          <p:spPr bwMode="auto">
            <a:xfrm>
              <a:off x="8567738" y="1136651"/>
              <a:ext cx="58738" cy="93663"/>
            </a:xfrm>
            <a:custGeom>
              <a:avLst/>
              <a:gdLst>
                <a:gd name="T0" fmla="*/ 20 w 22"/>
                <a:gd name="T1" fmla="*/ 16 h 35"/>
                <a:gd name="T2" fmla="*/ 21 w 22"/>
                <a:gd name="T3" fmla="*/ 10 h 35"/>
                <a:gd name="T4" fmla="*/ 1 w 22"/>
                <a:gd name="T5" fmla="*/ 0 h 35"/>
                <a:gd name="T6" fmla="*/ 0 w 22"/>
                <a:gd name="T7" fmla="*/ 12 h 35"/>
                <a:gd name="T8" fmla="*/ 1 w 22"/>
                <a:gd name="T9" fmla="*/ 21 h 35"/>
                <a:gd name="T10" fmla="*/ 22 w 22"/>
                <a:gd name="T11" fmla="*/ 35 h 35"/>
                <a:gd name="T12" fmla="*/ 20 w 22"/>
                <a:gd name="T13" fmla="*/ 16 h 35"/>
              </a:gdLst>
              <a:ahLst/>
              <a:cxnLst>
                <a:cxn ang="0">
                  <a:pos x="T0" y="T1"/>
                </a:cxn>
                <a:cxn ang="0">
                  <a:pos x="T2" y="T3"/>
                </a:cxn>
                <a:cxn ang="0">
                  <a:pos x="T4" y="T5"/>
                </a:cxn>
                <a:cxn ang="0">
                  <a:pos x="T6" y="T7"/>
                </a:cxn>
                <a:cxn ang="0">
                  <a:pos x="T8" y="T9"/>
                </a:cxn>
                <a:cxn ang="0">
                  <a:pos x="T10" y="T11"/>
                </a:cxn>
                <a:cxn ang="0">
                  <a:pos x="T12" y="T13"/>
                </a:cxn>
              </a:cxnLst>
              <a:rect l="0" t="0" r="r" b="b"/>
              <a:pathLst>
                <a:path w="22" h="35">
                  <a:moveTo>
                    <a:pt x="20" y="16"/>
                  </a:moveTo>
                  <a:cubicBezTo>
                    <a:pt x="20" y="14"/>
                    <a:pt x="21" y="12"/>
                    <a:pt x="21" y="10"/>
                  </a:cubicBezTo>
                  <a:cubicBezTo>
                    <a:pt x="14" y="7"/>
                    <a:pt x="7" y="4"/>
                    <a:pt x="1" y="0"/>
                  </a:cubicBezTo>
                  <a:cubicBezTo>
                    <a:pt x="0" y="3"/>
                    <a:pt x="0" y="8"/>
                    <a:pt x="0" y="12"/>
                  </a:cubicBezTo>
                  <a:cubicBezTo>
                    <a:pt x="0" y="15"/>
                    <a:pt x="0" y="18"/>
                    <a:pt x="1" y="21"/>
                  </a:cubicBezTo>
                  <a:cubicBezTo>
                    <a:pt x="7" y="26"/>
                    <a:pt x="14" y="31"/>
                    <a:pt x="22" y="35"/>
                  </a:cubicBezTo>
                  <a:cubicBezTo>
                    <a:pt x="21" y="29"/>
                    <a:pt x="20" y="23"/>
                    <a:pt x="20" y="16"/>
                  </a:cubicBez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34"/>
            <p:cNvSpPr>
              <a:spLocks/>
            </p:cNvSpPr>
            <p:nvPr/>
          </p:nvSpPr>
          <p:spPr bwMode="auto">
            <a:xfrm>
              <a:off x="8751888" y="1173163"/>
              <a:ext cx="77788" cy="80963"/>
            </a:xfrm>
            <a:custGeom>
              <a:avLst/>
              <a:gdLst>
                <a:gd name="T0" fmla="*/ 29 w 29"/>
                <a:gd name="T1" fmla="*/ 2 h 30"/>
                <a:gd name="T2" fmla="*/ 29 w 29"/>
                <a:gd name="T3" fmla="*/ 0 h 30"/>
                <a:gd name="T4" fmla="*/ 0 w 29"/>
                <a:gd name="T5" fmla="*/ 4 h 30"/>
                <a:gd name="T6" fmla="*/ 0 w 29"/>
                <a:gd name="T7" fmla="*/ 30 h 30"/>
                <a:gd name="T8" fmla="*/ 27 w 29"/>
                <a:gd name="T9" fmla="*/ 25 h 30"/>
                <a:gd name="T10" fmla="*/ 29 w 29"/>
                <a:gd name="T11" fmla="*/ 2 h 30"/>
              </a:gdLst>
              <a:ahLst/>
              <a:cxnLst>
                <a:cxn ang="0">
                  <a:pos x="T0" y="T1"/>
                </a:cxn>
                <a:cxn ang="0">
                  <a:pos x="T2" y="T3"/>
                </a:cxn>
                <a:cxn ang="0">
                  <a:pos x="T4" y="T5"/>
                </a:cxn>
                <a:cxn ang="0">
                  <a:pos x="T6" y="T7"/>
                </a:cxn>
                <a:cxn ang="0">
                  <a:pos x="T8" y="T9"/>
                </a:cxn>
                <a:cxn ang="0">
                  <a:pos x="T10" y="T11"/>
                </a:cxn>
              </a:cxnLst>
              <a:rect l="0" t="0" r="r" b="b"/>
              <a:pathLst>
                <a:path w="29" h="30">
                  <a:moveTo>
                    <a:pt x="29" y="2"/>
                  </a:moveTo>
                  <a:cubicBezTo>
                    <a:pt x="29" y="1"/>
                    <a:pt x="29" y="0"/>
                    <a:pt x="29" y="0"/>
                  </a:cubicBezTo>
                  <a:cubicBezTo>
                    <a:pt x="20" y="2"/>
                    <a:pt x="10" y="4"/>
                    <a:pt x="0" y="4"/>
                  </a:cubicBezTo>
                  <a:cubicBezTo>
                    <a:pt x="0" y="30"/>
                    <a:pt x="0" y="30"/>
                    <a:pt x="0" y="30"/>
                  </a:cubicBezTo>
                  <a:cubicBezTo>
                    <a:pt x="9" y="30"/>
                    <a:pt x="18" y="28"/>
                    <a:pt x="27" y="25"/>
                  </a:cubicBezTo>
                  <a:cubicBezTo>
                    <a:pt x="29" y="18"/>
                    <a:pt x="29" y="10"/>
                    <a:pt x="29" y="2"/>
                  </a:cubicBez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35"/>
            <p:cNvSpPr>
              <a:spLocks/>
            </p:cNvSpPr>
            <p:nvPr/>
          </p:nvSpPr>
          <p:spPr bwMode="auto">
            <a:xfrm>
              <a:off x="8818563" y="1227138"/>
              <a:ext cx="84138" cy="93663"/>
            </a:xfrm>
            <a:custGeom>
              <a:avLst/>
              <a:gdLst>
                <a:gd name="T0" fmla="*/ 31 w 31"/>
                <a:gd name="T1" fmla="*/ 0 h 35"/>
                <a:gd name="T2" fmla="*/ 9 w 31"/>
                <a:gd name="T3" fmla="*/ 12 h 35"/>
                <a:gd name="T4" fmla="*/ 0 w 31"/>
                <a:gd name="T5" fmla="*/ 35 h 35"/>
                <a:gd name="T6" fmla="*/ 31 w 31"/>
                <a:gd name="T7" fmla="*/ 0 h 35"/>
              </a:gdLst>
              <a:ahLst/>
              <a:cxnLst>
                <a:cxn ang="0">
                  <a:pos x="T0" y="T1"/>
                </a:cxn>
                <a:cxn ang="0">
                  <a:pos x="T2" y="T3"/>
                </a:cxn>
                <a:cxn ang="0">
                  <a:pos x="T4" y="T5"/>
                </a:cxn>
                <a:cxn ang="0">
                  <a:pos x="T6" y="T7"/>
                </a:cxn>
              </a:cxnLst>
              <a:rect l="0" t="0" r="r" b="b"/>
              <a:pathLst>
                <a:path w="31" h="35">
                  <a:moveTo>
                    <a:pt x="31" y="0"/>
                  </a:moveTo>
                  <a:cubicBezTo>
                    <a:pt x="25" y="5"/>
                    <a:pt x="17" y="9"/>
                    <a:pt x="9" y="12"/>
                  </a:cubicBezTo>
                  <a:cubicBezTo>
                    <a:pt x="7" y="20"/>
                    <a:pt x="4" y="28"/>
                    <a:pt x="0" y="35"/>
                  </a:cubicBezTo>
                  <a:cubicBezTo>
                    <a:pt x="15" y="28"/>
                    <a:pt x="26" y="16"/>
                    <a:pt x="31" y="0"/>
                  </a:cubicBez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36"/>
            <p:cNvSpPr>
              <a:spLocks/>
            </p:cNvSpPr>
            <p:nvPr/>
          </p:nvSpPr>
          <p:spPr bwMode="auto">
            <a:xfrm>
              <a:off x="8848725" y="1136651"/>
              <a:ext cx="66675" cy="96838"/>
            </a:xfrm>
            <a:custGeom>
              <a:avLst/>
              <a:gdLst>
                <a:gd name="T0" fmla="*/ 25 w 25"/>
                <a:gd name="T1" fmla="*/ 12 h 36"/>
                <a:gd name="T2" fmla="*/ 23 w 25"/>
                <a:gd name="T3" fmla="*/ 0 h 36"/>
                <a:gd name="T4" fmla="*/ 2 w 25"/>
                <a:gd name="T5" fmla="*/ 11 h 36"/>
                <a:gd name="T6" fmla="*/ 2 w 25"/>
                <a:gd name="T7" fmla="*/ 16 h 36"/>
                <a:gd name="T8" fmla="*/ 0 w 25"/>
                <a:gd name="T9" fmla="*/ 36 h 36"/>
                <a:gd name="T10" fmla="*/ 24 w 25"/>
                <a:gd name="T11" fmla="*/ 21 h 36"/>
                <a:gd name="T12" fmla="*/ 25 w 25"/>
                <a:gd name="T13" fmla="*/ 12 h 36"/>
              </a:gdLst>
              <a:ahLst/>
              <a:cxnLst>
                <a:cxn ang="0">
                  <a:pos x="T0" y="T1"/>
                </a:cxn>
                <a:cxn ang="0">
                  <a:pos x="T2" y="T3"/>
                </a:cxn>
                <a:cxn ang="0">
                  <a:pos x="T4" y="T5"/>
                </a:cxn>
                <a:cxn ang="0">
                  <a:pos x="T6" y="T7"/>
                </a:cxn>
                <a:cxn ang="0">
                  <a:pos x="T8" y="T9"/>
                </a:cxn>
                <a:cxn ang="0">
                  <a:pos x="T10" y="T11"/>
                </a:cxn>
                <a:cxn ang="0">
                  <a:pos x="T12" y="T13"/>
                </a:cxn>
              </a:cxnLst>
              <a:rect l="0" t="0" r="r" b="b"/>
              <a:pathLst>
                <a:path w="25" h="36">
                  <a:moveTo>
                    <a:pt x="25" y="12"/>
                  </a:moveTo>
                  <a:cubicBezTo>
                    <a:pt x="25" y="8"/>
                    <a:pt x="24" y="3"/>
                    <a:pt x="23" y="0"/>
                  </a:cubicBezTo>
                  <a:cubicBezTo>
                    <a:pt x="17" y="4"/>
                    <a:pt x="10" y="8"/>
                    <a:pt x="2" y="11"/>
                  </a:cubicBezTo>
                  <a:cubicBezTo>
                    <a:pt x="2" y="12"/>
                    <a:pt x="2" y="14"/>
                    <a:pt x="2" y="16"/>
                  </a:cubicBezTo>
                  <a:cubicBezTo>
                    <a:pt x="2" y="23"/>
                    <a:pt x="2" y="29"/>
                    <a:pt x="0" y="36"/>
                  </a:cubicBezTo>
                  <a:cubicBezTo>
                    <a:pt x="9" y="32"/>
                    <a:pt x="17" y="27"/>
                    <a:pt x="24" y="21"/>
                  </a:cubicBezTo>
                  <a:cubicBezTo>
                    <a:pt x="24" y="18"/>
                    <a:pt x="25" y="15"/>
                    <a:pt x="25" y="12"/>
                  </a:cubicBez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37"/>
            <p:cNvSpPr>
              <a:spLocks/>
            </p:cNvSpPr>
            <p:nvPr/>
          </p:nvSpPr>
          <p:spPr bwMode="auto">
            <a:xfrm>
              <a:off x="8751888" y="995363"/>
              <a:ext cx="50800" cy="66675"/>
            </a:xfrm>
            <a:custGeom>
              <a:avLst/>
              <a:gdLst>
                <a:gd name="T0" fmla="*/ 19 w 19"/>
                <a:gd name="T1" fmla="*/ 23 h 25"/>
                <a:gd name="T2" fmla="*/ 5 w 19"/>
                <a:gd name="T3" fmla="*/ 1 h 25"/>
                <a:gd name="T4" fmla="*/ 0 w 19"/>
                <a:gd name="T5" fmla="*/ 0 h 25"/>
                <a:gd name="T6" fmla="*/ 0 w 19"/>
                <a:gd name="T7" fmla="*/ 25 h 25"/>
                <a:gd name="T8" fmla="*/ 19 w 19"/>
                <a:gd name="T9" fmla="*/ 23 h 25"/>
              </a:gdLst>
              <a:ahLst/>
              <a:cxnLst>
                <a:cxn ang="0">
                  <a:pos x="T0" y="T1"/>
                </a:cxn>
                <a:cxn ang="0">
                  <a:pos x="T2" y="T3"/>
                </a:cxn>
                <a:cxn ang="0">
                  <a:pos x="T4" y="T5"/>
                </a:cxn>
                <a:cxn ang="0">
                  <a:pos x="T6" y="T7"/>
                </a:cxn>
                <a:cxn ang="0">
                  <a:pos x="T8" y="T9"/>
                </a:cxn>
              </a:cxnLst>
              <a:rect l="0" t="0" r="r" b="b"/>
              <a:pathLst>
                <a:path w="19" h="25">
                  <a:moveTo>
                    <a:pt x="19" y="23"/>
                  </a:moveTo>
                  <a:cubicBezTo>
                    <a:pt x="15" y="15"/>
                    <a:pt x="10" y="7"/>
                    <a:pt x="5" y="1"/>
                  </a:cubicBezTo>
                  <a:cubicBezTo>
                    <a:pt x="3" y="0"/>
                    <a:pt x="2" y="0"/>
                    <a:pt x="0" y="0"/>
                  </a:cubicBezTo>
                  <a:cubicBezTo>
                    <a:pt x="0" y="25"/>
                    <a:pt x="0" y="25"/>
                    <a:pt x="0" y="25"/>
                  </a:cubicBezTo>
                  <a:cubicBezTo>
                    <a:pt x="7" y="25"/>
                    <a:pt x="13" y="24"/>
                    <a:pt x="19" y="23"/>
                  </a:cubicBez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38"/>
            <p:cNvSpPr>
              <a:spLocks/>
            </p:cNvSpPr>
            <p:nvPr/>
          </p:nvSpPr>
          <p:spPr bwMode="auto">
            <a:xfrm>
              <a:off x="8751888" y="1266826"/>
              <a:ext cx="65088" cy="73025"/>
            </a:xfrm>
            <a:custGeom>
              <a:avLst/>
              <a:gdLst>
                <a:gd name="T0" fmla="*/ 24 w 24"/>
                <a:gd name="T1" fmla="*/ 0 h 27"/>
                <a:gd name="T2" fmla="*/ 0 w 24"/>
                <a:gd name="T3" fmla="*/ 4 h 27"/>
                <a:gd name="T4" fmla="*/ 0 w 24"/>
                <a:gd name="T5" fmla="*/ 27 h 27"/>
                <a:gd name="T6" fmla="*/ 12 w 24"/>
                <a:gd name="T7" fmla="*/ 25 h 27"/>
                <a:gd name="T8" fmla="*/ 24 w 24"/>
                <a:gd name="T9" fmla="*/ 0 h 27"/>
              </a:gdLst>
              <a:ahLst/>
              <a:cxnLst>
                <a:cxn ang="0">
                  <a:pos x="T0" y="T1"/>
                </a:cxn>
                <a:cxn ang="0">
                  <a:pos x="T2" y="T3"/>
                </a:cxn>
                <a:cxn ang="0">
                  <a:pos x="T4" y="T5"/>
                </a:cxn>
                <a:cxn ang="0">
                  <a:pos x="T6" y="T7"/>
                </a:cxn>
                <a:cxn ang="0">
                  <a:pos x="T8" y="T9"/>
                </a:cxn>
              </a:cxnLst>
              <a:rect l="0" t="0" r="r" b="b"/>
              <a:pathLst>
                <a:path w="24" h="27">
                  <a:moveTo>
                    <a:pt x="24" y="0"/>
                  </a:moveTo>
                  <a:cubicBezTo>
                    <a:pt x="16" y="2"/>
                    <a:pt x="8" y="4"/>
                    <a:pt x="0" y="4"/>
                  </a:cubicBezTo>
                  <a:cubicBezTo>
                    <a:pt x="0" y="27"/>
                    <a:pt x="0" y="27"/>
                    <a:pt x="0" y="27"/>
                  </a:cubicBezTo>
                  <a:cubicBezTo>
                    <a:pt x="4" y="27"/>
                    <a:pt x="8" y="26"/>
                    <a:pt x="12" y="25"/>
                  </a:cubicBezTo>
                  <a:cubicBezTo>
                    <a:pt x="17" y="18"/>
                    <a:pt x="21" y="9"/>
                    <a:pt x="24" y="0"/>
                  </a:cubicBez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39"/>
            <p:cNvSpPr>
              <a:spLocks/>
            </p:cNvSpPr>
            <p:nvPr/>
          </p:nvSpPr>
          <p:spPr bwMode="auto">
            <a:xfrm>
              <a:off x="8578850" y="1227138"/>
              <a:ext cx="77788" cy="90488"/>
            </a:xfrm>
            <a:custGeom>
              <a:avLst/>
              <a:gdLst>
                <a:gd name="T0" fmla="*/ 29 w 29"/>
                <a:gd name="T1" fmla="*/ 34 h 34"/>
                <a:gd name="T2" fmla="*/ 20 w 29"/>
                <a:gd name="T3" fmla="*/ 11 h 34"/>
                <a:gd name="T4" fmla="*/ 0 w 29"/>
                <a:gd name="T5" fmla="*/ 0 h 34"/>
                <a:gd name="T6" fmla="*/ 29 w 29"/>
                <a:gd name="T7" fmla="*/ 34 h 34"/>
              </a:gdLst>
              <a:ahLst/>
              <a:cxnLst>
                <a:cxn ang="0">
                  <a:pos x="T0" y="T1"/>
                </a:cxn>
                <a:cxn ang="0">
                  <a:pos x="T2" y="T3"/>
                </a:cxn>
                <a:cxn ang="0">
                  <a:pos x="T4" y="T5"/>
                </a:cxn>
                <a:cxn ang="0">
                  <a:pos x="T6" y="T7"/>
                </a:cxn>
              </a:cxnLst>
              <a:rect l="0" t="0" r="r" b="b"/>
              <a:pathLst>
                <a:path w="29" h="34">
                  <a:moveTo>
                    <a:pt x="29" y="34"/>
                  </a:moveTo>
                  <a:cubicBezTo>
                    <a:pt x="25" y="27"/>
                    <a:pt x="22" y="19"/>
                    <a:pt x="20" y="11"/>
                  </a:cubicBezTo>
                  <a:cubicBezTo>
                    <a:pt x="13" y="8"/>
                    <a:pt x="6" y="5"/>
                    <a:pt x="0" y="0"/>
                  </a:cubicBezTo>
                  <a:cubicBezTo>
                    <a:pt x="5" y="15"/>
                    <a:pt x="16" y="27"/>
                    <a:pt x="29" y="34"/>
                  </a:cubicBez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40"/>
            <p:cNvSpPr>
              <a:spLocks/>
            </p:cNvSpPr>
            <p:nvPr/>
          </p:nvSpPr>
          <p:spPr bwMode="auto">
            <a:xfrm>
              <a:off x="8674100" y="995363"/>
              <a:ext cx="53975" cy="66675"/>
            </a:xfrm>
            <a:custGeom>
              <a:avLst/>
              <a:gdLst>
                <a:gd name="T0" fmla="*/ 14 w 20"/>
                <a:gd name="T1" fmla="*/ 1 h 25"/>
                <a:gd name="T2" fmla="*/ 0 w 20"/>
                <a:gd name="T3" fmla="*/ 22 h 25"/>
                <a:gd name="T4" fmla="*/ 20 w 20"/>
                <a:gd name="T5" fmla="*/ 25 h 25"/>
                <a:gd name="T6" fmla="*/ 20 w 20"/>
                <a:gd name="T7" fmla="*/ 0 h 25"/>
                <a:gd name="T8" fmla="*/ 14 w 20"/>
                <a:gd name="T9" fmla="*/ 1 h 25"/>
              </a:gdLst>
              <a:ahLst/>
              <a:cxnLst>
                <a:cxn ang="0">
                  <a:pos x="T0" y="T1"/>
                </a:cxn>
                <a:cxn ang="0">
                  <a:pos x="T2" y="T3"/>
                </a:cxn>
                <a:cxn ang="0">
                  <a:pos x="T4" y="T5"/>
                </a:cxn>
                <a:cxn ang="0">
                  <a:pos x="T6" y="T7"/>
                </a:cxn>
                <a:cxn ang="0">
                  <a:pos x="T8" y="T9"/>
                </a:cxn>
              </a:cxnLst>
              <a:rect l="0" t="0" r="r" b="b"/>
              <a:pathLst>
                <a:path w="20" h="25">
                  <a:moveTo>
                    <a:pt x="14" y="1"/>
                  </a:moveTo>
                  <a:cubicBezTo>
                    <a:pt x="8" y="7"/>
                    <a:pt x="4" y="14"/>
                    <a:pt x="0" y="22"/>
                  </a:cubicBezTo>
                  <a:cubicBezTo>
                    <a:pt x="7" y="24"/>
                    <a:pt x="13" y="25"/>
                    <a:pt x="20" y="25"/>
                  </a:cubicBezTo>
                  <a:cubicBezTo>
                    <a:pt x="20" y="0"/>
                    <a:pt x="20" y="0"/>
                    <a:pt x="20" y="0"/>
                  </a:cubicBezTo>
                  <a:cubicBezTo>
                    <a:pt x="18" y="0"/>
                    <a:pt x="16" y="1"/>
                    <a:pt x="14" y="1"/>
                  </a:cubicBez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41"/>
            <p:cNvSpPr>
              <a:spLocks/>
            </p:cNvSpPr>
            <p:nvPr/>
          </p:nvSpPr>
          <p:spPr bwMode="auto">
            <a:xfrm>
              <a:off x="8658225" y="1266826"/>
              <a:ext cx="69850" cy="73025"/>
            </a:xfrm>
            <a:custGeom>
              <a:avLst/>
              <a:gdLst>
                <a:gd name="T0" fmla="*/ 0 w 26"/>
                <a:gd name="T1" fmla="*/ 0 h 27"/>
                <a:gd name="T2" fmla="*/ 12 w 26"/>
                <a:gd name="T3" fmla="*/ 25 h 27"/>
                <a:gd name="T4" fmla="*/ 26 w 26"/>
                <a:gd name="T5" fmla="*/ 27 h 27"/>
                <a:gd name="T6" fmla="*/ 26 w 26"/>
                <a:gd name="T7" fmla="*/ 4 h 27"/>
                <a:gd name="T8" fmla="*/ 0 w 26"/>
                <a:gd name="T9" fmla="*/ 0 h 27"/>
              </a:gdLst>
              <a:ahLst/>
              <a:cxnLst>
                <a:cxn ang="0">
                  <a:pos x="T0" y="T1"/>
                </a:cxn>
                <a:cxn ang="0">
                  <a:pos x="T2" y="T3"/>
                </a:cxn>
                <a:cxn ang="0">
                  <a:pos x="T4" y="T5"/>
                </a:cxn>
                <a:cxn ang="0">
                  <a:pos x="T6" y="T7"/>
                </a:cxn>
                <a:cxn ang="0">
                  <a:pos x="T8" y="T9"/>
                </a:cxn>
              </a:cxnLst>
              <a:rect l="0" t="0" r="r" b="b"/>
              <a:pathLst>
                <a:path w="26" h="27">
                  <a:moveTo>
                    <a:pt x="0" y="0"/>
                  </a:moveTo>
                  <a:cubicBezTo>
                    <a:pt x="3" y="9"/>
                    <a:pt x="7" y="17"/>
                    <a:pt x="12" y="25"/>
                  </a:cubicBezTo>
                  <a:cubicBezTo>
                    <a:pt x="16" y="26"/>
                    <a:pt x="21" y="27"/>
                    <a:pt x="26" y="27"/>
                  </a:cubicBezTo>
                  <a:cubicBezTo>
                    <a:pt x="26" y="4"/>
                    <a:pt x="26" y="4"/>
                    <a:pt x="26" y="4"/>
                  </a:cubicBezTo>
                  <a:cubicBezTo>
                    <a:pt x="17" y="4"/>
                    <a:pt x="9" y="2"/>
                    <a:pt x="0" y="0"/>
                  </a:cubicBez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06" name="组合 105"/>
          <p:cNvGrpSpPr/>
          <p:nvPr/>
        </p:nvGrpSpPr>
        <p:grpSpPr>
          <a:xfrm>
            <a:off x="5088896" y="1940586"/>
            <a:ext cx="791204" cy="767690"/>
            <a:chOff x="6345238" y="2830513"/>
            <a:chExt cx="908050" cy="881063"/>
          </a:xfrm>
        </p:grpSpPr>
        <p:sp>
          <p:nvSpPr>
            <p:cNvPr id="107" name="Freeform 15"/>
            <p:cNvSpPr>
              <a:spLocks/>
            </p:cNvSpPr>
            <p:nvPr/>
          </p:nvSpPr>
          <p:spPr bwMode="auto">
            <a:xfrm>
              <a:off x="6464300" y="3198813"/>
              <a:ext cx="369887" cy="504825"/>
            </a:xfrm>
            <a:custGeom>
              <a:avLst/>
              <a:gdLst>
                <a:gd name="T0" fmla="*/ 106 w 158"/>
                <a:gd name="T1" fmla="*/ 85 h 216"/>
                <a:gd name="T2" fmla="*/ 106 w 158"/>
                <a:gd name="T3" fmla="*/ 190 h 216"/>
                <a:gd name="T4" fmla="*/ 80 w 158"/>
                <a:gd name="T5" fmla="*/ 216 h 216"/>
                <a:gd name="T6" fmla="*/ 80 w 158"/>
                <a:gd name="T7" fmla="*/ 216 h 216"/>
                <a:gd name="T8" fmla="*/ 54 w 158"/>
                <a:gd name="T9" fmla="*/ 190 h 216"/>
                <a:gd name="T10" fmla="*/ 54 w 158"/>
                <a:gd name="T11" fmla="*/ 85 h 216"/>
                <a:gd name="T12" fmla="*/ 18 w 158"/>
                <a:gd name="T13" fmla="*/ 85 h 216"/>
                <a:gd name="T14" fmla="*/ 11 w 158"/>
                <a:gd name="T15" fmla="*/ 62 h 216"/>
                <a:gd name="T16" fmla="*/ 61 w 158"/>
                <a:gd name="T17" fmla="*/ 12 h 216"/>
                <a:gd name="T18" fmla="*/ 98 w 158"/>
                <a:gd name="T19" fmla="*/ 12 h 216"/>
                <a:gd name="T20" fmla="*/ 149 w 158"/>
                <a:gd name="T21" fmla="*/ 62 h 216"/>
                <a:gd name="T22" fmla="*/ 139 w 158"/>
                <a:gd name="T23" fmla="*/ 85 h 216"/>
                <a:gd name="T24" fmla="*/ 106 w 158"/>
                <a:gd name="T25" fmla="*/ 8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216">
                  <a:moveTo>
                    <a:pt x="106" y="85"/>
                  </a:moveTo>
                  <a:cubicBezTo>
                    <a:pt x="106" y="190"/>
                    <a:pt x="106" y="190"/>
                    <a:pt x="106" y="190"/>
                  </a:cubicBezTo>
                  <a:cubicBezTo>
                    <a:pt x="106" y="204"/>
                    <a:pt x="94" y="216"/>
                    <a:pt x="80" y="216"/>
                  </a:cubicBezTo>
                  <a:cubicBezTo>
                    <a:pt x="80" y="216"/>
                    <a:pt x="80" y="216"/>
                    <a:pt x="80" y="216"/>
                  </a:cubicBezTo>
                  <a:cubicBezTo>
                    <a:pt x="65" y="216"/>
                    <a:pt x="54" y="204"/>
                    <a:pt x="54" y="190"/>
                  </a:cubicBezTo>
                  <a:cubicBezTo>
                    <a:pt x="54" y="85"/>
                    <a:pt x="54" y="85"/>
                    <a:pt x="54" y="85"/>
                  </a:cubicBezTo>
                  <a:cubicBezTo>
                    <a:pt x="18" y="85"/>
                    <a:pt x="18" y="85"/>
                    <a:pt x="18" y="85"/>
                  </a:cubicBezTo>
                  <a:cubicBezTo>
                    <a:pt x="3" y="85"/>
                    <a:pt x="0" y="72"/>
                    <a:pt x="11" y="62"/>
                  </a:cubicBezTo>
                  <a:cubicBezTo>
                    <a:pt x="61" y="12"/>
                    <a:pt x="61" y="12"/>
                    <a:pt x="61" y="12"/>
                  </a:cubicBezTo>
                  <a:cubicBezTo>
                    <a:pt x="73" y="0"/>
                    <a:pt x="85" y="0"/>
                    <a:pt x="98" y="12"/>
                  </a:cubicBezTo>
                  <a:cubicBezTo>
                    <a:pt x="149" y="62"/>
                    <a:pt x="149" y="62"/>
                    <a:pt x="149" y="62"/>
                  </a:cubicBezTo>
                  <a:cubicBezTo>
                    <a:pt x="158" y="71"/>
                    <a:pt x="157" y="85"/>
                    <a:pt x="139" y="85"/>
                  </a:cubicBezTo>
                  <a:lnTo>
                    <a:pt x="106" y="85"/>
                  </a:lnTo>
                  <a:close/>
                </a:path>
              </a:pathLst>
            </a:custGeom>
            <a:solidFill>
              <a:srgbClr val="F06D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16"/>
            <p:cNvSpPr>
              <a:spLocks/>
            </p:cNvSpPr>
            <p:nvPr/>
          </p:nvSpPr>
          <p:spPr bwMode="auto">
            <a:xfrm>
              <a:off x="6345238" y="2830513"/>
              <a:ext cx="908050" cy="636588"/>
            </a:xfrm>
            <a:custGeom>
              <a:avLst/>
              <a:gdLst>
                <a:gd name="T0" fmla="*/ 308 w 388"/>
                <a:gd name="T1" fmla="*/ 99 h 272"/>
                <a:gd name="T2" fmla="*/ 388 w 388"/>
                <a:gd name="T3" fmla="*/ 184 h 272"/>
                <a:gd name="T4" fmla="*/ 388 w 388"/>
                <a:gd name="T5" fmla="*/ 184 h 272"/>
                <a:gd name="T6" fmla="*/ 304 w 388"/>
                <a:gd name="T7" fmla="*/ 270 h 272"/>
                <a:gd name="T8" fmla="*/ 304 w 388"/>
                <a:gd name="T9" fmla="*/ 186 h 272"/>
                <a:gd name="T10" fmla="*/ 293 w 388"/>
                <a:gd name="T11" fmla="*/ 158 h 272"/>
                <a:gd name="T12" fmla="*/ 266 w 388"/>
                <a:gd name="T13" fmla="*/ 147 h 272"/>
                <a:gd name="T14" fmla="*/ 238 w 388"/>
                <a:gd name="T15" fmla="*/ 158 h 272"/>
                <a:gd name="T16" fmla="*/ 227 w 388"/>
                <a:gd name="T17" fmla="*/ 186 h 272"/>
                <a:gd name="T18" fmla="*/ 227 w 388"/>
                <a:gd name="T19" fmla="*/ 272 h 272"/>
                <a:gd name="T20" fmla="*/ 170 w 388"/>
                <a:gd name="T21" fmla="*/ 272 h 272"/>
                <a:gd name="T22" fmla="*/ 170 w 388"/>
                <a:gd name="T23" fmla="*/ 255 h 272"/>
                <a:gd name="T24" fmla="*/ 190 w 388"/>
                <a:gd name="T25" fmla="*/ 255 h 272"/>
                <a:gd name="T26" fmla="*/ 206 w 388"/>
                <a:gd name="T27" fmla="*/ 251 h 272"/>
                <a:gd name="T28" fmla="*/ 217 w 388"/>
                <a:gd name="T29" fmla="*/ 239 h 272"/>
                <a:gd name="T30" fmla="*/ 217 w 388"/>
                <a:gd name="T31" fmla="*/ 224 h 272"/>
                <a:gd name="T32" fmla="*/ 209 w 388"/>
                <a:gd name="T33" fmla="*/ 210 h 272"/>
                <a:gd name="T34" fmla="*/ 158 w 388"/>
                <a:gd name="T35" fmla="*/ 160 h 272"/>
                <a:gd name="T36" fmla="*/ 131 w 388"/>
                <a:gd name="T37" fmla="*/ 147 h 272"/>
                <a:gd name="T38" fmla="*/ 103 w 388"/>
                <a:gd name="T39" fmla="*/ 160 h 272"/>
                <a:gd name="T40" fmla="*/ 53 w 388"/>
                <a:gd name="T41" fmla="*/ 210 h 272"/>
                <a:gd name="T42" fmla="*/ 44 w 388"/>
                <a:gd name="T43" fmla="*/ 225 h 272"/>
                <a:gd name="T44" fmla="*/ 44 w 388"/>
                <a:gd name="T45" fmla="*/ 239 h 272"/>
                <a:gd name="T46" fmla="*/ 54 w 388"/>
                <a:gd name="T47" fmla="*/ 251 h 272"/>
                <a:gd name="T48" fmla="*/ 69 w 388"/>
                <a:gd name="T49" fmla="*/ 255 h 272"/>
                <a:gd name="T50" fmla="*/ 92 w 388"/>
                <a:gd name="T51" fmla="*/ 255 h 272"/>
                <a:gd name="T52" fmla="*/ 92 w 388"/>
                <a:gd name="T53" fmla="*/ 271 h 272"/>
                <a:gd name="T54" fmla="*/ 0 w 388"/>
                <a:gd name="T55" fmla="*/ 184 h 272"/>
                <a:gd name="T56" fmla="*/ 0 w 388"/>
                <a:gd name="T57" fmla="*/ 184 h 272"/>
                <a:gd name="T58" fmla="*/ 80 w 388"/>
                <a:gd name="T59" fmla="*/ 99 h 272"/>
                <a:gd name="T60" fmla="*/ 80 w 388"/>
                <a:gd name="T61" fmla="*/ 96 h 272"/>
                <a:gd name="T62" fmla="*/ 194 w 388"/>
                <a:gd name="T63" fmla="*/ 0 h 272"/>
                <a:gd name="T64" fmla="*/ 308 w 388"/>
                <a:gd name="T65" fmla="*/ 96 h 272"/>
                <a:gd name="T66" fmla="*/ 308 w 388"/>
                <a:gd name="T67" fmla="*/ 9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8" h="272">
                  <a:moveTo>
                    <a:pt x="308" y="99"/>
                  </a:moveTo>
                  <a:cubicBezTo>
                    <a:pt x="354" y="108"/>
                    <a:pt x="388" y="143"/>
                    <a:pt x="388" y="184"/>
                  </a:cubicBezTo>
                  <a:cubicBezTo>
                    <a:pt x="388" y="184"/>
                    <a:pt x="388" y="184"/>
                    <a:pt x="388" y="184"/>
                  </a:cubicBezTo>
                  <a:cubicBezTo>
                    <a:pt x="388" y="227"/>
                    <a:pt x="352" y="262"/>
                    <a:pt x="304" y="270"/>
                  </a:cubicBezTo>
                  <a:cubicBezTo>
                    <a:pt x="304" y="186"/>
                    <a:pt x="304" y="186"/>
                    <a:pt x="304" y="186"/>
                  </a:cubicBezTo>
                  <a:cubicBezTo>
                    <a:pt x="304" y="175"/>
                    <a:pt x="300" y="165"/>
                    <a:pt x="293" y="158"/>
                  </a:cubicBezTo>
                  <a:cubicBezTo>
                    <a:pt x="286" y="151"/>
                    <a:pt x="276" y="147"/>
                    <a:pt x="266" y="147"/>
                  </a:cubicBezTo>
                  <a:cubicBezTo>
                    <a:pt x="255" y="147"/>
                    <a:pt x="245" y="151"/>
                    <a:pt x="238" y="158"/>
                  </a:cubicBezTo>
                  <a:cubicBezTo>
                    <a:pt x="231" y="165"/>
                    <a:pt x="227" y="175"/>
                    <a:pt x="227" y="186"/>
                  </a:cubicBezTo>
                  <a:cubicBezTo>
                    <a:pt x="227" y="272"/>
                    <a:pt x="227" y="272"/>
                    <a:pt x="227" y="272"/>
                  </a:cubicBezTo>
                  <a:cubicBezTo>
                    <a:pt x="170" y="272"/>
                    <a:pt x="170" y="272"/>
                    <a:pt x="170" y="272"/>
                  </a:cubicBezTo>
                  <a:cubicBezTo>
                    <a:pt x="170" y="255"/>
                    <a:pt x="170" y="255"/>
                    <a:pt x="170" y="255"/>
                  </a:cubicBezTo>
                  <a:cubicBezTo>
                    <a:pt x="190" y="255"/>
                    <a:pt x="190" y="255"/>
                    <a:pt x="190" y="255"/>
                  </a:cubicBezTo>
                  <a:cubicBezTo>
                    <a:pt x="196" y="255"/>
                    <a:pt x="202" y="253"/>
                    <a:pt x="206" y="251"/>
                  </a:cubicBezTo>
                  <a:cubicBezTo>
                    <a:pt x="211" y="248"/>
                    <a:pt x="215" y="244"/>
                    <a:pt x="217" y="239"/>
                  </a:cubicBezTo>
                  <a:cubicBezTo>
                    <a:pt x="218" y="234"/>
                    <a:pt x="219" y="229"/>
                    <a:pt x="217" y="224"/>
                  </a:cubicBezTo>
                  <a:cubicBezTo>
                    <a:pt x="216" y="219"/>
                    <a:pt x="213" y="214"/>
                    <a:pt x="209" y="210"/>
                  </a:cubicBezTo>
                  <a:cubicBezTo>
                    <a:pt x="158" y="160"/>
                    <a:pt x="158" y="160"/>
                    <a:pt x="158" y="160"/>
                  </a:cubicBezTo>
                  <a:cubicBezTo>
                    <a:pt x="149" y="151"/>
                    <a:pt x="140" y="147"/>
                    <a:pt x="131" y="147"/>
                  </a:cubicBezTo>
                  <a:cubicBezTo>
                    <a:pt x="121" y="147"/>
                    <a:pt x="112" y="152"/>
                    <a:pt x="103" y="160"/>
                  </a:cubicBezTo>
                  <a:cubicBezTo>
                    <a:pt x="53" y="210"/>
                    <a:pt x="53" y="210"/>
                    <a:pt x="53" y="210"/>
                  </a:cubicBezTo>
                  <a:cubicBezTo>
                    <a:pt x="48" y="215"/>
                    <a:pt x="45" y="220"/>
                    <a:pt x="44" y="225"/>
                  </a:cubicBezTo>
                  <a:cubicBezTo>
                    <a:pt x="42" y="230"/>
                    <a:pt x="42" y="235"/>
                    <a:pt x="44" y="239"/>
                  </a:cubicBezTo>
                  <a:cubicBezTo>
                    <a:pt x="46" y="244"/>
                    <a:pt x="49" y="248"/>
                    <a:pt x="54" y="251"/>
                  </a:cubicBezTo>
                  <a:cubicBezTo>
                    <a:pt x="58" y="253"/>
                    <a:pt x="63" y="255"/>
                    <a:pt x="69" y="255"/>
                  </a:cubicBezTo>
                  <a:cubicBezTo>
                    <a:pt x="92" y="255"/>
                    <a:pt x="92" y="255"/>
                    <a:pt x="92" y="255"/>
                  </a:cubicBezTo>
                  <a:cubicBezTo>
                    <a:pt x="92" y="271"/>
                    <a:pt x="92" y="271"/>
                    <a:pt x="92" y="271"/>
                  </a:cubicBezTo>
                  <a:cubicBezTo>
                    <a:pt x="40" y="266"/>
                    <a:pt x="0" y="229"/>
                    <a:pt x="0" y="184"/>
                  </a:cubicBezTo>
                  <a:cubicBezTo>
                    <a:pt x="0" y="184"/>
                    <a:pt x="0" y="184"/>
                    <a:pt x="0" y="184"/>
                  </a:cubicBezTo>
                  <a:cubicBezTo>
                    <a:pt x="0" y="143"/>
                    <a:pt x="34" y="108"/>
                    <a:pt x="80" y="99"/>
                  </a:cubicBezTo>
                  <a:cubicBezTo>
                    <a:pt x="80" y="98"/>
                    <a:pt x="80" y="97"/>
                    <a:pt x="80" y="96"/>
                  </a:cubicBezTo>
                  <a:cubicBezTo>
                    <a:pt x="80" y="43"/>
                    <a:pt x="131" y="0"/>
                    <a:pt x="194" y="0"/>
                  </a:cubicBezTo>
                  <a:cubicBezTo>
                    <a:pt x="257" y="0"/>
                    <a:pt x="308" y="43"/>
                    <a:pt x="308" y="96"/>
                  </a:cubicBezTo>
                  <a:cubicBezTo>
                    <a:pt x="308" y="97"/>
                    <a:pt x="308" y="98"/>
                    <a:pt x="308" y="99"/>
                  </a:cubicBezTo>
                  <a:close/>
                </a:path>
              </a:pathLst>
            </a:custGeom>
            <a:solidFill>
              <a:srgbClr val="5ABB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17"/>
            <p:cNvSpPr>
              <a:spLocks/>
            </p:cNvSpPr>
            <p:nvPr/>
          </p:nvSpPr>
          <p:spPr bwMode="auto">
            <a:xfrm>
              <a:off x="6780213" y="3205163"/>
              <a:ext cx="369887" cy="506413"/>
            </a:xfrm>
            <a:custGeom>
              <a:avLst/>
              <a:gdLst>
                <a:gd name="T0" fmla="*/ 106 w 158"/>
                <a:gd name="T1" fmla="*/ 131 h 216"/>
                <a:gd name="T2" fmla="*/ 106 w 158"/>
                <a:gd name="T3" fmla="*/ 26 h 216"/>
                <a:gd name="T4" fmla="*/ 80 w 158"/>
                <a:gd name="T5" fmla="*/ 0 h 216"/>
                <a:gd name="T6" fmla="*/ 80 w 158"/>
                <a:gd name="T7" fmla="*/ 0 h 216"/>
                <a:gd name="T8" fmla="*/ 54 w 158"/>
                <a:gd name="T9" fmla="*/ 26 h 216"/>
                <a:gd name="T10" fmla="*/ 54 w 158"/>
                <a:gd name="T11" fmla="*/ 131 h 216"/>
                <a:gd name="T12" fmla="*/ 18 w 158"/>
                <a:gd name="T13" fmla="*/ 131 h 216"/>
                <a:gd name="T14" fmla="*/ 10 w 158"/>
                <a:gd name="T15" fmla="*/ 153 h 216"/>
                <a:gd name="T16" fmla="*/ 61 w 158"/>
                <a:gd name="T17" fmla="*/ 203 h 216"/>
                <a:gd name="T18" fmla="*/ 98 w 158"/>
                <a:gd name="T19" fmla="*/ 203 h 216"/>
                <a:gd name="T20" fmla="*/ 149 w 158"/>
                <a:gd name="T21" fmla="*/ 153 h 216"/>
                <a:gd name="T22" fmla="*/ 138 w 158"/>
                <a:gd name="T23" fmla="*/ 131 h 216"/>
                <a:gd name="T24" fmla="*/ 106 w 158"/>
                <a:gd name="T25" fmla="*/ 13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216">
                  <a:moveTo>
                    <a:pt x="106" y="131"/>
                  </a:moveTo>
                  <a:cubicBezTo>
                    <a:pt x="106" y="26"/>
                    <a:pt x="106" y="26"/>
                    <a:pt x="106" y="26"/>
                  </a:cubicBezTo>
                  <a:cubicBezTo>
                    <a:pt x="106" y="12"/>
                    <a:pt x="94" y="0"/>
                    <a:pt x="80" y="0"/>
                  </a:cubicBezTo>
                  <a:cubicBezTo>
                    <a:pt x="80" y="0"/>
                    <a:pt x="80" y="0"/>
                    <a:pt x="80" y="0"/>
                  </a:cubicBezTo>
                  <a:cubicBezTo>
                    <a:pt x="65" y="0"/>
                    <a:pt x="54" y="12"/>
                    <a:pt x="54" y="26"/>
                  </a:cubicBezTo>
                  <a:cubicBezTo>
                    <a:pt x="54" y="131"/>
                    <a:pt x="54" y="131"/>
                    <a:pt x="54" y="131"/>
                  </a:cubicBezTo>
                  <a:cubicBezTo>
                    <a:pt x="18" y="131"/>
                    <a:pt x="18" y="131"/>
                    <a:pt x="18" y="131"/>
                  </a:cubicBezTo>
                  <a:cubicBezTo>
                    <a:pt x="3" y="131"/>
                    <a:pt x="0" y="143"/>
                    <a:pt x="10" y="153"/>
                  </a:cubicBezTo>
                  <a:cubicBezTo>
                    <a:pt x="61" y="203"/>
                    <a:pt x="61" y="203"/>
                    <a:pt x="61" y="203"/>
                  </a:cubicBezTo>
                  <a:cubicBezTo>
                    <a:pt x="73" y="216"/>
                    <a:pt x="85" y="216"/>
                    <a:pt x="98" y="203"/>
                  </a:cubicBezTo>
                  <a:cubicBezTo>
                    <a:pt x="149" y="153"/>
                    <a:pt x="149" y="153"/>
                    <a:pt x="149" y="153"/>
                  </a:cubicBezTo>
                  <a:cubicBezTo>
                    <a:pt x="158" y="144"/>
                    <a:pt x="156" y="131"/>
                    <a:pt x="138" y="131"/>
                  </a:cubicBezTo>
                  <a:lnTo>
                    <a:pt x="106" y="13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15" name="组合 114"/>
          <p:cNvGrpSpPr/>
          <p:nvPr/>
        </p:nvGrpSpPr>
        <p:grpSpPr>
          <a:xfrm>
            <a:off x="6524041" y="2720632"/>
            <a:ext cx="801137" cy="708368"/>
            <a:chOff x="11083342" y="1095032"/>
            <a:chExt cx="714958" cy="632168"/>
          </a:xfrm>
        </p:grpSpPr>
        <p:sp>
          <p:nvSpPr>
            <p:cNvPr id="113" name="Freeform 66"/>
            <p:cNvSpPr>
              <a:spLocks noEditPoints="1"/>
            </p:cNvSpPr>
            <p:nvPr/>
          </p:nvSpPr>
          <p:spPr bwMode="auto">
            <a:xfrm>
              <a:off x="11083342" y="1095032"/>
              <a:ext cx="714958" cy="632168"/>
            </a:xfrm>
            <a:custGeom>
              <a:avLst/>
              <a:gdLst>
                <a:gd name="T0" fmla="*/ 60 w 120"/>
                <a:gd name="T1" fmla="*/ 26 h 109"/>
                <a:gd name="T2" fmla="*/ 57 w 120"/>
                <a:gd name="T3" fmla="*/ 28 h 109"/>
                <a:gd name="T4" fmla="*/ 57 w 120"/>
                <a:gd name="T5" fmla="*/ 57 h 109"/>
                <a:gd name="T6" fmla="*/ 54 w 120"/>
                <a:gd name="T7" fmla="*/ 58 h 109"/>
                <a:gd name="T8" fmla="*/ 52 w 120"/>
                <a:gd name="T9" fmla="*/ 61 h 109"/>
                <a:gd name="T10" fmla="*/ 55 w 120"/>
                <a:gd name="T11" fmla="*/ 63 h 109"/>
                <a:gd name="T12" fmla="*/ 55 w 120"/>
                <a:gd name="T13" fmla="*/ 62 h 109"/>
                <a:gd name="T14" fmla="*/ 57 w 120"/>
                <a:gd name="T15" fmla="*/ 62 h 109"/>
                <a:gd name="T16" fmla="*/ 57 w 120"/>
                <a:gd name="T17" fmla="*/ 68 h 109"/>
                <a:gd name="T18" fmla="*/ 60 w 120"/>
                <a:gd name="T19" fmla="*/ 71 h 109"/>
                <a:gd name="T20" fmla="*/ 62 w 120"/>
                <a:gd name="T21" fmla="*/ 68 h 109"/>
                <a:gd name="T22" fmla="*/ 62 w 120"/>
                <a:gd name="T23" fmla="*/ 60 h 109"/>
                <a:gd name="T24" fmla="*/ 85 w 120"/>
                <a:gd name="T25" fmla="*/ 53 h 109"/>
                <a:gd name="T26" fmla="*/ 87 w 120"/>
                <a:gd name="T27" fmla="*/ 49 h 109"/>
                <a:gd name="T28" fmla="*/ 84 w 120"/>
                <a:gd name="T29" fmla="*/ 48 h 109"/>
                <a:gd name="T30" fmla="*/ 84 w 120"/>
                <a:gd name="T31" fmla="*/ 48 h 109"/>
                <a:gd name="T32" fmla="*/ 62 w 120"/>
                <a:gd name="T33" fmla="*/ 55 h 109"/>
                <a:gd name="T34" fmla="*/ 62 w 120"/>
                <a:gd name="T35" fmla="*/ 28 h 109"/>
                <a:gd name="T36" fmla="*/ 60 w 120"/>
                <a:gd name="T37" fmla="*/ 26 h 109"/>
                <a:gd name="T38" fmla="*/ 60 w 120"/>
                <a:gd name="T39" fmla="*/ 97 h 109"/>
                <a:gd name="T40" fmla="*/ 33 w 120"/>
                <a:gd name="T41" fmla="*/ 86 h 109"/>
                <a:gd name="T42" fmla="*/ 21 w 120"/>
                <a:gd name="T43" fmla="*/ 59 h 109"/>
                <a:gd name="T44" fmla="*/ 60 w 120"/>
                <a:gd name="T45" fmla="*/ 20 h 109"/>
                <a:gd name="T46" fmla="*/ 98 w 120"/>
                <a:gd name="T47" fmla="*/ 59 h 109"/>
                <a:gd name="T48" fmla="*/ 87 w 120"/>
                <a:gd name="T49" fmla="*/ 86 h 109"/>
                <a:gd name="T50" fmla="*/ 60 w 120"/>
                <a:gd name="T51" fmla="*/ 97 h 109"/>
                <a:gd name="T52" fmla="*/ 96 w 120"/>
                <a:gd name="T53" fmla="*/ 0 h 109"/>
                <a:gd name="T54" fmla="*/ 81 w 120"/>
                <a:gd name="T55" fmla="*/ 6 h 109"/>
                <a:gd name="T56" fmla="*/ 92 w 120"/>
                <a:gd name="T57" fmla="*/ 17 h 109"/>
                <a:gd name="T58" fmla="*/ 89 w 120"/>
                <a:gd name="T59" fmla="*/ 20 h 109"/>
                <a:gd name="T60" fmla="*/ 60 w 120"/>
                <a:gd name="T61" fmla="*/ 10 h 109"/>
                <a:gd name="T62" fmla="*/ 31 w 120"/>
                <a:gd name="T63" fmla="*/ 20 h 109"/>
                <a:gd name="T64" fmla="*/ 28 w 120"/>
                <a:gd name="T65" fmla="*/ 17 h 109"/>
                <a:gd name="T66" fmla="*/ 39 w 120"/>
                <a:gd name="T67" fmla="*/ 6 h 109"/>
                <a:gd name="T68" fmla="*/ 24 w 120"/>
                <a:gd name="T69" fmla="*/ 0 h 109"/>
                <a:gd name="T70" fmla="*/ 8 w 120"/>
                <a:gd name="T71" fmla="*/ 6 h 109"/>
                <a:gd name="T72" fmla="*/ 8 w 120"/>
                <a:gd name="T73" fmla="*/ 37 h 109"/>
                <a:gd name="T74" fmla="*/ 19 w 120"/>
                <a:gd name="T75" fmla="*/ 26 h 109"/>
                <a:gd name="T76" fmla="*/ 22 w 120"/>
                <a:gd name="T77" fmla="*/ 29 h 109"/>
                <a:gd name="T78" fmla="*/ 11 w 120"/>
                <a:gd name="T79" fmla="*/ 59 h 109"/>
                <a:gd name="T80" fmla="*/ 26 w 120"/>
                <a:gd name="T81" fmla="*/ 93 h 109"/>
                <a:gd name="T82" fmla="*/ 27 w 120"/>
                <a:gd name="T83" fmla="*/ 94 h 109"/>
                <a:gd name="T84" fmla="*/ 23 w 120"/>
                <a:gd name="T85" fmla="*/ 98 h 109"/>
                <a:gd name="T86" fmla="*/ 23 w 120"/>
                <a:gd name="T87" fmla="*/ 107 h 109"/>
                <a:gd name="T88" fmla="*/ 28 w 120"/>
                <a:gd name="T89" fmla="*/ 109 h 109"/>
                <a:gd name="T90" fmla="*/ 32 w 120"/>
                <a:gd name="T91" fmla="*/ 107 h 109"/>
                <a:gd name="T92" fmla="*/ 37 w 120"/>
                <a:gd name="T93" fmla="*/ 102 h 109"/>
                <a:gd name="T94" fmla="*/ 37 w 120"/>
                <a:gd name="T95" fmla="*/ 102 h 109"/>
                <a:gd name="T96" fmla="*/ 60 w 120"/>
                <a:gd name="T97" fmla="*/ 107 h 109"/>
                <a:gd name="T98" fmla="*/ 84 w 120"/>
                <a:gd name="T99" fmla="*/ 101 h 109"/>
                <a:gd name="T100" fmla="*/ 85 w 120"/>
                <a:gd name="T101" fmla="*/ 102 h 109"/>
                <a:gd name="T102" fmla="*/ 90 w 120"/>
                <a:gd name="T103" fmla="*/ 107 h 109"/>
                <a:gd name="T104" fmla="*/ 94 w 120"/>
                <a:gd name="T105" fmla="*/ 109 h 109"/>
                <a:gd name="T106" fmla="*/ 99 w 120"/>
                <a:gd name="T107" fmla="*/ 107 h 109"/>
                <a:gd name="T108" fmla="*/ 99 w 120"/>
                <a:gd name="T109" fmla="*/ 98 h 109"/>
                <a:gd name="T110" fmla="*/ 94 w 120"/>
                <a:gd name="T111" fmla="*/ 93 h 109"/>
                <a:gd name="T112" fmla="*/ 94 w 120"/>
                <a:gd name="T113" fmla="*/ 93 h 109"/>
                <a:gd name="T114" fmla="*/ 108 w 120"/>
                <a:gd name="T115" fmla="*/ 59 h 109"/>
                <a:gd name="T116" fmla="*/ 98 w 120"/>
                <a:gd name="T117" fmla="*/ 29 h 109"/>
                <a:gd name="T118" fmla="*/ 100 w 120"/>
                <a:gd name="T119" fmla="*/ 26 h 109"/>
                <a:gd name="T120" fmla="*/ 111 w 120"/>
                <a:gd name="T121" fmla="*/ 37 h 109"/>
                <a:gd name="T122" fmla="*/ 111 w 120"/>
                <a:gd name="T123" fmla="*/ 6 h 109"/>
                <a:gd name="T124" fmla="*/ 96 w 120"/>
                <a:gd name="T12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 h="109">
                  <a:moveTo>
                    <a:pt x="60" y="26"/>
                  </a:moveTo>
                  <a:cubicBezTo>
                    <a:pt x="59" y="26"/>
                    <a:pt x="57" y="27"/>
                    <a:pt x="57" y="28"/>
                  </a:cubicBezTo>
                  <a:cubicBezTo>
                    <a:pt x="57" y="57"/>
                    <a:pt x="57" y="57"/>
                    <a:pt x="57" y="57"/>
                  </a:cubicBezTo>
                  <a:cubicBezTo>
                    <a:pt x="54" y="58"/>
                    <a:pt x="54" y="58"/>
                    <a:pt x="54" y="58"/>
                  </a:cubicBezTo>
                  <a:cubicBezTo>
                    <a:pt x="52" y="58"/>
                    <a:pt x="52" y="60"/>
                    <a:pt x="52" y="61"/>
                  </a:cubicBezTo>
                  <a:cubicBezTo>
                    <a:pt x="53" y="62"/>
                    <a:pt x="53" y="63"/>
                    <a:pt x="55" y="63"/>
                  </a:cubicBezTo>
                  <a:cubicBezTo>
                    <a:pt x="55" y="63"/>
                    <a:pt x="55" y="63"/>
                    <a:pt x="55" y="62"/>
                  </a:cubicBezTo>
                  <a:cubicBezTo>
                    <a:pt x="57" y="62"/>
                    <a:pt x="57" y="62"/>
                    <a:pt x="57" y="62"/>
                  </a:cubicBezTo>
                  <a:cubicBezTo>
                    <a:pt x="57" y="68"/>
                    <a:pt x="57" y="68"/>
                    <a:pt x="57" y="68"/>
                  </a:cubicBezTo>
                  <a:cubicBezTo>
                    <a:pt x="57" y="70"/>
                    <a:pt x="59" y="71"/>
                    <a:pt x="60" y="71"/>
                  </a:cubicBezTo>
                  <a:cubicBezTo>
                    <a:pt x="61" y="71"/>
                    <a:pt x="62" y="70"/>
                    <a:pt x="62" y="68"/>
                  </a:cubicBezTo>
                  <a:cubicBezTo>
                    <a:pt x="62" y="60"/>
                    <a:pt x="62" y="60"/>
                    <a:pt x="62" y="60"/>
                  </a:cubicBezTo>
                  <a:cubicBezTo>
                    <a:pt x="85" y="53"/>
                    <a:pt x="85" y="53"/>
                    <a:pt x="85" y="53"/>
                  </a:cubicBezTo>
                  <a:cubicBezTo>
                    <a:pt x="86" y="52"/>
                    <a:pt x="87" y="51"/>
                    <a:pt x="87" y="49"/>
                  </a:cubicBezTo>
                  <a:cubicBezTo>
                    <a:pt x="86" y="48"/>
                    <a:pt x="85" y="48"/>
                    <a:pt x="84" y="48"/>
                  </a:cubicBezTo>
                  <a:cubicBezTo>
                    <a:pt x="84" y="48"/>
                    <a:pt x="84" y="48"/>
                    <a:pt x="84" y="48"/>
                  </a:cubicBezTo>
                  <a:cubicBezTo>
                    <a:pt x="62" y="55"/>
                    <a:pt x="62" y="55"/>
                    <a:pt x="62" y="55"/>
                  </a:cubicBezTo>
                  <a:cubicBezTo>
                    <a:pt x="62" y="28"/>
                    <a:pt x="62" y="28"/>
                    <a:pt x="62" y="28"/>
                  </a:cubicBezTo>
                  <a:cubicBezTo>
                    <a:pt x="62" y="27"/>
                    <a:pt x="61" y="26"/>
                    <a:pt x="60" y="26"/>
                  </a:cubicBezTo>
                  <a:moveTo>
                    <a:pt x="60" y="97"/>
                  </a:moveTo>
                  <a:cubicBezTo>
                    <a:pt x="50" y="97"/>
                    <a:pt x="40" y="93"/>
                    <a:pt x="33" y="86"/>
                  </a:cubicBezTo>
                  <a:cubicBezTo>
                    <a:pt x="25" y="79"/>
                    <a:pt x="21" y="69"/>
                    <a:pt x="21" y="59"/>
                  </a:cubicBezTo>
                  <a:cubicBezTo>
                    <a:pt x="21" y="38"/>
                    <a:pt x="39" y="20"/>
                    <a:pt x="60" y="20"/>
                  </a:cubicBezTo>
                  <a:cubicBezTo>
                    <a:pt x="81" y="20"/>
                    <a:pt x="98" y="38"/>
                    <a:pt x="98" y="59"/>
                  </a:cubicBezTo>
                  <a:cubicBezTo>
                    <a:pt x="98" y="69"/>
                    <a:pt x="94" y="79"/>
                    <a:pt x="87" y="86"/>
                  </a:cubicBezTo>
                  <a:cubicBezTo>
                    <a:pt x="80" y="93"/>
                    <a:pt x="70" y="97"/>
                    <a:pt x="60" y="97"/>
                  </a:cubicBezTo>
                  <a:moveTo>
                    <a:pt x="96" y="0"/>
                  </a:moveTo>
                  <a:cubicBezTo>
                    <a:pt x="91" y="0"/>
                    <a:pt x="85" y="2"/>
                    <a:pt x="81" y="6"/>
                  </a:cubicBezTo>
                  <a:cubicBezTo>
                    <a:pt x="92" y="17"/>
                    <a:pt x="92" y="17"/>
                    <a:pt x="92" y="17"/>
                  </a:cubicBezTo>
                  <a:cubicBezTo>
                    <a:pt x="89" y="20"/>
                    <a:pt x="89" y="20"/>
                    <a:pt x="89" y="20"/>
                  </a:cubicBezTo>
                  <a:cubicBezTo>
                    <a:pt x="81" y="14"/>
                    <a:pt x="71" y="10"/>
                    <a:pt x="60" y="10"/>
                  </a:cubicBezTo>
                  <a:cubicBezTo>
                    <a:pt x="49" y="10"/>
                    <a:pt x="39" y="14"/>
                    <a:pt x="31" y="20"/>
                  </a:cubicBezTo>
                  <a:cubicBezTo>
                    <a:pt x="28" y="17"/>
                    <a:pt x="28" y="17"/>
                    <a:pt x="28" y="17"/>
                  </a:cubicBezTo>
                  <a:cubicBezTo>
                    <a:pt x="39" y="6"/>
                    <a:pt x="39" y="6"/>
                    <a:pt x="39" y="6"/>
                  </a:cubicBezTo>
                  <a:cubicBezTo>
                    <a:pt x="35" y="2"/>
                    <a:pt x="29" y="0"/>
                    <a:pt x="24" y="0"/>
                  </a:cubicBezTo>
                  <a:cubicBezTo>
                    <a:pt x="18" y="0"/>
                    <a:pt x="13" y="2"/>
                    <a:pt x="8" y="6"/>
                  </a:cubicBezTo>
                  <a:cubicBezTo>
                    <a:pt x="0" y="15"/>
                    <a:pt x="0" y="28"/>
                    <a:pt x="8" y="37"/>
                  </a:cubicBezTo>
                  <a:cubicBezTo>
                    <a:pt x="19" y="26"/>
                    <a:pt x="19" y="26"/>
                    <a:pt x="19" y="26"/>
                  </a:cubicBezTo>
                  <a:cubicBezTo>
                    <a:pt x="22" y="29"/>
                    <a:pt x="22" y="29"/>
                    <a:pt x="22" y="29"/>
                  </a:cubicBezTo>
                  <a:cubicBezTo>
                    <a:pt x="15" y="37"/>
                    <a:pt x="11" y="47"/>
                    <a:pt x="11" y="59"/>
                  </a:cubicBezTo>
                  <a:cubicBezTo>
                    <a:pt x="11" y="72"/>
                    <a:pt x="17" y="84"/>
                    <a:pt x="26" y="93"/>
                  </a:cubicBezTo>
                  <a:cubicBezTo>
                    <a:pt x="26" y="94"/>
                    <a:pt x="27" y="94"/>
                    <a:pt x="27" y="94"/>
                  </a:cubicBezTo>
                  <a:cubicBezTo>
                    <a:pt x="23" y="98"/>
                    <a:pt x="23" y="98"/>
                    <a:pt x="23" y="98"/>
                  </a:cubicBezTo>
                  <a:cubicBezTo>
                    <a:pt x="21" y="101"/>
                    <a:pt x="21" y="104"/>
                    <a:pt x="23" y="107"/>
                  </a:cubicBezTo>
                  <a:cubicBezTo>
                    <a:pt x="25" y="108"/>
                    <a:pt x="26" y="109"/>
                    <a:pt x="28" y="109"/>
                  </a:cubicBezTo>
                  <a:cubicBezTo>
                    <a:pt x="29" y="109"/>
                    <a:pt x="31" y="108"/>
                    <a:pt x="32" y="107"/>
                  </a:cubicBezTo>
                  <a:cubicBezTo>
                    <a:pt x="37" y="102"/>
                    <a:pt x="37" y="102"/>
                    <a:pt x="37" y="102"/>
                  </a:cubicBezTo>
                  <a:cubicBezTo>
                    <a:pt x="37" y="102"/>
                    <a:pt x="37" y="102"/>
                    <a:pt x="37" y="102"/>
                  </a:cubicBezTo>
                  <a:cubicBezTo>
                    <a:pt x="44" y="105"/>
                    <a:pt x="52" y="107"/>
                    <a:pt x="60" y="107"/>
                  </a:cubicBezTo>
                  <a:cubicBezTo>
                    <a:pt x="69" y="107"/>
                    <a:pt x="77" y="105"/>
                    <a:pt x="84" y="101"/>
                  </a:cubicBezTo>
                  <a:cubicBezTo>
                    <a:pt x="85" y="102"/>
                    <a:pt x="85" y="102"/>
                    <a:pt x="85" y="102"/>
                  </a:cubicBezTo>
                  <a:cubicBezTo>
                    <a:pt x="90" y="107"/>
                    <a:pt x="90" y="107"/>
                    <a:pt x="90" y="107"/>
                  </a:cubicBezTo>
                  <a:cubicBezTo>
                    <a:pt x="91" y="108"/>
                    <a:pt x="93" y="109"/>
                    <a:pt x="94" y="109"/>
                  </a:cubicBezTo>
                  <a:cubicBezTo>
                    <a:pt x="96" y="109"/>
                    <a:pt x="97" y="108"/>
                    <a:pt x="99" y="107"/>
                  </a:cubicBezTo>
                  <a:cubicBezTo>
                    <a:pt x="101" y="104"/>
                    <a:pt x="101" y="101"/>
                    <a:pt x="99" y="98"/>
                  </a:cubicBezTo>
                  <a:cubicBezTo>
                    <a:pt x="94" y="93"/>
                    <a:pt x="94" y="93"/>
                    <a:pt x="94" y="93"/>
                  </a:cubicBezTo>
                  <a:cubicBezTo>
                    <a:pt x="94" y="93"/>
                    <a:pt x="94" y="93"/>
                    <a:pt x="94" y="93"/>
                  </a:cubicBezTo>
                  <a:cubicBezTo>
                    <a:pt x="103" y="84"/>
                    <a:pt x="108" y="72"/>
                    <a:pt x="108" y="59"/>
                  </a:cubicBezTo>
                  <a:cubicBezTo>
                    <a:pt x="108" y="47"/>
                    <a:pt x="104" y="37"/>
                    <a:pt x="98" y="29"/>
                  </a:cubicBezTo>
                  <a:cubicBezTo>
                    <a:pt x="100" y="26"/>
                    <a:pt x="100" y="26"/>
                    <a:pt x="100" y="26"/>
                  </a:cubicBezTo>
                  <a:cubicBezTo>
                    <a:pt x="111" y="37"/>
                    <a:pt x="111" y="37"/>
                    <a:pt x="111" y="37"/>
                  </a:cubicBezTo>
                  <a:cubicBezTo>
                    <a:pt x="120" y="28"/>
                    <a:pt x="120" y="15"/>
                    <a:pt x="111" y="6"/>
                  </a:cubicBezTo>
                  <a:cubicBezTo>
                    <a:pt x="107" y="2"/>
                    <a:pt x="102" y="0"/>
                    <a:pt x="96" y="0"/>
                  </a:cubicBezTo>
                </a:path>
              </a:pathLst>
            </a:custGeom>
            <a:solidFill>
              <a:srgbClr val="2AA1DC"/>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4" name="Freeform 67"/>
            <p:cNvSpPr>
              <a:spLocks noEditPoints="1"/>
            </p:cNvSpPr>
            <p:nvPr/>
          </p:nvSpPr>
          <p:spPr bwMode="auto">
            <a:xfrm>
              <a:off x="11257343" y="1241050"/>
              <a:ext cx="375857" cy="352008"/>
            </a:xfrm>
            <a:custGeom>
              <a:avLst/>
              <a:gdLst>
                <a:gd name="T0" fmla="*/ 370 w 394"/>
                <a:gd name="T1" fmla="*/ 193 h 369"/>
                <a:gd name="T2" fmla="*/ 282 w 394"/>
                <a:gd name="T3" fmla="*/ 193 h 369"/>
                <a:gd name="T4" fmla="*/ 282 w 394"/>
                <a:gd name="T5" fmla="*/ 344 h 369"/>
                <a:gd name="T6" fmla="*/ 239 w 394"/>
                <a:gd name="T7" fmla="*/ 344 h 369"/>
                <a:gd name="T8" fmla="*/ 239 w 394"/>
                <a:gd name="T9" fmla="*/ 232 h 369"/>
                <a:gd name="T10" fmla="*/ 155 w 394"/>
                <a:gd name="T11" fmla="*/ 232 h 369"/>
                <a:gd name="T12" fmla="*/ 155 w 394"/>
                <a:gd name="T13" fmla="*/ 344 h 369"/>
                <a:gd name="T14" fmla="*/ 113 w 394"/>
                <a:gd name="T15" fmla="*/ 344 h 369"/>
                <a:gd name="T16" fmla="*/ 113 w 394"/>
                <a:gd name="T17" fmla="*/ 260 h 369"/>
                <a:gd name="T18" fmla="*/ 28 w 394"/>
                <a:gd name="T19" fmla="*/ 260 h 369"/>
                <a:gd name="T20" fmla="*/ 28 w 394"/>
                <a:gd name="T21" fmla="*/ 344 h 369"/>
                <a:gd name="T22" fmla="*/ 0 w 394"/>
                <a:gd name="T23" fmla="*/ 344 h 369"/>
                <a:gd name="T24" fmla="*/ 0 w 394"/>
                <a:gd name="T25" fmla="*/ 369 h 369"/>
                <a:gd name="T26" fmla="*/ 394 w 394"/>
                <a:gd name="T27" fmla="*/ 369 h 369"/>
                <a:gd name="T28" fmla="*/ 394 w 394"/>
                <a:gd name="T29" fmla="*/ 344 h 369"/>
                <a:gd name="T30" fmla="*/ 370 w 394"/>
                <a:gd name="T31" fmla="*/ 344 h 369"/>
                <a:gd name="T32" fmla="*/ 370 w 394"/>
                <a:gd name="T33" fmla="*/ 193 h 369"/>
                <a:gd name="T34" fmla="*/ 359 w 394"/>
                <a:gd name="T35" fmla="*/ 0 h 369"/>
                <a:gd name="T36" fmla="*/ 278 w 394"/>
                <a:gd name="T37" fmla="*/ 28 h 369"/>
                <a:gd name="T38" fmla="*/ 303 w 394"/>
                <a:gd name="T39" fmla="*/ 53 h 369"/>
                <a:gd name="T40" fmla="*/ 194 w 394"/>
                <a:gd name="T41" fmla="*/ 186 h 369"/>
                <a:gd name="T42" fmla="*/ 137 w 394"/>
                <a:gd name="T43" fmla="*/ 130 h 369"/>
                <a:gd name="T44" fmla="*/ 130 w 394"/>
                <a:gd name="T45" fmla="*/ 123 h 369"/>
                <a:gd name="T46" fmla="*/ 123 w 394"/>
                <a:gd name="T47" fmla="*/ 134 h 369"/>
                <a:gd name="T48" fmla="*/ 60 w 394"/>
                <a:gd name="T49" fmla="*/ 221 h 369"/>
                <a:gd name="T50" fmla="*/ 74 w 394"/>
                <a:gd name="T51" fmla="*/ 232 h 369"/>
                <a:gd name="T52" fmla="*/ 134 w 394"/>
                <a:gd name="T53" fmla="*/ 151 h 369"/>
                <a:gd name="T54" fmla="*/ 187 w 394"/>
                <a:gd name="T55" fmla="*/ 207 h 369"/>
                <a:gd name="T56" fmla="*/ 194 w 394"/>
                <a:gd name="T57" fmla="*/ 214 h 369"/>
                <a:gd name="T58" fmla="*/ 201 w 394"/>
                <a:gd name="T59" fmla="*/ 204 h 369"/>
                <a:gd name="T60" fmla="*/ 317 w 394"/>
                <a:gd name="T61" fmla="*/ 63 h 369"/>
                <a:gd name="T62" fmla="*/ 348 w 394"/>
                <a:gd name="T63" fmla="*/ 88 h 369"/>
                <a:gd name="T64" fmla="*/ 359 w 394"/>
                <a:gd name="T65"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4" h="369">
                  <a:moveTo>
                    <a:pt x="370" y="193"/>
                  </a:moveTo>
                  <a:lnTo>
                    <a:pt x="282" y="193"/>
                  </a:lnTo>
                  <a:lnTo>
                    <a:pt x="282" y="344"/>
                  </a:lnTo>
                  <a:lnTo>
                    <a:pt x="239" y="344"/>
                  </a:lnTo>
                  <a:lnTo>
                    <a:pt x="239" y="232"/>
                  </a:lnTo>
                  <a:lnTo>
                    <a:pt x="155" y="232"/>
                  </a:lnTo>
                  <a:lnTo>
                    <a:pt x="155" y="344"/>
                  </a:lnTo>
                  <a:lnTo>
                    <a:pt x="113" y="344"/>
                  </a:lnTo>
                  <a:lnTo>
                    <a:pt x="113" y="260"/>
                  </a:lnTo>
                  <a:lnTo>
                    <a:pt x="28" y="260"/>
                  </a:lnTo>
                  <a:lnTo>
                    <a:pt x="28" y="344"/>
                  </a:lnTo>
                  <a:lnTo>
                    <a:pt x="0" y="344"/>
                  </a:lnTo>
                  <a:lnTo>
                    <a:pt x="0" y="369"/>
                  </a:lnTo>
                  <a:lnTo>
                    <a:pt x="394" y="369"/>
                  </a:lnTo>
                  <a:lnTo>
                    <a:pt x="394" y="344"/>
                  </a:lnTo>
                  <a:lnTo>
                    <a:pt x="370" y="344"/>
                  </a:lnTo>
                  <a:lnTo>
                    <a:pt x="370" y="193"/>
                  </a:lnTo>
                  <a:close/>
                  <a:moveTo>
                    <a:pt x="359" y="0"/>
                  </a:moveTo>
                  <a:lnTo>
                    <a:pt x="278" y="28"/>
                  </a:lnTo>
                  <a:lnTo>
                    <a:pt x="303" y="53"/>
                  </a:lnTo>
                  <a:lnTo>
                    <a:pt x="194" y="186"/>
                  </a:lnTo>
                  <a:lnTo>
                    <a:pt x="137" y="130"/>
                  </a:lnTo>
                  <a:lnTo>
                    <a:pt x="130" y="123"/>
                  </a:lnTo>
                  <a:lnTo>
                    <a:pt x="123" y="134"/>
                  </a:lnTo>
                  <a:lnTo>
                    <a:pt x="60" y="221"/>
                  </a:lnTo>
                  <a:lnTo>
                    <a:pt x="74" y="232"/>
                  </a:lnTo>
                  <a:lnTo>
                    <a:pt x="134" y="151"/>
                  </a:lnTo>
                  <a:lnTo>
                    <a:pt x="187" y="207"/>
                  </a:lnTo>
                  <a:lnTo>
                    <a:pt x="194" y="214"/>
                  </a:lnTo>
                  <a:lnTo>
                    <a:pt x="201" y="204"/>
                  </a:lnTo>
                  <a:lnTo>
                    <a:pt x="317" y="63"/>
                  </a:lnTo>
                  <a:lnTo>
                    <a:pt x="348" y="88"/>
                  </a:lnTo>
                  <a:lnTo>
                    <a:pt x="359" y="0"/>
                  </a:lnTo>
                  <a:close/>
                </a:path>
              </a:pathLst>
            </a:custGeom>
            <a:solidFill>
              <a:srgbClr val="AB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18" name="组合 117"/>
          <p:cNvGrpSpPr/>
          <p:nvPr/>
        </p:nvGrpSpPr>
        <p:grpSpPr>
          <a:xfrm>
            <a:off x="6659832" y="4189181"/>
            <a:ext cx="477567" cy="659759"/>
            <a:chOff x="6659832" y="4189181"/>
            <a:chExt cx="477567" cy="659759"/>
          </a:xfrm>
        </p:grpSpPr>
        <p:sp>
          <p:nvSpPr>
            <p:cNvPr id="116" name="Freeform 35"/>
            <p:cNvSpPr>
              <a:spLocks/>
            </p:cNvSpPr>
            <p:nvPr/>
          </p:nvSpPr>
          <p:spPr bwMode="auto">
            <a:xfrm>
              <a:off x="6659832" y="4189181"/>
              <a:ext cx="477567" cy="659759"/>
            </a:xfrm>
            <a:custGeom>
              <a:avLst/>
              <a:gdLst>
                <a:gd name="T0" fmla="*/ 0 w 122"/>
                <a:gd name="T1" fmla="*/ 21 h 168"/>
                <a:gd name="T2" fmla="*/ 61 w 122"/>
                <a:gd name="T3" fmla="*/ 0 h 168"/>
                <a:gd name="T4" fmla="*/ 122 w 122"/>
                <a:gd name="T5" fmla="*/ 21 h 168"/>
                <a:gd name="T6" fmla="*/ 122 w 122"/>
                <a:gd name="T7" fmla="*/ 107 h 168"/>
                <a:gd name="T8" fmla="*/ 61 w 122"/>
                <a:gd name="T9" fmla="*/ 168 h 168"/>
                <a:gd name="T10" fmla="*/ 0 w 122"/>
                <a:gd name="T11" fmla="*/ 107 h 168"/>
                <a:gd name="T12" fmla="*/ 0 w 122"/>
                <a:gd name="T13" fmla="*/ 21 h 168"/>
              </a:gdLst>
              <a:ahLst/>
              <a:cxnLst>
                <a:cxn ang="0">
                  <a:pos x="T0" y="T1"/>
                </a:cxn>
                <a:cxn ang="0">
                  <a:pos x="T2" y="T3"/>
                </a:cxn>
                <a:cxn ang="0">
                  <a:pos x="T4" y="T5"/>
                </a:cxn>
                <a:cxn ang="0">
                  <a:pos x="T6" y="T7"/>
                </a:cxn>
                <a:cxn ang="0">
                  <a:pos x="T8" y="T9"/>
                </a:cxn>
                <a:cxn ang="0">
                  <a:pos x="T10" y="T11"/>
                </a:cxn>
                <a:cxn ang="0">
                  <a:pos x="T12" y="T13"/>
                </a:cxn>
              </a:cxnLst>
              <a:rect l="0" t="0" r="r" b="b"/>
              <a:pathLst>
                <a:path w="122" h="168">
                  <a:moveTo>
                    <a:pt x="0" y="21"/>
                  </a:moveTo>
                  <a:cubicBezTo>
                    <a:pt x="53" y="21"/>
                    <a:pt x="61" y="0"/>
                    <a:pt x="61" y="0"/>
                  </a:cubicBezTo>
                  <a:cubicBezTo>
                    <a:pt x="61" y="0"/>
                    <a:pt x="69" y="21"/>
                    <a:pt x="122" y="21"/>
                  </a:cubicBezTo>
                  <a:cubicBezTo>
                    <a:pt x="122" y="107"/>
                    <a:pt x="122" y="107"/>
                    <a:pt x="122" y="107"/>
                  </a:cubicBezTo>
                  <a:cubicBezTo>
                    <a:pt x="122" y="141"/>
                    <a:pt x="61" y="168"/>
                    <a:pt x="61" y="168"/>
                  </a:cubicBezTo>
                  <a:cubicBezTo>
                    <a:pt x="61" y="168"/>
                    <a:pt x="0" y="141"/>
                    <a:pt x="0" y="107"/>
                  </a:cubicBezTo>
                  <a:lnTo>
                    <a:pt x="0" y="21"/>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a:p>
          </p:txBody>
        </p:sp>
        <p:sp>
          <p:nvSpPr>
            <p:cNvPr id="117" name="Freeform 36"/>
            <p:cNvSpPr>
              <a:spLocks noEditPoints="1"/>
            </p:cNvSpPr>
            <p:nvPr/>
          </p:nvSpPr>
          <p:spPr bwMode="auto">
            <a:xfrm>
              <a:off x="6719888" y="4330700"/>
              <a:ext cx="372898" cy="376238"/>
            </a:xfrm>
            <a:custGeom>
              <a:avLst/>
              <a:gdLst>
                <a:gd name="T0" fmla="*/ 67 w 120"/>
                <a:gd name="T1" fmla="*/ 53 h 121"/>
                <a:gd name="T2" fmla="*/ 67 w 120"/>
                <a:gd name="T3" fmla="*/ 26 h 121"/>
                <a:gd name="T4" fmla="*/ 53 w 120"/>
                <a:gd name="T5" fmla="*/ 26 h 121"/>
                <a:gd name="T6" fmla="*/ 53 w 120"/>
                <a:gd name="T7" fmla="*/ 53 h 121"/>
                <a:gd name="T8" fmla="*/ 27 w 120"/>
                <a:gd name="T9" fmla="*/ 53 h 121"/>
                <a:gd name="T10" fmla="*/ 27 w 120"/>
                <a:gd name="T11" fmla="*/ 68 h 121"/>
                <a:gd name="T12" fmla="*/ 53 w 120"/>
                <a:gd name="T13" fmla="*/ 68 h 121"/>
                <a:gd name="T14" fmla="*/ 53 w 120"/>
                <a:gd name="T15" fmla="*/ 94 h 121"/>
                <a:gd name="T16" fmla="*/ 67 w 120"/>
                <a:gd name="T17" fmla="*/ 94 h 121"/>
                <a:gd name="T18" fmla="*/ 67 w 120"/>
                <a:gd name="T19" fmla="*/ 68 h 121"/>
                <a:gd name="T20" fmla="*/ 93 w 120"/>
                <a:gd name="T21" fmla="*/ 68 h 121"/>
                <a:gd name="T22" fmla="*/ 93 w 120"/>
                <a:gd name="T23" fmla="*/ 53 h 121"/>
                <a:gd name="T24" fmla="*/ 67 w 120"/>
                <a:gd name="T25" fmla="*/ 53 h 121"/>
                <a:gd name="T26" fmla="*/ 60 w 120"/>
                <a:gd name="T27" fmla="*/ 0 h 121"/>
                <a:gd name="T28" fmla="*/ 0 w 120"/>
                <a:gd name="T29" fmla="*/ 61 h 121"/>
                <a:gd name="T30" fmla="*/ 60 w 120"/>
                <a:gd name="T31" fmla="*/ 121 h 121"/>
                <a:gd name="T32" fmla="*/ 120 w 120"/>
                <a:gd name="T33" fmla="*/ 61 h 121"/>
                <a:gd name="T34" fmla="*/ 60 w 120"/>
                <a:gd name="T35" fmla="*/ 0 h 121"/>
                <a:gd name="T36" fmla="*/ 60 w 120"/>
                <a:gd name="T37" fmla="*/ 107 h 121"/>
                <a:gd name="T38" fmla="*/ 13 w 120"/>
                <a:gd name="T39" fmla="*/ 61 h 121"/>
                <a:gd name="T40" fmla="*/ 60 w 120"/>
                <a:gd name="T41" fmla="*/ 14 h 121"/>
                <a:gd name="T42" fmla="*/ 107 w 120"/>
                <a:gd name="T43" fmla="*/ 61 h 121"/>
                <a:gd name="T44" fmla="*/ 60 w 120"/>
                <a:gd name="T45" fmla="*/ 10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 h="121">
                  <a:moveTo>
                    <a:pt x="67" y="53"/>
                  </a:moveTo>
                  <a:cubicBezTo>
                    <a:pt x="67" y="26"/>
                    <a:pt x="67" y="26"/>
                    <a:pt x="67" y="26"/>
                  </a:cubicBezTo>
                  <a:cubicBezTo>
                    <a:pt x="53" y="26"/>
                    <a:pt x="53" y="26"/>
                    <a:pt x="53" y="26"/>
                  </a:cubicBezTo>
                  <a:cubicBezTo>
                    <a:pt x="53" y="53"/>
                    <a:pt x="53" y="53"/>
                    <a:pt x="53" y="53"/>
                  </a:cubicBezTo>
                  <a:cubicBezTo>
                    <a:pt x="27" y="53"/>
                    <a:pt x="27" y="53"/>
                    <a:pt x="27" y="53"/>
                  </a:cubicBezTo>
                  <a:cubicBezTo>
                    <a:pt x="27" y="68"/>
                    <a:pt x="27" y="68"/>
                    <a:pt x="27" y="68"/>
                  </a:cubicBezTo>
                  <a:cubicBezTo>
                    <a:pt x="53" y="68"/>
                    <a:pt x="53" y="68"/>
                    <a:pt x="53" y="68"/>
                  </a:cubicBezTo>
                  <a:cubicBezTo>
                    <a:pt x="53" y="94"/>
                    <a:pt x="53" y="94"/>
                    <a:pt x="53" y="94"/>
                  </a:cubicBezTo>
                  <a:cubicBezTo>
                    <a:pt x="67" y="94"/>
                    <a:pt x="67" y="94"/>
                    <a:pt x="67" y="94"/>
                  </a:cubicBezTo>
                  <a:cubicBezTo>
                    <a:pt x="67" y="68"/>
                    <a:pt x="67" y="68"/>
                    <a:pt x="67" y="68"/>
                  </a:cubicBezTo>
                  <a:cubicBezTo>
                    <a:pt x="93" y="68"/>
                    <a:pt x="93" y="68"/>
                    <a:pt x="93" y="68"/>
                  </a:cubicBezTo>
                  <a:cubicBezTo>
                    <a:pt x="93" y="53"/>
                    <a:pt x="93" y="53"/>
                    <a:pt x="93" y="53"/>
                  </a:cubicBezTo>
                  <a:lnTo>
                    <a:pt x="67" y="53"/>
                  </a:lnTo>
                  <a:close/>
                  <a:moveTo>
                    <a:pt x="60" y="0"/>
                  </a:moveTo>
                  <a:cubicBezTo>
                    <a:pt x="27" y="0"/>
                    <a:pt x="0" y="27"/>
                    <a:pt x="0" y="61"/>
                  </a:cubicBezTo>
                  <a:cubicBezTo>
                    <a:pt x="0" y="94"/>
                    <a:pt x="27" y="121"/>
                    <a:pt x="60" y="121"/>
                  </a:cubicBezTo>
                  <a:cubicBezTo>
                    <a:pt x="93" y="121"/>
                    <a:pt x="120" y="94"/>
                    <a:pt x="120" y="61"/>
                  </a:cubicBezTo>
                  <a:cubicBezTo>
                    <a:pt x="120" y="27"/>
                    <a:pt x="93" y="0"/>
                    <a:pt x="60" y="0"/>
                  </a:cubicBezTo>
                  <a:close/>
                  <a:moveTo>
                    <a:pt x="60" y="107"/>
                  </a:moveTo>
                  <a:cubicBezTo>
                    <a:pt x="34" y="107"/>
                    <a:pt x="13" y="86"/>
                    <a:pt x="13" y="61"/>
                  </a:cubicBezTo>
                  <a:cubicBezTo>
                    <a:pt x="13" y="35"/>
                    <a:pt x="34" y="14"/>
                    <a:pt x="60" y="14"/>
                  </a:cubicBezTo>
                  <a:cubicBezTo>
                    <a:pt x="86" y="14"/>
                    <a:pt x="107" y="35"/>
                    <a:pt x="107" y="61"/>
                  </a:cubicBezTo>
                  <a:cubicBezTo>
                    <a:pt x="107" y="86"/>
                    <a:pt x="86" y="107"/>
                    <a:pt x="60" y="107"/>
                  </a:cubicBezTo>
                  <a:close/>
                </a:path>
              </a:pathLst>
            </a:custGeom>
            <a:solidFill>
              <a:srgbClr val="F0466E"/>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111" name="Freeform 48"/>
          <p:cNvSpPr>
            <a:spLocks noEditPoints="1"/>
          </p:cNvSpPr>
          <p:nvPr/>
        </p:nvSpPr>
        <p:spPr bwMode="auto">
          <a:xfrm>
            <a:off x="5012186" y="4646569"/>
            <a:ext cx="397106" cy="930436"/>
          </a:xfrm>
          <a:custGeom>
            <a:avLst/>
            <a:gdLst>
              <a:gd name="T0" fmla="*/ 58 w 88"/>
              <a:gd name="T1" fmla="*/ 120 h 206"/>
              <a:gd name="T2" fmla="*/ 50 w 88"/>
              <a:gd name="T3" fmla="*/ 122 h 206"/>
              <a:gd name="T4" fmla="*/ 45 w 88"/>
              <a:gd name="T5" fmla="*/ 121 h 206"/>
              <a:gd name="T6" fmla="*/ 77 w 88"/>
              <a:gd name="T7" fmla="*/ 206 h 206"/>
              <a:gd name="T8" fmla="*/ 88 w 88"/>
              <a:gd name="T9" fmla="*/ 199 h 206"/>
              <a:gd name="T10" fmla="*/ 58 w 88"/>
              <a:gd name="T11" fmla="*/ 120 h 206"/>
              <a:gd name="T12" fmla="*/ 31 w 88"/>
              <a:gd name="T13" fmla="*/ 95 h 206"/>
              <a:gd name="T14" fmla="*/ 0 w 88"/>
              <a:gd name="T15" fmla="*/ 95 h 206"/>
              <a:gd name="T16" fmla="*/ 0 w 88"/>
              <a:gd name="T17" fmla="*/ 108 h 206"/>
              <a:gd name="T18" fmla="*/ 31 w 88"/>
              <a:gd name="T19" fmla="*/ 108 h 206"/>
              <a:gd name="T20" fmla="*/ 30 w 88"/>
              <a:gd name="T21" fmla="*/ 102 h 206"/>
              <a:gd name="T22" fmla="*/ 31 w 88"/>
              <a:gd name="T23" fmla="*/ 95 h 206"/>
              <a:gd name="T24" fmla="*/ 75 w 88"/>
              <a:gd name="T25" fmla="*/ 0 h 206"/>
              <a:gd name="T26" fmla="*/ 45 w 88"/>
              <a:gd name="T27" fmla="*/ 82 h 206"/>
              <a:gd name="T28" fmla="*/ 50 w 88"/>
              <a:gd name="T29" fmla="*/ 81 h 206"/>
              <a:gd name="T30" fmla="*/ 58 w 88"/>
              <a:gd name="T31" fmla="*/ 83 h 206"/>
              <a:gd name="T32" fmla="*/ 86 w 88"/>
              <a:gd name="T33" fmla="*/ 8 h 206"/>
              <a:gd name="T34" fmla="*/ 75 w 88"/>
              <a:gd name="T35"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206">
                <a:moveTo>
                  <a:pt x="58" y="120"/>
                </a:moveTo>
                <a:cubicBezTo>
                  <a:pt x="56" y="121"/>
                  <a:pt x="53" y="122"/>
                  <a:pt x="50" y="122"/>
                </a:cubicBezTo>
                <a:cubicBezTo>
                  <a:pt x="49" y="122"/>
                  <a:pt x="47" y="122"/>
                  <a:pt x="45" y="121"/>
                </a:cubicBezTo>
                <a:cubicBezTo>
                  <a:pt x="48" y="152"/>
                  <a:pt x="59" y="181"/>
                  <a:pt x="77" y="206"/>
                </a:cubicBezTo>
                <a:cubicBezTo>
                  <a:pt x="88" y="199"/>
                  <a:pt x="88" y="199"/>
                  <a:pt x="88" y="199"/>
                </a:cubicBezTo>
                <a:cubicBezTo>
                  <a:pt x="71" y="175"/>
                  <a:pt x="61" y="149"/>
                  <a:pt x="58" y="120"/>
                </a:cubicBezTo>
                <a:moveTo>
                  <a:pt x="31" y="95"/>
                </a:moveTo>
                <a:cubicBezTo>
                  <a:pt x="0" y="95"/>
                  <a:pt x="0" y="95"/>
                  <a:pt x="0" y="95"/>
                </a:cubicBezTo>
                <a:cubicBezTo>
                  <a:pt x="0" y="108"/>
                  <a:pt x="0" y="108"/>
                  <a:pt x="0" y="108"/>
                </a:cubicBezTo>
                <a:cubicBezTo>
                  <a:pt x="31" y="108"/>
                  <a:pt x="31" y="108"/>
                  <a:pt x="31" y="108"/>
                </a:cubicBezTo>
                <a:cubicBezTo>
                  <a:pt x="31" y="106"/>
                  <a:pt x="30" y="104"/>
                  <a:pt x="30" y="102"/>
                </a:cubicBezTo>
                <a:cubicBezTo>
                  <a:pt x="30" y="99"/>
                  <a:pt x="31" y="97"/>
                  <a:pt x="31" y="95"/>
                </a:cubicBezTo>
                <a:moveTo>
                  <a:pt x="75" y="0"/>
                </a:moveTo>
                <a:cubicBezTo>
                  <a:pt x="58" y="25"/>
                  <a:pt x="48" y="53"/>
                  <a:pt x="45" y="82"/>
                </a:cubicBezTo>
                <a:cubicBezTo>
                  <a:pt x="47" y="82"/>
                  <a:pt x="49" y="81"/>
                  <a:pt x="50" y="81"/>
                </a:cubicBezTo>
                <a:cubicBezTo>
                  <a:pt x="53" y="81"/>
                  <a:pt x="56" y="82"/>
                  <a:pt x="58" y="83"/>
                </a:cubicBezTo>
                <a:cubicBezTo>
                  <a:pt x="61" y="56"/>
                  <a:pt x="71" y="30"/>
                  <a:pt x="86" y="8"/>
                </a:cubicBezTo>
                <a:cubicBezTo>
                  <a:pt x="75" y="0"/>
                  <a:pt x="75" y="0"/>
                  <a:pt x="75"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Oval 51"/>
          <p:cNvSpPr>
            <a:spLocks noChangeArrowheads="1"/>
          </p:cNvSpPr>
          <p:nvPr/>
        </p:nvSpPr>
        <p:spPr bwMode="auto">
          <a:xfrm>
            <a:off x="5197245" y="5066807"/>
            <a:ext cx="86104"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Oval 52"/>
          <p:cNvSpPr>
            <a:spLocks noChangeArrowheads="1"/>
          </p:cNvSpPr>
          <p:nvPr/>
        </p:nvSpPr>
        <p:spPr bwMode="auto">
          <a:xfrm>
            <a:off x="5337325" y="4624721"/>
            <a:ext cx="77108" cy="80964"/>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Oval 54"/>
          <p:cNvSpPr>
            <a:spLocks noChangeArrowheads="1"/>
          </p:cNvSpPr>
          <p:nvPr/>
        </p:nvSpPr>
        <p:spPr bwMode="auto">
          <a:xfrm>
            <a:off x="4974918" y="5066807"/>
            <a:ext cx="77108"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文本框 118"/>
          <p:cNvSpPr txBox="1"/>
          <p:nvPr/>
        </p:nvSpPr>
        <p:spPr>
          <a:xfrm>
            <a:off x="2938924" y="5521048"/>
            <a:ext cx="2946385" cy="707886"/>
          </a:xfrm>
          <a:prstGeom prst="rect">
            <a:avLst/>
          </a:prstGeom>
          <a:noFill/>
        </p:spPr>
        <p:txBody>
          <a:bodyPr wrap="square" rtlCol="0">
            <a:spAutoFit/>
          </a:bodyPr>
          <a:lstStyle/>
          <a:p>
            <a:pPr algn="ctr">
              <a:buFont typeface="Wingdings" pitchFamily="2" charset="2"/>
              <a:buChar char="ü"/>
            </a:pPr>
            <a:r>
              <a:rPr lang="en-US" altLang="zh-CN" sz="2000" b="1" dirty="0">
                <a:solidFill>
                  <a:srgbClr val="286D77"/>
                </a:solidFill>
                <a:latin typeface="微软雅黑" panose="020B0503020204020204" pitchFamily="34" charset="-122"/>
                <a:ea typeface="微软雅黑" panose="020B0503020204020204" pitchFamily="34" charset="-122"/>
              </a:rPr>
              <a:t>Withstand External Events</a:t>
            </a:r>
            <a:endParaRPr lang="zh-CN" altLang="en-US" sz="2000" b="1" dirty="0">
              <a:solidFill>
                <a:srgbClr val="286D77"/>
              </a:solidFill>
              <a:latin typeface="微软雅黑" panose="020B0503020204020204" pitchFamily="34" charset="-122"/>
              <a:ea typeface="微软雅黑" panose="020B0503020204020204" pitchFamily="34" charset="-122"/>
            </a:endParaRPr>
          </a:p>
        </p:txBody>
      </p:sp>
      <p:sp>
        <p:nvSpPr>
          <p:cNvPr id="122" name="文本框 119"/>
          <p:cNvSpPr txBox="1"/>
          <p:nvPr/>
        </p:nvSpPr>
        <p:spPr>
          <a:xfrm>
            <a:off x="4329269" y="4772873"/>
            <a:ext cx="595895" cy="573056"/>
          </a:xfrm>
          <a:prstGeom prst="rect">
            <a:avLst/>
          </a:prstGeom>
          <a:noFill/>
        </p:spPr>
        <p:txBody>
          <a:bodyPr wrap="none" rtlCol="0">
            <a:spAutoFit/>
          </a:bodyPr>
          <a:lstStyle/>
          <a:p>
            <a:r>
              <a:rPr lang="en-US" altLang="zh-CN" sz="4000" dirty="0">
                <a:solidFill>
                  <a:srgbClr val="605E5E"/>
                </a:solidFill>
                <a:latin typeface="Impact" panose="020B0806030902050204" pitchFamily="34" charset="0"/>
                <a:cs typeface="Aharoni" panose="02010803020104030203" pitchFamily="2" charset="-79"/>
              </a:rPr>
              <a:t>05</a:t>
            </a:r>
            <a:endParaRPr lang="zh-CN" altLang="en-US" sz="4000" dirty="0">
              <a:solidFill>
                <a:srgbClr val="605E5E"/>
              </a:solidFill>
              <a:latin typeface="Impact" panose="020B0806030902050204" pitchFamily="34" charset="0"/>
              <a:cs typeface="Aharoni" panose="02010803020104030203" pitchFamily="2" charset="-79"/>
            </a:endParaRPr>
          </a:p>
        </p:txBody>
      </p:sp>
      <p:sp>
        <p:nvSpPr>
          <p:cNvPr id="123" name="Freeform 46"/>
          <p:cNvSpPr>
            <a:spLocks noEditPoints="1"/>
          </p:cNvSpPr>
          <p:nvPr/>
        </p:nvSpPr>
        <p:spPr bwMode="auto">
          <a:xfrm>
            <a:off x="5707481" y="4824669"/>
            <a:ext cx="590345" cy="588962"/>
          </a:xfrm>
          <a:custGeom>
            <a:avLst/>
            <a:gdLst>
              <a:gd name="T0" fmla="*/ 69 w 154"/>
              <a:gd name="T1" fmla="*/ 142 h 154"/>
              <a:gd name="T2" fmla="*/ 85 w 154"/>
              <a:gd name="T3" fmla="*/ 142 h 154"/>
              <a:gd name="T4" fmla="*/ 23 w 154"/>
              <a:gd name="T5" fmla="*/ 131 h 154"/>
              <a:gd name="T6" fmla="*/ 25 w 154"/>
              <a:gd name="T7" fmla="*/ 117 h 154"/>
              <a:gd name="T8" fmla="*/ 117 w 154"/>
              <a:gd name="T9" fmla="*/ 129 h 154"/>
              <a:gd name="T10" fmla="*/ 128 w 154"/>
              <a:gd name="T11" fmla="*/ 117 h 154"/>
              <a:gd name="T12" fmla="*/ 0 w 154"/>
              <a:gd name="T13" fmla="*/ 77 h 154"/>
              <a:gd name="T14" fmla="*/ 12 w 154"/>
              <a:gd name="T15" fmla="*/ 69 h 154"/>
              <a:gd name="T16" fmla="*/ 142 w 154"/>
              <a:gd name="T17" fmla="*/ 85 h 154"/>
              <a:gd name="T18" fmla="*/ 142 w 154"/>
              <a:gd name="T19" fmla="*/ 69 h 154"/>
              <a:gd name="T20" fmla="*/ 73 w 154"/>
              <a:gd name="T21" fmla="*/ 34 h 154"/>
              <a:gd name="T22" fmla="*/ 56 w 154"/>
              <a:gd name="T23" fmla="*/ 57 h 154"/>
              <a:gd name="T24" fmla="*/ 69 w 154"/>
              <a:gd name="T25" fmla="*/ 76 h 154"/>
              <a:gd name="T26" fmla="*/ 81 w 154"/>
              <a:gd name="T27" fmla="*/ 92 h 154"/>
              <a:gd name="T28" fmla="*/ 81 w 154"/>
              <a:gd name="T29" fmla="*/ 95 h 154"/>
              <a:gd name="T30" fmla="*/ 71 w 154"/>
              <a:gd name="T31" fmla="*/ 91 h 154"/>
              <a:gd name="T32" fmla="*/ 71 w 154"/>
              <a:gd name="T33" fmla="*/ 86 h 154"/>
              <a:gd name="T34" fmla="*/ 72 w 154"/>
              <a:gd name="T35" fmla="*/ 82 h 154"/>
              <a:gd name="T36" fmla="*/ 56 w 154"/>
              <a:gd name="T37" fmla="*/ 84 h 154"/>
              <a:gd name="T38" fmla="*/ 56 w 154"/>
              <a:gd name="T39" fmla="*/ 90 h 154"/>
              <a:gd name="T40" fmla="*/ 60 w 154"/>
              <a:gd name="T41" fmla="*/ 104 h 154"/>
              <a:gd name="T42" fmla="*/ 73 w 154"/>
              <a:gd name="T43" fmla="*/ 118 h 154"/>
              <a:gd name="T44" fmla="*/ 80 w 154"/>
              <a:gd name="T45" fmla="*/ 108 h 154"/>
              <a:gd name="T46" fmla="*/ 98 w 154"/>
              <a:gd name="T47" fmla="*/ 93 h 154"/>
              <a:gd name="T48" fmla="*/ 85 w 154"/>
              <a:gd name="T49" fmla="*/ 74 h 154"/>
              <a:gd name="T50" fmla="*/ 73 w 154"/>
              <a:gd name="T51" fmla="*/ 57 h 154"/>
              <a:gd name="T52" fmla="*/ 81 w 154"/>
              <a:gd name="T53" fmla="*/ 51 h 154"/>
              <a:gd name="T54" fmla="*/ 82 w 154"/>
              <a:gd name="T55" fmla="*/ 68 h 154"/>
              <a:gd name="T56" fmla="*/ 98 w 154"/>
              <a:gd name="T57" fmla="*/ 66 h 154"/>
              <a:gd name="T58" fmla="*/ 98 w 154"/>
              <a:gd name="T59" fmla="*/ 60 h 154"/>
              <a:gd name="T60" fmla="*/ 93 w 154"/>
              <a:gd name="T61" fmla="*/ 46 h 154"/>
              <a:gd name="T62" fmla="*/ 80 w 154"/>
              <a:gd name="T63" fmla="*/ 34 h 154"/>
              <a:gd name="T64" fmla="*/ 25 w 154"/>
              <a:gd name="T65" fmla="*/ 37 h 154"/>
              <a:gd name="T66" fmla="*/ 23 w 154"/>
              <a:gd name="T67" fmla="*/ 23 h 154"/>
              <a:gd name="T68" fmla="*/ 117 w 154"/>
              <a:gd name="T69" fmla="*/ 26 h 154"/>
              <a:gd name="T70" fmla="*/ 131 w 154"/>
              <a:gd name="T71" fmla="*/ 23 h 154"/>
              <a:gd name="T72" fmla="*/ 31 w 154"/>
              <a:gd name="T73" fmla="*/ 77 h 154"/>
              <a:gd name="T74" fmla="*/ 123 w 154"/>
              <a:gd name="T75" fmla="*/ 77 h 154"/>
              <a:gd name="T76" fmla="*/ 77 w 154"/>
              <a:gd name="T77" fmla="*/ 17 h 154"/>
              <a:gd name="T78" fmla="*/ 77 w 154"/>
              <a:gd name="T79" fmla="*/ 137 h 154"/>
              <a:gd name="T80" fmla="*/ 77 w 154"/>
              <a:gd name="T81" fmla="*/ 17 h 154"/>
              <a:gd name="T82" fmla="*/ 69 w 154"/>
              <a:gd name="T83" fmla="*/ 12 h 154"/>
              <a:gd name="T84" fmla="*/ 77 w 154"/>
              <a:gd name="T8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4" h="154">
                <a:moveTo>
                  <a:pt x="85" y="142"/>
                </a:moveTo>
                <a:cubicBezTo>
                  <a:pt x="69" y="142"/>
                  <a:pt x="69" y="142"/>
                  <a:pt x="69" y="142"/>
                </a:cubicBezTo>
                <a:cubicBezTo>
                  <a:pt x="77" y="154"/>
                  <a:pt x="77" y="154"/>
                  <a:pt x="77" y="154"/>
                </a:cubicBezTo>
                <a:cubicBezTo>
                  <a:pt x="85" y="142"/>
                  <a:pt x="85" y="142"/>
                  <a:pt x="85" y="142"/>
                </a:cubicBezTo>
                <a:moveTo>
                  <a:pt x="25" y="117"/>
                </a:moveTo>
                <a:cubicBezTo>
                  <a:pt x="23" y="131"/>
                  <a:pt x="23" y="131"/>
                  <a:pt x="23" y="131"/>
                </a:cubicBezTo>
                <a:cubicBezTo>
                  <a:pt x="37" y="129"/>
                  <a:pt x="37" y="129"/>
                  <a:pt x="37" y="129"/>
                </a:cubicBezTo>
                <a:cubicBezTo>
                  <a:pt x="25" y="117"/>
                  <a:pt x="25" y="117"/>
                  <a:pt x="25" y="117"/>
                </a:cubicBezTo>
                <a:moveTo>
                  <a:pt x="128" y="117"/>
                </a:moveTo>
                <a:cubicBezTo>
                  <a:pt x="117" y="129"/>
                  <a:pt x="117" y="129"/>
                  <a:pt x="117" y="129"/>
                </a:cubicBezTo>
                <a:cubicBezTo>
                  <a:pt x="131" y="131"/>
                  <a:pt x="131" y="131"/>
                  <a:pt x="131" y="131"/>
                </a:cubicBezTo>
                <a:cubicBezTo>
                  <a:pt x="128" y="117"/>
                  <a:pt x="128" y="117"/>
                  <a:pt x="128" y="117"/>
                </a:cubicBezTo>
                <a:moveTo>
                  <a:pt x="12" y="69"/>
                </a:moveTo>
                <a:cubicBezTo>
                  <a:pt x="0" y="77"/>
                  <a:pt x="0" y="77"/>
                  <a:pt x="0" y="77"/>
                </a:cubicBezTo>
                <a:cubicBezTo>
                  <a:pt x="12" y="85"/>
                  <a:pt x="12" y="85"/>
                  <a:pt x="12" y="85"/>
                </a:cubicBezTo>
                <a:cubicBezTo>
                  <a:pt x="12" y="69"/>
                  <a:pt x="12" y="69"/>
                  <a:pt x="12" y="69"/>
                </a:cubicBezTo>
                <a:moveTo>
                  <a:pt x="142" y="69"/>
                </a:moveTo>
                <a:cubicBezTo>
                  <a:pt x="142" y="85"/>
                  <a:pt x="142" y="85"/>
                  <a:pt x="142" y="85"/>
                </a:cubicBezTo>
                <a:cubicBezTo>
                  <a:pt x="154" y="77"/>
                  <a:pt x="154" y="77"/>
                  <a:pt x="154" y="77"/>
                </a:cubicBezTo>
                <a:cubicBezTo>
                  <a:pt x="142" y="69"/>
                  <a:pt x="142" y="69"/>
                  <a:pt x="142" y="69"/>
                </a:cubicBezTo>
                <a:moveTo>
                  <a:pt x="80" y="34"/>
                </a:moveTo>
                <a:cubicBezTo>
                  <a:pt x="73" y="34"/>
                  <a:pt x="73" y="34"/>
                  <a:pt x="73" y="34"/>
                </a:cubicBezTo>
                <a:cubicBezTo>
                  <a:pt x="73" y="42"/>
                  <a:pt x="73" y="42"/>
                  <a:pt x="73" y="42"/>
                </a:cubicBezTo>
                <a:cubicBezTo>
                  <a:pt x="62" y="43"/>
                  <a:pt x="56" y="48"/>
                  <a:pt x="56" y="57"/>
                </a:cubicBezTo>
                <a:cubicBezTo>
                  <a:pt x="56" y="61"/>
                  <a:pt x="58" y="66"/>
                  <a:pt x="63" y="71"/>
                </a:cubicBezTo>
                <a:cubicBezTo>
                  <a:pt x="65" y="72"/>
                  <a:pt x="67" y="74"/>
                  <a:pt x="69" y="76"/>
                </a:cubicBezTo>
                <a:cubicBezTo>
                  <a:pt x="71" y="78"/>
                  <a:pt x="73" y="80"/>
                  <a:pt x="75" y="81"/>
                </a:cubicBezTo>
                <a:cubicBezTo>
                  <a:pt x="79" y="85"/>
                  <a:pt x="81" y="89"/>
                  <a:pt x="81" y="92"/>
                </a:cubicBezTo>
                <a:cubicBezTo>
                  <a:pt x="81" y="92"/>
                  <a:pt x="81" y="93"/>
                  <a:pt x="81" y="93"/>
                </a:cubicBezTo>
                <a:cubicBezTo>
                  <a:pt x="81" y="94"/>
                  <a:pt x="81" y="95"/>
                  <a:pt x="81" y="95"/>
                </a:cubicBezTo>
                <a:cubicBezTo>
                  <a:pt x="81" y="98"/>
                  <a:pt x="80" y="100"/>
                  <a:pt x="76" y="100"/>
                </a:cubicBezTo>
                <a:cubicBezTo>
                  <a:pt x="73" y="100"/>
                  <a:pt x="71" y="97"/>
                  <a:pt x="71" y="91"/>
                </a:cubicBezTo>
                <a:cubicBezTo>
                  <a:pt x="71" y="90"/>
                  <a:pt x="71" y="90"/>
                  <a:pt x="71" y="89"/>
                </a:cubicBezTo>
                <a:cubicBezTo>
                  <a:pt x="71" y="88"/>
                  <a:pt x="71" y="87"/>
                  <a:pt x="71" y="86"/>
                </a:cubicBezTo>
                <a:cubicBezTo>
                  <a:pt x="71" y="85"/>
                  <a:pt x="72" y="84"/>
                  <a:pt x="72" y="84"/>
                </a:cubicBezTo>
                <a:cubicBezTo>
                  <a:pt x="72" y="83"/>
                  <a:pt x="72" y="82"/>
                  <a:pt x="72" y="82"/>
                </a:cubicBezTo>
                <a:cubicBezTo>
                  <a:pt x="56" y="82"/>
                  <a:pt x="56" y="82"/>
                  <a:pt x="56" y="82"/>
                </a:cubicBezTo>
                <a:cubicBezTo>
                  <a:pt x="56" y="83"/>
                  <a:pt x="56" y="83"/>
                  <a:pt x="56" y="84"/>
                </a:cubicBezTo>
                <a:cubicBezTo>
                  <a:pt x="56" y="85"/>
                  <a:pt x="56" y="86"/>
                  <a:pt x="56" y="87"/>
                </a:cubicBezTo>
                <a:cubicBezTo>
                  <a:pt x="56" y="88"/>
                  <a:pt x="56" y="89"/>
                  <a:pt x="56" y="90"/>
                </a:cubicBezTo>
                <a:cubicBezTo>
                  <a:pt x="56" y="91"/>
                  <a:pt x="56" y="92"/>
                  <a:pt x="56" y="92"/>
                </a:cubicBezTo>
                <a:cubicBezTo>
                  <a:pt x="56" y="98"/>
                  <a:pt x="57" y="102"/>
                  <a:pt x="60" y="104"/>
                </a:cubicBezTo>
                <a:cubicBezTo>
                  <a:pt x="63" y="106"/>
                  <a:pt x="67" y="108"/>
                  <a:pt x="73" y="108"/>
                </a:cubicBezTo>
                <a:cubicBezTo>
                  <a:pt x="73" y="118"/>
                  <a:pt x="73" y="118"/>
                  <a:pt x="73" y="118"/>
                </a:cubicBezTo>
                <a:cubicBezTo>
                  <a:pt x="80" y="118"/>
                  <a:pt x="80" y="118"/>
                  <a:pt x="80" y="118"/>
                </a:cubicBezTo>
                <a:cubicBezTo>
                  <a:pt x="80" y="108"/>
                  <a:pt x="80" y="108"/>
                  <a:pt x="80" y="108"/>
                </a:cubicBezTo>
                <a:cubicBezTo>
                  <a:pt x="86" y="108"/>
                  <a:pt x="90" y="106"/>
                  <a:pt x="93" y="104"/>
                </a:cubicBezTo>
                <a:cubicBezTo>
                  <a:pt x="96" y="102"/>
                  <a:pt x="98" y="98"/>
                  <a:pt x="98" y="93"/>
                </a:cubicBezTo>
                <a:cubicBezTo>
                  <a:pt x="98" y="88"/>
                  <a:pt x="96" y="84"/>
                  <a:pt x="91" y="79"/>
                </a:cubicBezTo>
                <a:cubicBezTo>
                  <a:pt x="89" y="77"/>
                  <a:pt x="87" y="76"/>
                  <a:pt x="85" y="74"/>
                </a:cubicBezTo>
                <a:cubicBezTo>
                  <a:pt x="83" y="72"/>
                  <a:pt x="81" y="70"/>
                  <a:pt x="79" y="68"/>
                </a:cubicBezTo>
                <a:cubicBezTo>
                  <a:pt x="75" y="64"/>
                  <a:pt x="73" y="61"/>
                  <a:pt x="73" y="57"/>
                </a:cubicBezTo>
                <a:cubicBezTo>
                  <a:pt x="73" y="52"/>
                  <a:pt x="74" y="50"/>
                  <a:pt x="78" y="50"/>
                </a:cubicBezTo>
                <a:cubicBezTo>
                  <a:pt x="79" y="50"/>
                  <a:pt x="80" y="50"/>
                  <a:pt x="81" y="51"/>
                </a:cubicBezTo>
                <a:cubicBezTo>
                  <a:pt x="82" y="52"/>
                  <a:pt x="82" y="54"/>
                  <a:pt x="82" y="55"/>
                </a:cubicBezTo>
                <a:cubicBezTo>
                  <a:pt x="82" y="68"/>
                  <a:pt x="82" y="68"/>
                  <a:pt x="82" y="68"/>
                </a:cubicBezTo>
                <a:cubicBezTo>
                  <a:pt x="98" y="68"/>
                  <a:pt x="98" y="68"/>
                  <a:pt x="98" y="68"/>
                </a:cubicBezTo>
                <a:cubicBezTo>
                  <a:pt x="98" y="67"/>
                  <a:pt x="98" y="67"/>
                  <a:pt x="98" y="66"/>
                </a:cubicBezTo>
                <a:cubicBezTo>
                  <a:pt x="98" y="65"/>
                  <a:pt x="98" y="64"/>
                  <a:pt x="98" y="63"/>
                </a:cubicBezTo>
                <a:cubicBezTo>
                  <a:pt x="98" y="62"/>
                  <a:pt x="98" y="61"/>
                  <a:pt x="98" y="60"/>
                </a:cubicBezTo>
                <a:cubicBezTo>
                  <a:pt x="98" y="59"/>
                  <a:pt x="98" y="58"/>
                  <a:pt x="98" y="58"/>
                </a:cubicBezTo>
                <a:cubicBezTo>
                  <a:pt x="98" y="52"/>
                  <a:pt x="97" y="48"/>
                  <a:pt x="93" y="46"/>
                </a:cubicBezTo>
                <a:cubicBezTo>
                  <a:pt x="91" y="44"/>
                  <a:pt x="86" y="42"/>
                  <a:pt x="80" y="42"/>
                </a:cubicBezTo>
                <a:cubicBezTo>
                  <a:pt x="80" y="34"/>
                  <a:pt x="80" y="34"/>
                  <a:pt x="80" y="34"/>
                </a:cubicBezTo>
                <a:moveTo>
                  <a:pt x="23" y="23"/>
                </a:moveTo>
                <a:cubicBezTo>
                  <a:pt x="25" y="37"/>
                  <a:pt x="25" y="37"/>
                  <a:pt x="25" y="37"/>
                </a:cubicBezTo>
                <a:cubicBezTo>
                  <a:pt x="37" y="26"/>
                  <a:pt x="37" y="26"/>
                  <a:pt x="37" y="26"/>
                </a:cubicBezTo>
                <a:cubicBezTo>
                  <a:pt x="23" y="23"/>
                  <a:pt x="23" y="23"/>
                  <a:pt x="23" y="23"/>
                </a:cubicBezTo>
                <a:moveTo>
                  <a:pt x="131" y="23"/>
                </a:moveTo>
                <a:cubicBezTo>
                  <a:pt x="117" y="26"/>
                  <a:pt x="117" y="26"/>
                  <a:pt x="117" y="26"/>
                </a:cubicBezTo>
                <a:cubicBezTo>
                  <a:pt x="128" y="37"/>
                  <a:pt x="128" y="37"/>
                  <a:pt x="128" y="37"/>
                </a:cubicBezTo>
                <a:cubicBezTo>
                  <a:pt x="131" y="23"/>
                  <a:pt x="131" y="23"/>
                  <a:pt x="131" y="23"/>
                </a:cubicBezTo>
                <a:moveTo>
                  <a:pt x="77" y="123"/>
                </a:moveTo>
                <a:cubicBezTo>
                  <a:pt x="51" y="123"/>
                  <a:pt x="31" y="103"/>
                  <a:pt x="31" y="77"/>
                </a:cubicBezTo>
                <a:cubicBezTo>
                  <a:pt x="31" y="52"/>
                  <a:pt x="51" y="31"/>
                  <a:pt x="77" y="31"/>
                </a:cubicBezTo>
                <a:cubicBezTo>
                  <a:pt x="102" y="31"/>
                  <a:pt x="123" y="52"/>
                  <a:pt x="123" y="77"/>
                </a:cubicBezTo>
                <a:cubicBezTo>
                  <a:pt x="123" y="103"/>
                  <a:pt x="102" y="123"/>
                  <a:pt x="77" y="123"/>
                </a:cubicBezTo>
                <a:moveTo>
                  <a:pt x="77" y="17"/>
                </a:moveTo>
                <a:cubicBezTo>
                  <a:pt x="44" y="17"/>
                  <a:pt x="17" y="44"/>
                  <a:pt x="17" y="77"/>
                </a:cubicBezTo>
                <a:cubicBezTo>
                  <a:pt x="17" y="110"/>
                  <a:pt x="44" y="137"/>
                  <a:pt x="77" y="137"/>
                </a:cubicBezTo>
                <a:cubicBezTo>
                  <a:pt x="110" y="137"/>
                  <a:pt x="137" y="110"/>
                  <a:pt x="137" y="77"/>
                </a:cubicBezTo>
                <a:cubicBezTo>
                  <a:pt x="137" y="44"/>
                  <a:pt x="110" y="17"/>
                  <a:pt x="77" y="17"/>
                </a:cubicBezTo>
                <a:moveTo>
                  <a:pt x="77" y="0"/>
                </a:moveTo>
                <a:cubicBezTo>
                  <a:pt x="69" y="12"/>
                  <a:pt x="69" y="12"/>
                  <a:pt x="69" y="12"/>
                </a:cubicBezTo>
                <a:cubicBezTo>
                  <a:pt x="85" y="12"/>
                  <a:pt x="85" y="12"/>
                  <a:pt x="85" y="12"/>
                </a:cubicBezTo>
                <a:cubicBezTo>
                  <a:pt x="77" y="0"/>
                  <a:pt x="77" y="0"/>
                  <a:pt x="77" y="0"/>
                </a:cubicBezTo>
              </a:path>
            </a:pathLst>
          </a:custGeom>
          <a:solidFill>
            <a:srgbClr val="F49C19"/>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4" name="Oval 53"/>
          <p:cNvSpPr>
            <a:spLocks noChangeArrowheads="1"/>
          </p:cNvSpPr>
          <p:nvPr/>
        </p:nvSpPr>
        <p:spPr bwMode="auto">
          <a:xfrm>
            <a:off x="5346321" y="5523029"/>
            <a:ext cx="77108" cy="77108"/>
          </a:xfrm>
          <a:prstGeom prst="ellipse">
            <a:avLst/>
          </a:prstGeom>
          <a:solidFill>
            <a:srgbClr val="454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Oval 51"/>
          <p:cNvSpPr>
            <a:spLocks noChangeArrowheads="1"/>
          </p:cNvSpPr>
          <p:nvPr/>
        </p:nvSpPr>
        <p:spPr bwMode="auto">
          <a:xfrm>
            <a:off x="5197246" y="5066807"/>
            <a:ext cx="86104" cy="80964"/>
          </a:xfrm>
          <a:prstGeom prst="ellipse">
            <a:avLst/>
          </a:prstGeom>
          <a:solidFill>
            <a:srgbClr val="E6E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49"/>
          <p:cNvSpPr>
            <a:spLocks/>
          </p:cNvSpPr>
          <p:nvPr/>
        </p:nvSpPr>
        <p:spPr bwMode="auto">
          <a:xfrm>
            <a:off x="5147126" y="5012831"/>
            <a:ext cx="127228" cy="185059"/>
          </a:xfrm>
          <a:custGeom>
            <a:avLst/>
            <a:gdLst>
              <a:gd name="T0" fmla="*/ 20 w 28"/>
              <a:gd name="T1" fmla="*/ 0 h 41"/>
              <a:gd name="T2" fmla="*/ 15 w 28"/>
              <a:gd name="T3" fmla="*/ 1 h 41"/>
              <a:gd name="T4" fmla="*/ 14 w 28"/>
              <a:gd name="T5" fmla="*/ 14 h 41"/>
              <a:gd name="T6" fmla="*/ 1 w 28"/>
              <a:gd name="T7" fmla="*/ 14 h 41"/>
              <a:gd name="T8" fmla="*/ 0 w 28"/>
              <a:gd name="T9" fmla="*/ 21 h 41"/>
              <a:gd name="T10" fmla="*/ 1 w 28"/>
              <a:gd name="T11" fmla="*/ 27 h 41"/>
              <a:gd name="T12" fmla="*/ 14 w 28"/>
              <a:gd name="T13" fmla="*/ 27 h 41"/>
              <a:gd name="T14" fmla="*/ 15 w 28"/>
              <a:gd name="T15" fmla="*/ 40 h 41"/>
              <a:gd name="T16" fmla="*/ 20 w 28"/>
              <a:gd name="T17" fmla="*/ 41 h 41"/>
              <a:gd name="T18" fmla="*/ 28 w 28"/>
              <a:gd name="T19" fmla="*/ 39 h 41"/>
              <a:gd name="T20" fmla="*/ 27 w 28"/>
              <a:gd name="T21" fmla="*/ 21 h 41"/>
              <a:gd name="T22" fmla="*/ 28 w 28"/>
              <a:gd name="T23" fmla="*/ 2 h 41"/>
              <a:gd name="T24" fmla="*/ 20 w 28"/>
              <a:gd name="T2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1">
                <a:moveTo>
                  <a:pt x="20" y="0"/>
                </a:moveTo>
                <a:cubicBezTo>
                  <a:pt x="19" y="0"/>
                  <a:pt x="17" y="1"/>
                  <a:pt x="15" y="1"/>
                </a:cubicBezTo>
                <a:cubicBezTo>
                  <a:pt x="14" y="5"/>
                  <a:pt x="14" y="10"/>
                  <a:pt x="14" y="14"/>
                </a:cubicBezTo>
                <a:cubicBezTo>
                  <a:pt x="1" y="14"/>
                  <a:pt x="1" y="14"/>
                  <a:pt x="1" y="14"/>
                </a:cubicBezTo>
                <a:cubicBezTo>
                  <a:pt x="1" y="16"/>
                  <a:pt x="0" y="18"/>
                  <a:pt x="0" y="21"/>
                </a:cubicBezTo>
                <a:cubicBezTo>
                  <a:pt x="0" y="23"/>
                  <a:pt x="1" y="25"/>
                  <a:pt x="1" y="27"/>
                </a:cubicBezTo>
                <a:cubicBezTo>
                  <a:pt x="14" y="27"/>
                  <a:pt x="14" y="27"/>
                  <a:pt x="14" y="27"/>
                </a:cubicBezTo>
                <a:cubicBezTo>
                  <a:pt x="14" y="32"/>
                  <a:pt x="14" y="36"/>
                  <a:pt x="15" y="40"/>
                </a:cubicBezTo>
                <a:cubicBezTo>
                  <a:pt x="17" y="41"/>
                  <a:pt x="19" y="41"/>
                  <a:pt x="20" y="41"/>
                </a:cubicBezTo>
                <a:cubicBezTo>
                  <a:pt x="23" y="41"/>
                  <a:pt x="26" y="40"/>
                  <a:pt x="28" y="39"/>
                </a:cubicBezTo>
                <a:cubicBezTo>
                  <a:pt x="28" y="33"/>
                  <a:pt x="27" y="27"/>
                  <a:pt x="27" y="21"/>
                </a:cubicBezTo>
                <a:cubicBezTo>
                  <a:pt x="27" y="14"/>
                  <a:pt x="28" y="8"/>
                  <a:pt x="28" y="2"/>
                </a:cubicBezTo>
                <a:cubicBezTo>
                  <a:pt x="26" y="1"/>
                  <a:pt x="23" y="0"/>
                  <a:pt x="20" y="0"/>
                </a:cubicBezTo>
              </a:path>
            </a:pathLst>
          </a:custGeom>
          <a:solidFill>
            <a:srgbClr val="895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Oval 47"/>
          <p:cNvSpPr>
            <a:spLocks noChangeArrowheads="1"/>
          </p:cNvSpPr>
          <p:nvPr/>
        </p:nvSpPr>
        <p:spPr bwMode="auto">
          <a:xfrm>
            <a:off x="5147126" y="5012831"/>
            <a:ext cx="185059" cy="185059"/>
          </a:xfrm>
          <a:prstGeom prst="ellipse">
            <a:avLst/>
          </a:prstGeom>
          <a:solidFill>
            <a:srgbClr val="AC6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凤舞九天">
      <a:fillStyleLst>
        <a:solidFill>
          <a:schemeClr val="phClr">
            <a:tint val="100000"/>
            <a:shade val="100000"/>
            <a:hueMod val="100000"/>
            <a:satMod val="100000"/>
          </a:schemeClr>
        </a:solidFill>
        <a:gradFill rotWithShape="1">
          <a:gsLst>
            <a:gs pos="0">
              <a:schemeClr val="phClr">
                <a:tint val="65000"/>
                <a:satMod val="180000"/>
              </a:schemeClr>
            </a:gs>
            <a:gs pos="50000">
              <a:schemeClr val="phClr">
                <a:tint val="40000"/>
                <a:satMod val="175000"/>
              </a:schemeClr>
            </a:gs>
            <a:gs pos="100000">
              <a:schemeClr val="phClr">
                <a:tint val="65000"/>
                <a:satMod val="180000"/>
              </a:schemeClr>
            </a:gs>
          </a:gsLst>
          <a:lin ang="0" scaled="1"/>
        </a:gradFill>
        <a:gradFill rotWithShape="1">
          <a:gsLst>
            <a:gs pos="0">
              <a:schemeClr val="phClr">
                <a:shade val="38000"/>
                <a:satMod val="150000"/>
              </a:schemeClr>
            </a:gs>
            <a:gs pos="50000">
              <a:schemeClr val="phClr">
                <a:shade val="100000"/>
                <a:satMod val="100000"/>
              </a:schemeClr>
            </a:gs>
            <a:gs pos="100000">
              <a:schemeClr val="phClr">
                <a:shade val="38000"/>
                <a:satMod val="150000"/>
              </a:schemeClr>
            </a:gs>
          </a:gsLst>
          <a:lin ang="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lumMod val="75000"/>
          </a:schemeClr>
        </a:solidFill>
        <a:ln>
          <a:solidFill>
            <a:schemeClr val="accent5">
              <a:lumMod val="75000"/>
            </a:schemeClr>
          </a:solidFill>
        </a:ln>
      </a:spPr>
      <a:bodyPr vert="horz" wrap="square" lIns="91440" tIns="45720" rIns="91440" bIns="45720" numCol="1" anchor="t" anchorCtr="0" compatLnSpc="1">
        <a:prstTxWarp prst="textNoShape">
          <a:avLst/>
        </a:prstTxWarp>
      </a:bodyPr>
      <a:lstStyle>
        <a:defPPr>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10384</TotalTime>
  <Words>2274</Words>
  <Application>Microsoft Office PowerPoint</Application>
  <PresentationFormat>宽屏</PresentationFormat>
  <Paragraphs>392</Paragraphs>
  <Slides>23</Slides>
  <Notes>23</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23</vt:i4>
      </vt:variant>
    </vt:vector>
  </HeadingPairs>
  <TitlesOfParts>
    <vt:vector size="34" baseType="lpstr">
      <vt:lpstr>Arial Unicode MS</vt:lpstr>
      <vt:lpstr>宋体</vt:lpstr>
      <vt:lpstr>微软雅黑</vt:lpstr>
      <vt:lpstr>Aharoni</vt:lpstr>
      <vt:lpstr>Arial</vt:lpstr>
      <vt:lpstr>Calibri</vt:lpstr>
      <vt:lpstr>Impact</vt:lpstr>
      <vt:lpstr>Tahoma</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孟祥来</dc:creator>
  <cp:lastModifiedBy>王 巍</cp:lastModifiedBy>
  <cp:revision>1554</cp:revision>
  <cp:lastPrinted>2018-11-02T02:57:58Z</cp:lastPrinted>
  <dcterms:created xsi:type="dcterms:W3CDTF">2015-02-17T00:13:14Z</dcterms:created>
  <dcterms:modified xsi:type="dcterms:W3CDTF">2018-11-04T09:00:26Z</dcterms:modified>
</cp:coreProperties>
</file>